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sldIdLst>
    <p:sldId id="256" r:id="rId2"/>
    <p:sldId id="303" r:id="rId3"/>
    <p:sldId id="257" r:id="rId4"/>
    <p:sldId id="293" r:id="rId5"/>
    <p:sldId id="302" r:id="rId6"/>
    <p:sldId id="294" r:id="rId7"/>
    <p:sldId id="295" r:id="rId8"/>
    <p:sldId id="296" r:id="rId9"/>
    <p:sldId id="297" r:id="rId10"/>
    <p:sldId id="299" r:id="rId11"/>
    <p:sldId id="300" r:id="rId12"/>
    <p:sldId id="291" r:id="rId13"/>
    <p:sldId id="30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45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7" autoAdjust="0"/>
    <p:restoredTop sz="94660"/>
  </p:normalViewPr>
  <p:slideViewPr>
    <p:cSldViewPr snapToGrid="0">
      <p:cViewPr varScale="1">
        <p:scale>
          <a:sx n="109" d="100"/>
          <a:sy n="109"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5B65A84-699B-8AAF-4A4C-20F6B58011D2}"/>
              </a:ext>
            </a:extLst>
          </p:cNvPr>
          <p:cNvSpPr>
            <a:spLocks noGrp="1"/>
          </p:cNvSpPr>
          <p:nvPr>
            <p:ph type="dt" sz="half" idx="10"/>
          </p:nvPr>
        </p:nvSpPr>
        <p:spPr/>
        <p:txBody>
          <a:bodyPr/>
          <a:lstStyle/>
          <a:p>
            <a:fld id="{74050C9A-4148-423D-9EAC-7A524B137F05}" type="datetimeFigureOut">
              <a:rPr lang="zh-CN" altLang="en-US" smtClean="0"/>
              <a:t>2025/7/6</a:t>
            </a:fld>
            <a:endParaRPr lang="zh-CN" altLang="en-US"/>
          </a:p>
        </p:txBody>
      </p:sp>
      <p:sp>
        <p:nvSpPr>
          <p:cNvPr id="5" name="页脚占位符 4">
            <a:extLst>
              <a:ext uri="{FF2B5EF4-FFF2-40B4-BE49-F238E27FC236}">
                <a16:creationId xmlns:a16="http://schemas.microsoft.com/office/drawing/2014/main" id="{877ADDDA-D6A9-3314-2944-7304AA63DC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60AE0C-C318-A4DF-A1AE-451C479E186B}"/>
              </a:ext>
            </a:extLst>
          </p:cNvPr>
          <p:cNvSpPr>
            <a:spLocks noGrp="1"/>
          </p:cNvSpPr>
          <p:nvPr>
            <p:ph type="sldNum" sz="quarter" idx="12"/>
          </p:nvPr>
        </p:nvSpPr>
        <p:spPr/>
        <p:txBody>
          <a:bodyPr/>
          <a:lstStyle/>
          <a:p>
            <a:fld id="{F6648555-F8F4-4FDE-A36E-22901A5F5953}" type="slidenum">
              <a:rPr lang="zh-CN" altLang="en-US" smtClean="0"/>
              <a:t>‹#›</a:t>
            </a:fld>
            <a:endParaRPr lang="zh-CN" altLang="en-US"/>
          </a:p>
        </p:txBody>
      </p:sp>
      <p:sp>
        <p:nvSpPr>
          <p:cNvPr id="8" name="rect 4">
            <a:extLst>
              <a:ext uri="{FF2B5EF4-FFF2-40B4-BE49-F238E27FC236}">
                <a16:creationId xmlns:a16="http://schemas.microsoft.com/office/drawing/2014/main" id="{F9212A66-DA6B-5327-AD85-698FED406732}"/>
              </a:ext>
            </a:extLst>
          </p:cNvPr>
          <p:cNvSpPr/>
          <p:nvPr userDrawn="1"/>
        </p:nvSpPr>
        <p:spPr>
          <a:xfrm>
            <a:off x="0" y="0"/>
            <a:ext cx="12192000" cy="691896"/>
          </a:xfrm>
          <a:prstGeom prst="rect">
            <a:avLst/>
          </a:prstGeom>
          <a:solidFill>
            <a:srgbClr val="912C33">
              <a:alpha val="100000"/>
            </a:srgbClr>
          </a:solidFill>
          <a:ln w="0" cap="flat">
            <a:noFill/>
            <a:prstDash val="solid"/>
            <a:miter lim="0"/>
          </a:ln>
        </p:spPr>
        <p:txBody>
          <a:bodyPr rtlCol="0"/>
          <a:lstStyle/>
          <a:p>
            <a:pPr algn="ctr"/>
            <a:endParaRPr lang="zh-CN" altLang="en-US"/>
          </a:p>
        </p:txBody>
      </p:sp>
      <p:sp>
        <p:nvSpPr>
          <p:cNvPr id="9" name="rect 6">
            <a:extLst>
              <a:ext uri="{FF2B5EF4-FFF2-40B4-BE49-F238E27FC236}">
                <a16:creationId xmlns:a16="http://schemas.microsoft.com/office/drawing/2014/main" id="{45B9A76A-1CCB-E959-EB2B-99508A611982}"/>
              </a:ext>
            </a:extLst>
          </p:cNvPr>
          <p:cNvSpPr/>
          <p:nvPr userDrawn="1"/>
        </p:nvSpPr>
        <p:spPr>
          <a:xfrm>
            <a:off x="0" y="6704076"/>
            <a:ext cx="12192000" cy="153924"/>
          </a:xfrm>
          <a:prstGeom prst="rect">
            <a:avLst/>
          </a:prstGeom>
          <a:solidFill>
            <a:srgbClr val="912C33">
              <a:alpha val="100000"/>
            </a:srgbClr>
          </a:solidFill>
          <a:ln w="0" cap="flat">
            <a:noFill/>
            <a:prstDash val="solid"/>
            <a:miter lim="0"/>
          </a:ln>
        </p:spPr>
        <p:txBody>
          <a:bodyPr rtlCol="0"/>
          <a:lstStyle/>
          <a:p>
            <a:pPr algn="ctr"/>
            <a:endParaRPr lang="zh-CN" altLang="en-US"/>
          </a:p>
        </p:txBody>
      </p:sp>
      <p:pic>
        <p:nvPicPr>
          <p:cNvPr id="10" name="picture 10">
            <a:extLst>
              <a:ext uri="{FF2B5EF4-FFF2-40B4-BE49-F238E27FC236}">
                <a16:creationId xmlns:a16="http://schemas.microsoft.com/office/drawing/2014/main" id="{F485FE2D-3ABB-D598-4199-EDAAAC40F705}"/>
              </a:ext>
            </a:extLst>
          </p:cNvPr>
          <p:cNvPicPr>
            <a:picLocks noChangeAspect="1"/>
          </p:cNvPicPr>
          <p:nvPr userDrawn="1"/>
        </p:nvPicPr>
        <p:blipFill>
          <a:blip r:embed="rId2"/>
          <a:stretch>
            <a:fillRect/>
          </a:stretch>
        </p:blipFill>
        <p:spPr>
          <a:xfrm>
            <a:off x="51815" y="12192"/>
            <a:ext cx="713231" cy="664451"/>
          </a:xfrm>
          <a:prstGeom prst="rect">
            <a:avLst/>
          </a:prstGeom>
        </p:spPr>
      </p:pic>
      <p:sp>
        <p:nvSpPr>
          <p:cNvPr id="11" name="标题 10">
            <a:extLst>
              <a:ext uri="{FF2B5EF4-FFF2-40B4-BE49-F238E27FC236}">
                <a16:creationId xmlns:a16="http://schemas.microsoft.com/office/drawing/2014/main" id="{1CE15562-D6B5-9121-2081-2964B8839FFA}"/>
              </a:ext>
            </a:extLst>
          </p:cNvPr>
          <p:cNvSpPr>
            <a:spLocks noGrp="1"/>
          </p:cNvSpPr>
          <p:nvPr>
            <p:ph type="title"/>
          </p:nvPr>
        </p:nvSpPr>
        <p:spPr>
          <a:xfrm>
            <a:off x="1084114" y="1709641"/>
            <a:ext cx="10515600" cy="1325563"/>
          </a:xfrm>
          <a:prstGeom prst="rect">
            <a:avLst/>
          </a:prstGeom>
        </p:spPr>
        <p:txBody>
          <a:bodyPr/>
          <a:lstStyle>
            <a:lvl1pPr>
              <a:defRPr sz="6600" b="1">
                <a:solidFill>
                  <a:srgbClr val="81454E"/>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13" name="内容占位符 12">
            <a:extLst>
              <a:ext uri="{FF2B5EF4-FFF2-40B4-BE49-F238E27FC236}">
                <a16:creationId xmlns:a16="http://schemas.microsoft.com/office/drawing/2014/main" id="{784D7B38-05A5-8850-7D7A-C19FE020B3B4}"/>
              </a:ext>
            </a:extLst>
          </p:cNvPr>
          <p:cNvSpPr>
            <a:spLocks noGrp="1"/>
          </p:cNvSpPr>
          <p:nvPr>
            <p:ph sz="quarter" idx="13"/>
          </p:nvPr>
        </p:nvSpPr>
        <p:spPr>
          <a:xfrm>
            <a:off x="3657874" y="3262943"/>
            <a:ext cx="5011737" cy="750099"/>
          </a:xfrm>
          <a:prstGeom prst="rect">
            <a:avLst/>
          </a:prstGeom>
        </p:spPr>
        <p:txBody>
          <a:bodyPr/>
          <a:lstStyle/>
          <a:p>
            <a:pPr lvl="0"/>
            <a:r>
              <a:rPr lang="zh-CN" altLang="en-US" dirty="0"/>
              <a:t>单击此处编辑母版文本样式</a:t>
            </a:r>
          </a:p>
        </p:txBody>
      </p:sp>
    </p:spTree>
    <p:extLst>
      <p:ext uri="{BB962C8B-B14F-4D97-AF65-F5344CB8AC3E}">
        <p14:creationId xmlns:p14="http://schemas.microsoft.com/office/powerpoint/2010/main" val="208919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02D631-57B7-7430-5618-06578BD8F17C}"/>
              </a:ext>
            </a:extLst>
          </p:cNvPr>
          <p:cNvSpPr>
            <a:spLocks noGrp="1"/>
          </p:cNvSpPr>
          <p:nvPr>
            <p:ph type="dt" sz="half" idx="10"/>
          </p:nvPr>
        </p:nvSpPr>
        <p:spPr/>
        <p:txBody>
          <a:bodyPr/>
          <a:lstStyle/>
          <a:p>
            <a:fld id="{74050C9A-4148-423D-9EAC-7A524B137F05}" type="datetimeFigureOut">
              <a:rPr lang="zh-CN" altLang="en-US" smtClean="0"/>
              <a:t>2025/7/6</a:t>
            </a:fld>
            <a:endParaRPr lang="zh-CN" altLang="en-US"/>
          </a:p>
        </p:txBody>
      </p:sp>
      <p:sp>
        <p:nvSpPr>
          <p:cNvPr id="3" name="页脚占位符 2">
            <a:extLst>
              <a:ext uri="{FF2B5EF4-FFF2-40B4-BE49-F238E27FC236}">
                <a16:creationId xmlns:a16="http://schemas.microsoft.com/office/drawing/2014/main" id="{CEA6BE42-5427-E743-4CE8-9A75FBA72C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507FCB-E9E5-8168-F22D-92D4E594C810}"/>
              </a:ext>
            </a:extLst>
          </p:cNvPr>
          <p:cNvSpPr>
            <a:spLocks noGrp="1"/>
          </p:cNvSpPr>
          <p:nvPr>
            <p:ph type="sldNum" sz="quarter" idx="12"/>
          </p:nvPr>
        </p:nvSpPr>
        <p:spPr/>
        <p:txBody>
          <a:bodyPr/>
          <a:lstStyle/>
          <a:p>
            <a:fld id="{F6648555-F8F4-4FDE-A36E-22901A5F5953}" type="slidenum">
              <a:rPr lang="zh-CN" altLang="en-US" smtClean="0"/>
              <a:t>‹#›</a:t>
            </a:fld>
            <a:endParaRPr lang="zh-CN" altLang="en-US"/>
          </a:p>
        </p:txBody>
      </p:sp>
      <p:sp>
        <p:nvSpPr>
          <p:cNvPr id="5" name="textbox 14">
            <a:extLst>
              <a:ext uri="{FF2B5EF4-FFF2-40B4-BE49-F238E27FC236}">
                <a16:creationId xmlns:a16="http://schemas.microsoft.com/office/drawing/2014/main" id="{4405BB07-B5C9-41E3-B48F-770692B33BF5}"/>
              </a:ext>
            </a:extLst>
          </p:cNvPr>
          <p:cNvSpPr/>
          <p:nvPr userDrawn="1"/>
        </p:nvSpPr>
        <p:spPr>
          <a:xfrm>
            <a:off x="438067" y="814077"/>
            <a:ext cx="270078" cy="308141"/>
          </a:xfrm>
          <a:prstGeom prst="rect">
            <a:avLst/>
          </a:prstGeom>
          <a:noFill/>
          <a:ln w="0" cap="flat">
            <a:noFill/>
            <a:prstDash val="solid"/>
            <a:miter lim="0"/>
          </a:ln>
        </p:spPr>
        <p:txBody>
          <a:bodyPr vert="horz" wrap="square" lIns="0" tIns="0" rIns="0" bIns="0"/>
          <a:lstStyle/>
          <a:p>
            <a:pPr marL="12700" algn="l" rtl="0" eaLnBrk="0">
              <a:lnSpc>
                <a:spcPct val="87000"/>
              </a:lnSpc>
              <a:spcBef>
                <a:spcPts val="635"/>
              </a:spcBef>
              <a:tabLst/>
            </a:pPr>
            <a:r>
              <a:rPr sz="1900" b="1" kern="0" spc="-40" dirty="0">
                <a:solidFill>
                  <a:srgbClr val="912C33">
                    <a:alpha val="100000"/>
                  </a:srgbClr>
                </a:solidFill>
                <a:latin typeface="Wingdings"/>
                <a:ea typeface="Wingdings"/>
                <a:cs typeface="Wingdings"/>
              </a:rPr>
              <a:t>n</a:t>
            </a:r>
            <a:endParaRPr sz="2100" dirty="0">
              <a:latin typeface="Arial"/>
              <a:ea typeface="Arial"/>
              <a:cs typeface="Arial"/>
            </a:endParaRPr>
          </a:p>
          <a:p>
            <a:pPr marL="350520" algn="l" rtl="0" eaLnBrk="0">
              <a:lnSpc>
                <a:spcPct val="88000"/>
              </a:lnSpc>
              <a:spcBef>
                <a:spcPts val="783"/>
              </a:spcBef>
              <a:tabLst>
                <a:tab pos="539115" algn="l"/>
              </a:tabLst>
            </a:pPr>
            <a:endParaRPr sz="2000" dirty="0">
              <a:latin typeface="Arial"/>
              <a:ea typeface="Arial"/>
              <a:cs typeface="Arial"/>
            </a:endParaRPr>
          </a:p>
        </p:txBody>
      </p:sp>
      <p:sp>
        <p:nvSpPr>
          <p:cNvPr id="9" name="标题 8">
            <a:extLst>
              <a:ext uri="{FF2B5EF4-FFF2-40B4-BE49-F238E27FC236}">
                <a16:creationId xmlns:a16="http://schemas.microsoft.com/office/drawing/2014/main" id="{661F380A-EE29-6FB7-D4C9-2AD064856205}"/>
              </a:ext>
            </a:extLst>
          </p:cNvPr>
          <p:cNvSpPr>
            <a:spLocks noGrp="1"/>
          </p:cNvSpPr>
          <p:nvPr>
            <p:ph type="title"/>
          </p:nvPr>
        </p:nvSpPr>
        <p:spPr>
          <a:xfrm>
            <a:off x="838200" y="151296"/>
            <a:ext cx="5548850" cy="467472"/>
          </a:xfrm>
          <a:prstGeom prst="rect">
            <a:avLst/>
          </a:prstGeom>
        </p:spPr>
        <p:txBody>
          <a:bodyPr/>
          <a:lstStyle>
            <a:lvl1pPr>
              <a:defRPr sz="2800">
                <a:solidFill>
                  <a:schemeClr val="bg1"/>
                </a:solidFill>
              </a:defRPr>
            </a:lvl1pPr>
          </a:lstStyle>
          <a:p>
            <a:r>
              <a:rPr lang="zh-CN" altLang="en-US" dirty="0"/>
              <a:t>单击此处编辑母版标题样式</a:t>
            </a:r>
          </a:p>
        </p:txBody>
      </p:sp>
      <p:sp>
        <p:nvSpPr>
          <p:cNvPr id="11" name="文本占位符 10">
            <a:extLst>
              <a:ext uri="{FF2B5EF4-FFF2-40B4-BE49-F238E27FC236}">
                <a16:creationId xmlns:a16="http://schemas.microsoft.com/office/drawing/2014/main" id="{79DED525-5BFE-1D70-DC26-39EB730A4E50}"/>
              </a:ext>
            </a:extLst>
          </p:cNvPr>
          <p:cNvSpPr>
            <a:spLocks noGrp="1"/>
          </p:cNvSpPr>
          <p:nvPr>
            <p:ph type="body" sz="quarter" idx="13"/>
          </p:nvPr>
        </p:nvSpPr>
        <p:spPr>
          <a:xfrm>
            <a:off x="708145" y="814077"/>
            <a:ext cx="6600825" cy="3657600"/>
          </a:xfrm>
          <a:prstGeom prst="rect">
            <a:avLst/>
          </a:prstGeom>
        </p:spPr>
        <p:txBody>
          <a:bodyPr/>
          <a:lstStyle>
            <a:lvl1pPr marL="0" indent="0">
              <a:buFontTx/>
              <a:buNone/>
              <a:defRPr>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a:latin typeface="Arial" panose="020B0604020202020204" pitchFamily="34" charset="0"/>
                <a:cs typeface="Arial" panose="020B0604020202020204" pitchFamily="34" charset="0"/>
              </a:defRPr>
            </a:lvl3pPr>
            <a:lvl4pPr marL="1657350" indent="-285750">
              <a:buFont typeface="Arial" panose="020B0604020202020204" pitchFamily="34" charset="0"/>
              <a:buChar char="•"/>
              <a:defRPr>
                <a:latin typeface="Arial" panose="020B0604020202020204" pitchFamily="34" charset="0"/>
                <a:cs typeface="Arial" panose="020B0604020202020204" pitchFamily="34" charset="0"/>
              </a:defRPr>
            </a:lvl4pPr>
            <a:lvl5pPr marL="2114550" indent="-2857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3082374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C3578BBC-42E8-32E5-2823-C2963CE25EE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A4D0914-A198-69AB-FD19-09BEB268BCE7}"/>
              </a:ext>
            </a:extLst>
          </p:cNvPr>
          <p:cNvSpPr>
            <a:spLocks noGrp="1"/>
          </p:cNvSpPr>
          <p:nvPr>
            <p:ph type="body" sz="half" idx="2"/>
          </p:nvPr>
        </p:nvSpPr>
        <p:spPr>
          <a:xfrm>
            <a:off x="839788" y="987425"/>
            <a:ext cx="3932237" cy="48815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A2F9BAFA-B540-8AE7-500C-F88B07558CDE}"/>
              </a:ext>
            </a:extLst>
          </p:cNvPr>
          <p:cNvSpPr>
            <a:spLocks noGrp="1"/>
          </p:cNvSpPr>
          <p:nvPr>
            <p:ph type="dt" sz="half" idx="10"/>
          </p:nvPr>
        </p:nvSpPr>
        <p:spPr/>
        <p:txBody>
          <a:bodyPr/>
          <a:lstStyle/>
          <a:p>
            <a:fld id="{74050C9A-4148-423D-9EAC-7A524B137F05}" type="datetimeFigureOut">
              <a:rPr lang="zh-CN" altLang="en-US" smtClean="0"/>
              <a:t>2025/7/6</a:t>
            </a:fld>
            <a:endParaRPr lang="zh-CN" altLang="en-US"/>
          </a:p>
        </p:txBody>
      </p:sp>
      <p:sp>
        <p:nvSpPr>
          <p:cNvPr id="6" name="页脚占位符 5">
            <a:extLst>
              <a:ext uri="{FF2B5EF4-FFF2-40B4-BE49-F238E27FC236}">
                <a16:creationId xmlns:a16="http://schemas.microsoft.com/office/drawing/2014/main" id="{6CEF2352-68BA-AF60-89E1-989B6CB7D4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2EC5E-D958-7992-260C-AECD05FEB5A1}"/>
              </a:ext>
            </a:extLst>
          </p:cNvPr>
          <p:cNvSpPr>
            <a:spLocks noGrp="1"/>
          </p:cNvSpPr>
          <p:nvPr>
            <p:ph type="sldNum" sz="quarter" idx="12"/>
          </p:nvPr>
        </p:nvSpPr>
        <p:spPr/>
        <p:txBody>
          <a:bodyPr/>
          <a:lstStyle/>
          <a:p>
            <a:fld id="{F6648555-F8F4-4FDE-A36E-22901A5F5953}" type="slidenum">
              <a:rPr lang="zh-CN" altLang="en-US" smtClean="0"/>
              <a:t>‹#›</a:t>
            </a:fld>
            <a:endParaRPr lang="zh-CN" altLang="en-US"/>
          </a:p>
        </p:txBody>
      </p:sp>
      <p:sp>
        <p:nvSpPr>
          <p:cNvPr id="9" name="标题 8">
            <a:extLst>
              <a:ext uri="{FF2B5EF4-FFF2-40B4-BE49-F238E27FC236}">
                <a16:creationId xmlns:a16="http://schemas.microsoft.com/office/drawing/2014/main" id="{2E850AF2-A04F-5856-5E4B-77EE2ADAFA39}"/>
              </a:ext>
            </a:extLst>
          </p:cNvPr>
          <p:cNvSpPr>
            <a:spLocks noGrp="1"/>
          </p:cNvSpPr>
          <p:nvPr>
            <p:ph type="title"/>
          </p:nvPr>
        </p:nvSpPr>
        <p:spPr>
          <a:xfrm>
            <a:off x="838200" y="136525"/>
            <a:ext cx="4065397" cy="466146"/>
          </a:xfrm>
          <a:prstGeom prst="rect">
            <a:avLst/>
          </a:prstGeom>
        </p:spPr>
        <p:txBody>
          <a:bodyPr/>
          <a:lstStyle>
            <a:lvl1pPr>
              <a:defRPr sz="2400" b="1">
                <a:solidFill>
                  <a:schemeClr val="bg1"/>
                </a:solidFill>
                <a:latin typeface="Arial" panose="020B0604020202020204" pitchFamily="34" charset="0"/>
                <a:cs typeface="Arial" panose="020B0604020202020204" pitchFamily="34" charset="0"/>
              </a:defRPr>
            </a:lvl1pPr>
          </a:lstStyle>
          <a:p>
            <a:r>
              <a:rPr lang="zh-CN" altLang="en-US" dirty="0"/>
              <a:t>单击此处编辑母版标题样式</a:t>
            </a:r>
          </a:p>
        </p:txBody>
      </p:sp>
    </p:spTree>
    <p:extLst>
      <p:ext uri="{BB962C8B-B14F-4D97-AF65-F5344CB8AC3E}">
        <p14:creationId xmlns:p14="http://schemas.microsoft.com/office/powerpoint/2010/main" val="355784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B1F9966-6E5B-5A97-43BE-0B323675C23E}"/>
              </a:ext>
            </a:extLst>
          </p:cNvPr>
          <p:cNvSpPr>
            <a:spLocks noGrp="1"/>
          </p:cNvSpPr>
          <p:nvPr>
            <p:ph type="title"/>
          </p:nvPr>
        </p:nvSpPr>
        <p:spPr>
          <a:xfrm>
            <a:off x="769447" y="151996"/>
            <a:ext cx="6050738" cy="611152"/>
          </a:xfrm>
          <a:prstGeom prst="rect">
            <a:avLst/>
          </a:prstGeom>
        </p:spPr>
        <p:txBody>
          <a:bodyPr/>
          <a:lstStyle>
            <a:lvl1pPr>
              <a:defRPr sz="28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53500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71CD307-D0CE-DB0A-E5FF-B48A33B83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50C9A-4148-423D-9EAC-7A524B137F05}" type="datetimeFigureOut">
              <a:rPr lang="zh-CN" altLang="en-US" smtClean="0"/>
              <a:t>2025/7/6</a:t>
            </a:fld>
            <a:endParaRPr lang="zh-CN" altLang="en-US"/>
          </a:p>
        </p:txBody>
      </p:sp>
      <p:sp>
        <p:nvSpPr>
          <p:cNvPr id="5" name="页脚占位符 4">
            <a:extLst>
              <a:ext uri="{FF2B5EF4-FFF2-40B4-BE49-F238E27FC236}">
                <a16:creationId xmlns:a16="http://schemas.microsoft.com/office/drawing/2014/main" id="{0730642E-F14D-6918-4800-342A6E3B7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B19AE1-96C1-033A-37FF-6FDED9AE8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48555-F8F4-4FDE-A36E-22901A5F5953}" type="slidenum">
              <a:rPr lang="zh-CN" altLang="en-US" smtClean="0"/>
              <a:t>‹#›</a:t>
            </a:fld>
            <a:endParaRPr lang="zh-CN" altLang="en-US"/>
          </a:p>
        </p:txBody>
      </p:sp>
      <p:sp>
        <p:nvSpPr>
          <p:cNvPr id="11" name="rect 4">
            <a:extLst>
              <a:ext uri="{FF2B5EF4-FFF2-40B4-BE49-F238E27FC236}">
                <a16:creationId xmlns:a16="http://schemas.microsoft.com/office/drawing/2014/main" id="{48E1B953-2CEF-B620-4D17-216007C3CFA4}"/>
              </a:ext>
            </a:extLst>
          </p:cNvPr>
          <p:cNvSpPr/>
          <p:nvPr userDrawn="1"/>
        </p:nvSpPr>
        <p:spPr>
          <a:xfrm>
            <a:off x="0" y="0"/>
            <a:ext cx="12192000" cy="691896"/>
          </a:xfrm>
          <a:prstGeom prst="rect">
            <a:avLst/>
          </a:prstGeom>
          <a:solidFill>
            <a:srgbClr val="912C33">
              <a:alpha val="100000"/>
            </a:srgbClr>
          </a:solidFill>
          <a:ln w="0" cap="flat">
            <a:noFill/>
            <a:prstDash val="solid"/>
            <a:miter lim="0"/>
          </a:ln>
        </p:spPr>
        <p:txBody>
          <a:bodyPr rtlCol="0"/>
          <a:lstStyle/>
          <a:p>
            <a:pPr algn="ctr"/>
            <a:endParaRPr lang="zh-CN" altLang="en-US"/>
          </a:p>
        </p:txBody>
      </p:sp>
      <p:pic>
        <p:nvPicPr>
          <p:cNvPr id="12" name="picture 10">
            <a:extLst>
              <a:ext uri="{FF2B5EF4-FFF2-40B4-BE49-F238E27FC236}">
                <a16:creationId xmlns:a16="http://schemas.microsoft.com/office/drawing/2014/main" id="{2F80F9ED-6E49-A525-DF35-4D920D56E861}"/>
              </a:ext>
            </a:extLst>
          </p:cNvPr>
          <p:cNvPicPr>
            <a:picLocks noChangeAspect="1"/>
          </p:cNvPicPr>
          <p:nvPr userDrawn="1"/>
        </p:nvPicPr>
        <p:blipFill>
          <a:blip r:embed="rId6"/>
          <a:stretch>
            <a:fillRect/>
          </a:stretch>
        </p:blipFill>
        <p:spPr>
          <a:xfrm>
            <a:off x="51815" y="12192"/>
            <a:ext cx="713231" cy="664451"/>
          </a:xfrm>
          <a:prstGeom prst="rect">
            <a:avLst/>
          </a:prstGeom>
        </p:spPr>
      </p:pic>
      <p:sp>
        <p:nvSpPr>
          <p:cNvPr id="13" name="rect 6">
            <a:extLst>
              <a:ext uri="{FF2B5EF4-FFF2-40B4-BE49-F238E27FC236}">
                <a16:creationId xmlns:a16="http://schemas.microsoft.com/office/drawing/2014/main" id="{ADC8FBC6-3A0C-AE72-580D-228B07A5C1C2}"/>
              </a:ext>
            </a:extLst>
          </p:cNvPr>
          <p:cNvSpPr/>
          <p:nvPr userDrawn="1"/>
        </p:nvSpPr>
        <p:spPr>
          <a:xfrm>
            <a:off x="0" y="6704076"/>
            <a:ext cx="12192000" cy="153924"/>
          </a:xfrm>
          <a:prstGeom prst="rect">
            <a:avLst/>
          </a:prstGeom>
          <a:solidFill>
            <a:srgbClr val="912C33">
              <a:alpha val="100000"/>
            </a:srgbClr>
          </a:solidFill>
          <a:ln w="0" cap="flat">
            <a:noFill/>
            <a:prstDash val="solid"/>
            <a:miter lim="0"/>
          </a:ln>
        </p:spPr>
        <p:txBody>
          <a:bodyPr rtlCol="0"/>
          <a:lstStyle/>
          <a:p>
            <a:pPr algn="ctr"/>
            <a:endParaRPr lang="zh-CN" altLang="en-US"/>
          </a:p>
        </p:txBody>
      </p:sp>
    </p:spTree>
    <p:extLst>
      <p:ext uri="{BB962C8B-B14F-4D97-AF65-F5344CB8AC3E}">
        <p14:creationId xmlns:p14="http://schemas.microsoft.com/office/powerpoint/2010/main" val="874049434"/>
      </p:ext>
    </p:extLst>
  </p:cSld>
  <p:clrMap bg1="lt1" tx1="dk1" bg2="lt2" tx2="dk2" accent1="accent1" accent2="accent2" accent3="accent3" accent4="accent4" accent5="accent5" accent6="accent6" hlink="hlink" folHlink="folHlink"/>
  <p:sldLayoutIdLst>
    <p:sldLayoutId id="2147483651" r:id="rId1"/>
    <p:sldLayoutId id="2147483657" r:id="rId2"/>
    <p:sldLayoutId id="2147483659" r:id="rId3"/>
    <p:sldLayoutId id="214748366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51815" y="2369127"/>
            <a:ext cx="12140186" cy="4268938"/>
          </a:xfrm>
          <a:prstGeom prst="rect">
            <a:avLst/>
          </a:prstGeom>
          <a:noFill/>
          <a:ln w="0" cap="flat">
            <a:noFill/>
            <a:prstDash val="solid"/>
            <a:miter lim="0"/>
          </a:ln>
        </p:spPr>
        <p:txBody>
          <a:bodyPr vert="horz" wrap="square" lIns="0" tIns="0" rIns="0" bIns="0"/>
          <a:lstStyle/>
          <a:p>
            <a:pPr algn="l" rtl="0" eaLnBrk="0">
              <a:lnSpc>
                <a:spcPct val="76461"/>
              </a:lnSpc>
              <a:tabLst/>
            </a:pPr>
            <a:endParaRPr lang="zh-CN" altLang="en-US" sz="100" dirty="0">
              <a:latin typeface="Arial"/>
              <a:ea typeface="Arial"/>
              <a:cs typeface="Arial"/>
            </a:endParaRPr>
          </a:p>
          <a:p>
            <a:pPr algn="ctr" rtl="0" eaLnBrk="0">
              <a:lnSpc>
                <a:spcPct val="76000"/>
              </a:lnSpc>
              <a:tabLst/>
            </a:pPr>
            <a:r>
              <a:rPr lang="en-US" sz="7200" b="1" kern="0" spc="-240" dirty="0">
                <a:solidFill>
                  <a:srgbClr val="81454E"/>
                </a:solidFill>
                <a:latin typeface="Arial"/>
                <a:ea typeface="Arial"/>
                <a:cs typeface="Arial"/>
              </a:rPr>
              <a:t>Ant Colony Optimization</a:t>
            </a:r>
            <a:endParaRPr sz="1000" dirty="0">
              <a:solidFill>
                <a:srgbClr val="81454E"/>
              </a:solidFill>
              <a:latin typeface="Arial"/>
              <a:ea typeface="Arial"/>
              <a:cs typeface="Arial"/>
            </a:endParaRPr>
          </a:p>
          <a:p>
            <a:pPr algn="l" rtl="0" eaLnBrk="0">
              <a:lnSpc>
                <a:spcPct val="106000"/>
              </a:lnSpc>
              <a:tabLst/>
            </a:pPr>
            <a:endParaRPr sz="1000" dirty="0">
              <a:latin typeface="Arial"/>
              <a:ea typeface="Arial"/>
              <a:cs typeface="Arial"/>
            </a:endParaRPr>
          </a:p>
          <a:p>
            <a:pPr algn="l" rtl="0" eaLnBrk="0">
              <a:lnSpc>
                <a:spcPct val="107000"/>
              </a:lnSpc>
              <a:tabLst/>
            </a:pPr>
            <a:endParaRPr sz="1000" dirty="0">
              <a:latin typeface="Arial"/>
              <a:ea typeface="Arial"/>
              <a:cs typeface="Arial"/>
            </a:endParaRPr>
          </a:p>
          <a:p>
            <a:pPr algn="l" rtl="0" eaLnBrk="0">
              <a:lnSpc>
                <a:spcPct val="107000"/>
              </a:lnSpc>
              <a:tabLst/>
            </a:pPr>
            <a:endParaRPr sz="1000" dirty="0">
              <a:latin typeface="Arial"/>
              <a:ea typeface="Arial"/>
              <a:cs typeface="Arial"/>
            </a:endParaRPr>
          </a:p>
          <a:p>
            <a:pPr marL="1924685" algn="ctr" rtl="0" eaLnBrk="0">
              <a:lnSpc>
                <a:spcPct val="100000"/>
              </a:lnSpc>
              <a:spcBef>
                <a:spcPts val="1086"/>
              </a:spcBef>
              <a:tabLst/>
            </a:pPr>
            <a:r>
              <a:rPr lang="en-US" sz="3600" kern="0" spc="-80" dirty="0">
                <a:solidFill>
                  <a:srgbClr val="000000">
                    <a:alpha val="100000"/>
                  </a:srgbClr>
                </a:solidFill>
                <a:latin typeface="Microsoft YaHei"/>
                <a:ea typeface="Microsoft YaHei"/>
                <a:cs typeface="Microsoft YaHei"/>
              </a:rPr>
              <a:t>HUANG JIAHUI</a:t>
            </a:r>
            <a:r>
              <a:rPr sz="3600" kern="0" spc="-80" dirty="0">
                <a:solidFill>
                  <a:srgbClr val="000000">
                    <a:alpha val="100000"/>
                  </a:srgbClr>
                </a:solidFill>
                <a:latin typeface="Microsoft YaHei"/>
                <a:ea typeface="Microsoft YaHei"/>
                <a:cs typeface="Microsoft YaHei"/>
              </a:rPr>
              <a:t>（</a:t>
            </a:r>
            <a:r>
              <a:rPr lang="en-US" sz="3600" kern="0" spc="-80" dirty="0">
                <a:solidFill>
                  <a:srgbClr val="000000">
                    <a:alpha val="100000"/>
                  </a:srgbClr>
                </a:solidFill>
                <a:latin typeface="Microsoft YaHei"/>
                <a:ea typeface="Microsoft YaHei"/>
                <a:cs typeface="Microsoft YaHei"/>
              </a:rPr>
              <a:t>44251017</a:t>
            </a:r>
            <a:r>
              <a:rPr sz="3600" kern="0" spc="-90" dirty="0">
                <a:solidFill>
                  <a:srgbClr val="000000">
                    <a:alpha val="100000"/>
                  </a:srgbClr>
                </a:solidFill>
                <a:latin typeface="Microsoft YaHei"/>
                <a:ea typeface="Microsoft YaHei"/>
                <a:cs typeface="Microsoft YaHei"/>
              </a:rPr>
              <a:t>）</a:t>
            </a:r>
            <a:endParaRPr sz="3600" dirty="0">
              <a:latin typeface="Microsoft YaHei"/>
              <a:ea typeface="Microsoft YaHei"/>
              <a:cs typeface="Microsoft YaHei"/>
            </a:endParaRPr>
          </a:p>
          <a:p>
            <a:pPr algn="l" rtl="0" eaLnBrk="0">
              <a:lnSpc>
                <a:spcPct val="110000"/>
              </a:lnSpc>
              <a:tabLst/>
            </a:pPr>
            <a:endParaRPr sz="1000" dirty="0">
              <a:latin typeface="Arial"/>
              <a:ea typeface="Arial"/>
              <a:cs typeface="Arial"/>
            </a:endParaRPr>
          </a:p>
          <a:p>
            <a:pPr algn="l" rtl="0" eaLnBrk="0">
              <a:lnSpc>
                <a:spcPct val="110000"/>
              </a:lnSpc>
              <a:tabLst/>
            </a:pPr>
            <a:endParaRPr sz="1000" dirty="0">
              <a:latin typeface="Arial"/>
              <a:ea typeface="Arial"/>
              <a:cs typeface="Arial"/>
            </a:endParaRPr>
          </a:p>
          <a:p>
            <a:pPr algn="l" rtl="0" eaLnBrk="0">
              <a:lnSpc>
                <a:spcPct val="110000"/>
              </a:lnSpc>
              <a:tabLst/>
            </a:pPr>
            <a:endParaRPr sz="1000" dirty="0">
              <a:latin typeface="Arial"/>
              <a:ea typeface="Arial"/>
              <a:cs typeface="Arial"/>
            </a:endParaRPr>
          </a:p>
          <a:p>
            <a:pPr algn="l" rtl="0" eaLnBrk="0">
              <a:lnSpc>
                <a:spcPct val="110000"/>
              </a:lnSpc>
              <a:tabLst/>
            </a:pPr>
            <a:endParaRPr sz="1000" dirty="0">
              <a:latin typeface="Arial"/>
              <a:ea typeface="Arial"/>
              <a:cs typeface="Arial"/>
            </a:endParaRPr>
          </a:p>
          <a:p>
            <a:pPr algn="l" rtl="0" eaLnBrk="0">
              <a:lnSpc>
                <a:spcPct val="111000"/>
              </a:lnSpc>
              <a:tabLst/>
            </a:pPr>
            <a:endParaRPr sz="1000" dirty="0">
              <a:latin typeface="Arial"/>
              <a:ea typeface="Arial"/>
              <a:cs typeface="Arial"/>
            </a:endParaRPr>
          </a:p>
          <a:p>
            <a:pPr algn="l" rtl="0" eaLnBrk="0">
              <a:lnSpc>
                <a:spcPct val="111000"/>
              </a:lnSpc>
              <a:tabLst/>
            </a:pPr>
            <a:endParaRPr sz="1000" dirty="0">
              <a:latin typeface="Arial"/>
              <a:ea typeface="Arial"/>
              <a:cs typeface="Arial"/>
            </a:endParaRPr>
          </a:p>
          <a:p>
            <a:pPr algn="l" rtl="0" eaLnBrk="0">
              <a:lnSpc>
                <a:spcPct val="106000"/>
              </a:lnSpc>
              <a:tabLst/>
            </a:pPr>
            <a:endParaRPr sz="500" dirty="0">
              <a:latin typeface="Arial"/>
              <a:ea typeface="Arial"/>
              <a:cs typeface="Arial"/>
            </a:endParaRPr>
          </a:p>
        </p:txBody>
      </p:sp>
      <p:sp>
        <p:nvSpPr>
          <p:cNvPr id="4" name="rect 4"/>
          <p:cNvSpPr/>
          <p:nvPr/>
        </p:nvSpPr>
        <p:spPr>
          <a:xfrm>
            <a:off x="0" y="0"/>
            <a:ext cx="12192000" cy="691896"/>
          </a:xfrm>
          <a:prstGeom prst="rect">
            <a:avLst/>
          </a:prstGeom>
          <a:solidFill>
            <a:srgbClr val="912C33">
              <a:alpha val="100000"/>
            </a:srgbClr>
          </a:solidFill>
          <a:ln w="0" cap="flat">
            <a:noFill/>
            <a:prstDash val="solid"/>
            <a:miter lim="0"/>
          </a:ln>
        </p:spPr>
        <p:txBody>
          <a:bodyPr rtlCol="0"/>
          <a:lstStyle/>
          <a:p>
            <a:pPr algn="ctr"/>
            <a:endParaRPr lang="zh-CN" altLang="en-US"/>
          </a:p>
        </p:txBody>
      </p:sp>
      <p:sp>
        <p:nvSpPr>
          <p:cNvPr id="6" name="rect 6"/>
          <p:cNvSpPr/>
          <p:nvPr/>
        </p:nvSpPr>
        <p:spPr>
          <a:xfrm>
            <a:off x="0" y="6704076"/>
            <a:ext cx="12192000" cy="153924"/>
          </a:xfrm>
          <a:prstGeom prst="rect">
            <a:avLst/>
          </a:prstGeom>
          <a:solidFill>
            <a:srgbClr val="912C33">
              <a:alpha val="100000"/>
            </a:srgbClr>
          </a:solidFill>
          <a:ln w="0" cap="flat">
            <a:noFill/>
            <a:prstDash val="solid"/>
            <a:miter lim="0"/>
          </a:ln>
        </p:spPr>
        <p:txBody>
          <a:bodyPr rtlCol="0"/>
          <a:lstStyle/>
          <a:p>
            <a:pPr algn="ctr"/>
            <a:endParaRPr lang="zh-CN" altLang="en-US"/>
          </a:p>
        </p:txBody>
      </p:sp>
      <p:pic>
        <p:nvPicPr>
          <p:cNvPr id="10" name="picture 10"/>
          <p:cNvPicPr>
            <a:picLocks noChangeAspect="1"/>
          </p:cNvPicPr>
          <p:nvPr/>
        </p:nvPicPr>
        <p:blipFill>
          <a:blip r:embed="rId2"/>
          <a:stretch>
            <a:fillRect/>
          </a:stretch>
        </p:blipFill>
        <p:spPr>
          <a:xfrm rot="21600000">
            <a:off x="51815" y="12192"/>
            <a:ext cx="713231" cy="6644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33724AE-C1A0-FC31-E476-B4A589621C3D}"/>
              </a:ext>
            </a:extLst>
          </p:cNvPr>
          <p:cNvSpPr>
            <a:spLocks noGrp="1"/>
          </p:cNvSpPr>
          <p:nvPr>
            <p:ph type="body" sz="half" idx="2"/>
          </p:nvPr>
        </p:nvSpPr>
        <p:spPr>
          <a:xfrm>
            <a:off x="320546" y="939299"/>
            <a:ext cx="6365265" cy="4881563"/>
          </a:xfrm>
        </p:spPr>
        <p:txBody>
          <a:bodyPr/>
          <a:lstStyle/>
          <a:p>
            <a:r>
              <a:rPr lang="en-US" altLang="zh-CN" sz="1800" dirty="0">
                <a:latin typeface="Arial" panose="020B0604020202020204" pitchFamily="34" charset="0"/>
                <a:cs typeface="Arial" panose="020B0604020202020204" pitchFamily="34" charset="0"/>
              </a:rPr>
              <a:t>The algorithm's performance was evaluated using 40 standard benchmark instances known as Lawrence instances (e.g., LA01, LA02).</a:t>
            </a:r>
          </a:p>
          <a:p>
            <a:pPr marL="285750" indent="-285750">
              <a:buFont typeface="Arial" panose="020B0604020202020204" pitchFamily="34" charset="0"/>
              <a:buChar char="•"/>
            </a:pPr>
            <a:r>
              <a:rPr lang="en-US" altLang="zh-CN" b="1" dirty="0">
                <a:latin typeface="Arial" panose="020B0604020202020204" pitchFamily="34" charset="0"/>
                <a:cs typeface="Arial" panose="020B0604020202020204" pitchFamily="34" charset="0"/>
              </a:rPr>
              <a:t>Solution Quality</a:t>
            </a:r>
            <a:r>
              <a:rPr lang="en-US" altLang="zh-CN" dirty="0">
                <a:latin typeface="Arial" panose="020B0604020202020204" pitchFamily="34" charset="0"/>
                <a:cs typeface="Arial" panose="020B0604020202020204" pitchFamily="34" charset="0"/>
              </a:rPr>
              <a:t>: The algorithm successfully found the Best Known Solution (BKS) in 27.5% of the instances, particularly those with smaller dimensions (e.g., 10x5, 15x5). Across all 40 instances, the average relative error compared to the BKS was a low 4%. About 65% of the solutions were within 5% of the BKS.</a:t>
            </a:r>
          </a:p>
          <a:p>
            <a:pPr marL="285750" indent="-285750">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b="1" dirty="0">
                <a:latin typeface="Arial" panose="020B0604020202020204" pitchFamily="34" charset="0"/>
                <a:cs typeface="Arial" panose="020B0604020202020204" pitchFamily="34" charset="0"/>
              </a:rPr>
              <a:t>Computational Efficiency</a:t>
            </a:r>
            <a:r>
              <a:rPr lang="en-US" altLang="zh-CN" dirty="0">
                <a:latin typeface="Arial" panose="020B0604020202020204" pitchFamily="34" charset="0"/>
                <a:cs typeface="Arial" panose="020B0604020202020204" pitchFamily="34" charset="0"/>
              </a:rPr>
              <a:t>: The most remarkable result was the algorithm's high efficiency. It required a significantly lower number of objective function evaluations to find solutions compared to other methods. For instance, the proposed EAS averaged 3,307 evaluations, whereas other algorithms like Tabu Search (TS), Artificial Immune System (AIS), and Cultural Algorithm (CULT) required 11,108, 175,058, and 454,525 evaluations, respectively.</a:t>
            </a:r>
          </a:p>
          <a:p>
            <a:pPr marL="285750" indent="-285750">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b="1" dirty="0">
                <a:latin typeface="Arial" panose="020B0604020202020204" pitchFamily="34" charset="0"/>
                <a:cs typeface="Arial" panose="020B0604020202020204" pitchFamily="34" charset="0"/>
              </a:rPr>
              <a:t>Stability</a:t>
            </a:r>
            <a:r>
              <a:rPr lang="en-US" altLang="zh-CN" dirty="0">
                <a:latin typeface="Arial" panose="020B0604020202020204" pitchFamily="34" charset="0"/>
                <a:cs typeface="Arial" panose="020B0604020202020204" pitchFamily="34" charset="0"/>
              </a:rPr>
              <a:t>: The algorithm demonstrated stability, as indicated by a low standard deviation in its results across multiple runs.</a:t>
            </a:r>
          </a:p>
        </p:txBody>
      </p:sp>
      <p:sp>
        <p:nvSpPr>
          <p:cNvPr id="4" name="标题 3">
            <a:extLst>
              <a:ext uri="{FF2B5EF4-FFF2-40B4-BE49-F238E27FC236}">
                <a16:creationId xmlns:a16="http://schemas.microsoft.com/office/drawing/2014/main" id="{17C9F7C2-E7EA-47CF-ABD7-EBF60B762A6C}"/>
              </a:ext>
            </a:extLst>
          </p:cNvPr>
          <p:cNvSpPr>
            <a:spLocks noGrp="1"/>
          </p:cNvSpPr>
          <p:nvPr>
            <p:ph type="title"/>
          </p:nvPr>
        </p:nvSpPr>
        <p:spPr/>
        <p:txBody>
          <a:bodyPr/>
          <a:lstStyle/>
          <a:p>
            <a:r>
              <a:rPr lang="en-US" altLang="zh-CN" sz="2800" dirty="0"/>
              <a:t>Experimental Results</a:t>
            </a:r>
            <a:endParaRPr lang="zh-CN" altLang="en-US" sz="2800" dirty="0"/>
          </a:p>
        </p:txBody>
      </p:sp>
      <p:pic>
        <p:nvPicPr>
          <p:cNvPr id="15" name="图片 14">
            <a:extLst>
              <a:ext uri="{FF2B5EF4-FFF2-40B4-BE49-F238E27FC236}">
                <a16:creationId xmlns:a16="http://schemas.microsoft.com/office/drawing/2014/main" id="{3218CED6-EA54-1BF3-BA77-FC24A12BDFFA}"/>
              </a:ext>
            </a:extLst>
          </p:cNvPr>
          <p:cNvPicPr>
            <a:picLocks noChangeAspect="1"/>
          </p:cNvPicPr>
          <p:nvPr/>
        </p:nvPicPr>
        <p:blipFill>
          <a:blip r:embed="rId2"/>
          <a:stretch>
            <a:fillRect/>
          </a:stretch>
        </p:blipFill>
        <p:spPr>
          <a:xfrm>
            <a:off x="6791526" y="1931928"/>
            <a:ext cx="5079928" cy="3456724"/>
          </a:xfrm>
          <a:prstGeom prst="rect">
            <a:avLst/>
          </a:prstGeom>
        </p:spPr>
      </p:pic>
      <p:sp>
        <p:nvSpPr>
          <p:cNvPr id="16" name="文本框 15">
            <a:extLst>
              <a:ext uri="{FF2B5EF4-FFF2-40B4-BE49-F238E27FC236}">
                <a16:creationId xmlns:a16="http://schemas.microsoft.com/office/drawing/2014/main" id="{8F4892E9-2628-D737-AF9D-C05913265B2B}"/>
              </a:ext>
            </a:extLst>
          </p:cNvPr>
          <p:cNvSpPr txBox="1"/>
          <p:nvPr/>
        </p:nvSpPr>
        <p:spPr>
          <a:xfrm>
            <a:off x="7588366" y="5300771"/>
            <a:ext cx="375295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Relative Error average by instance size</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13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E055D-8423-1DB5-5FA2-1BFB838F81C7}"/>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FB30D903-F3CD-42B3-FA52-828FB87F8EE3}"/>
              </a:ext>
            </a:extLst>
          </p:cNvPr>
          <p:cNvSpPr>
            <a:spLocks noGrp="1"/>
          </p:cNvSpPr>
          <p:nvPr>
            <p:ph type="title"/>
          </p:nvPr>
        </p:nvSpPr>
        <p:spPr/>
        <p:txBody>
          <a:bodyPr/>
          <a:lstStyle/>
          <a:p>
            <a:r>
              <a:rPr lang="en-US" altLang="zh-CN" sz="2800" dirty="0"/>
              <a:t>Experimental Results</a:t>
            </a:r>
            <a:endParaRPr lang="zh-CN" altLang="en-US" sz="2800" dirty="0"/>
          </a:p>
        </p:txBody>
      </p:sp>
      <p:sp>
        <p:nvSpPr>
          <p:cNvPr id="16" name="文本框 15">
            <a:extLst>
              <a:ext uri="{FF2B5EF4-FFF2-40B4-BE49-F238E27FC236}">
                <a16:creationId xmlns:a16="http://schemas.microsoft.com/office/drawing/2014/main" id="{0040085A-AFDC-716B-6867-C155077CFA7C}"/>
              </a:ext>
            </a:extLst>
          </p:cNvPr>
          <p:cNvSpPr txBox="1"/>
          <p:nvPr/>
        </p:nvSpPr>
        <p:spPr>
          <a:xfrm>
            <a:off x="4921931" y="5879795"/>
            <a:ext cx="2042547"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Experimental results</a:t>
            </a:r>
            <a:endParaRPr lang="zh-CN" altLang="en-US" sz="16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FE6ECD91-1702-6F0B-B797-2CCA4C40627D}"/>
              </a:ext>
            </a:extLst>
          </p:cNvPr>
          <p:cNvPicPr>
            <a:picLocks noChangeAspect="1"/>
          </p:cNvPicPr>
          <p:nvPr/>
        </p:nvPicPr>
        <p:blipFill>
          <a:blip r:embed="rId2"/>
          <a:stretch>
            <a:fillRect/>
          </a:stretch>
        </p:blipFill>
        <p:spPr>
          <a:xfrm>
            <a:off x="130888" y="1053637"/>
            <a:ext cx="6030585" cy="4160014"/>
          </a:xfrm>
          <a:prstGeom prst="rect">
            <a:avLst/>
          </a:prstGeom>
        </p:spPr>
      </p:pic>
      <p:pic>
        <p:nvPicPr>
          <p:cNvPr id="11" name="图片 10">
            <a:extLst>
              <a:ext uri="{FF2B5EF4-FFF2-40B4-BE49-F238E27FC236}">
                <a16:creationId xmlns:a16="http://schemas.microsoft.com/office/drawing/2014/main" id="{AD6293D0-B55E-8E74-C2BC-5C072B18D9D8}"/>
              </a:ext>
            </a:extLst>
          </p:cNvPr>
          <p:cNvPicPr>
            <a:picLocks noChangeAspect="1"/>
          </p:cNvPicPr>
          <p:nvPr/>
        </p:nvPicPr>
        <p:blipFill>
          <a:blip r:embed="rId3"/>
          <a:stretch>
            <a:fillRect/>
          </a:stretch>
        </p:blipFill>
        <p:spPr>
          <a:xfrm>
            <a:off x="6161473" y="1053637"/>
            <a:ext cx="5965112" cy="4750726"/>
          </a:xfrm>
          <a:prstGeom prst="rect">
            <a:avLst/>
          </a:prstGeom>
        </p:spPr>
      </p:pic>
    </p:spTree>
    <p:extLst>
      <p:ext uri="{BB962C8B-B14F-4D97-AF65-F5344CB8AC3E}">
        <p14:creationId xmlns:p14="http://schemas.microsoft.com/office/powerpoint/2010/main" val="397602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textbox 898"/>
          <p:cNvSpPr/>
          <p:nvPr/>
        </p:nvSpPr>
        <p:spPr>
          <a:xfrm>
            <a:off x="0" y="0"/>
            <a:ext cx="12192000" cy="692150"/>
          </a:xfrm>
          <a:prstGeom prst="rect">
            <a:avLst/>
          </a:prstGeom>
          <a:solidFill>
            <a:srgbClr val="912C33">
              <a:alpha val="100000"/>
            </a:srgbClr>
          </a:solidFill>
          <a:ln w="0" cap="flat">
            <a:noFill/>
            <a:prstDash val="solid"/>
            <a:miter lim="0"/>
          </a:ln>
        </p:spPr>
        <p:txBody>
          <a:bodyPr vert="horz" wrap="square" lIns="0" tIns="0" rIns="0" bIns="0"/>
          <a:lstStyle/>
          <a:p>
            <a:pPr algn="l" rtl="0" eaLnBrk="0">
              <a:lnSpc>
                <a:spcPct val="111000"/>
              </a:lnSpc>
              <a:tabLst/>
            </a:pPr>
            <a:endParaRPr sz="800" dirty="0">
              <a:latin typeface="Arial"/>
              <a:ea typeface="Arial"/>
              <a:cs typeface="Arial"/>
            </a:endParaRPr>
          </a:p>
          <a:p>
            <a:pPr marL="764540" algn="l" rtl="0" eaLnBrk="0">
              <a:lnSpc>
                <a:spcPct val="86000"/>
              </a:lnSpc>
              <a:spcBef>
                <a:spcPts val="5"/>
              </a:spcBef>
              <a:tabLst>
                <a:tab pos="942975" algn="l"/>
              </a:tabLst>
            </a:pPr>
            <a:r>
              <a:rPr sz="3200" b="1" kern="0" spc="0" dirty="0">
                <a:solidFill>
                  <a:srgbClr val="FFFFFF">
                    <a:alpha val="100000"/>
                  </a:srgbClr>
                </a:solidFill>
                <a:latin typeface="Arial"/>
                <a:ea typeface="Arial"/>
                <a:cs typeface="Arial"/>
              </a:rPr>
              <a:t>	</a:t>
            </a:r>
            <a:r>
              <a:rPr sz="2800" b="1" kern="0" spc="-160" dirty="0">
                <a:solidFill>
                  <a:srgbClr val="FFFFFF">
                    <a:alpha val="100000"/>
                  </a:srgbClr>
                </a:solidFill>
                <a:latin typeface="Arial"/>
                <a:ea typeface="Arial"/>
                <a:cs typeface="Arial"/>
              </a:rPr>
              <a:t>Summary</a:t>
            </a:r>
            <a:endParaRPr sz="3200" dirty="0">
              <a:latin typeface="MS Gothic"/>
              <a:ea typeface="MS Gothic"/>
              <a:cs typeface="MS Gothic"/>
            </a:endParaRPr>
          </a:p>
        </p:txBody>
      </p:sp>
      <p:pic>
        <p:nvPicPr>
          <p:cNvPr id="900" name="picture 900"/>
          <p:cNvPicPr>
            <a:picLocks noChangeAspect="1"/>
          </p:cNvPicPr>
          <p:nvPr/>
        </p:nvPicPr>
        <p:blipFill>
          <a:blip r:embed="rId2"/>
          <a:stretch>
            <a:fillRect/>
          </a:stretch>
        </p:blipFill>
        <p:spPr>
          <a:xfrm rot="21600000">
            <a:off x="51815" y="12192"/>
            <a:ext cx="713231" cy="664451"/>
          </a:xfrm>
          <a:prstGeom prst="rect">
            <a:avLst/>
          </a:prstGeom>
        </p:spPr>
      </p:pic>
      <p:sp>
        <p:nvSpPr>
          <p:cNvPr id="902" name="rect 902"/>
          <p:cNvSpPr/>
          <p:nvPr/>
        </p:nvSpPr>
        <p:spPr>
          <a:xfrm>
            <a:off x="0" y="6704076"/>
            <a:ext cx="12192000" cy="153924"/>
          </a:xfrm>
          <a:prstGeom prst="rect">
            <a:avLst/>
          </a:prstGeom>
          <a:solidFill>
            <a:srgbClr val="912C33">
              <a:alpha val="100000"/>
            </a:srgbClr>
          </a:solidFill>
          <a:ln w="0" cap="flat">
            <a:noFill/>
            <a:prstDash val="solid"/>
            <a:miter lim="0"/>
          </a:ln>
        </p:spPr>
        <p:txBody>
          <a:bodyPr rtlCol="0"/>
          <a:lstStyle/>
          <a:p>
            <a:pPr algn="ctr"/>
            <a:endParaRPr lang="zh-CN" altLang="en-US"/>
          </a:p>
        </p:txBody>
      </p:sp>
      <p:sp>
        <p:nvSpPr>
          <p:cNvPr id="2" name="文本框 1">
            <a:extLst>
              <a:ext uri="{FF2B5EF4-FFF2-40B4-BE49-F238E27FC236}">
                <a16:creationId xmlns:a16="http://schemas.microsoft.com/office/drawing/2014/main" id="{49DA4ABC-7A2B-ACC5-66B7-806C9197F09C}"/>
              </a:ext>
            </a:extLst>
          </p:cNvPr>
          <p:cNvSpPr txBox="1"/>
          <p:nvPr/>
        </p:nvSpPr>
        <p:spPr>
          <a:xfrm>
            <a:off x="625643" y="831897"/>
            <a:ext cx="9865894" cy="5632311"/>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primary strength of the presented EAS algorithm is its exceptional computational efficiency. In optimization, especially for NP-hard problems like JSSP, finding a high-quality solution quickly is often more practical than finding the absolute optimal solution after an impractically long time. This algorithm excels at providing "economic" solutions with minimal time and resource investment.</a:t>
            </a:r>
          </a:p>
          <a:p>
            <a:pPr marL="285750" indent="-285750">
              <a:buFont typeface="Arial" panose="020B0604020202020204" pitchFamily="34" charset="0"/>
              <a:buChar char="•"/>
            </a:pPr>
            <a:endParaRPr lang="en-US" altLang="zh-C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There is a clear trade-off between solution quality and speed. While the 4% average error is good, the algorithm failed to find the BKS in over 70% of cases. Its performance notably decreased on more complex problems with more machines. This suggests that while it's excellent for rapid approximation, it may not be suitable for scenarios where achieving the certified optimum is the main goal.</a:t>
            </a:r>
          </a:p>
          <a:p>
            <a:pPr marL="285750" indent="-285750">
              <a:buFont typeface="Arial" panose="020B0604020202020204" pitchFamily="34" charset="0"/>
              <a:buChar char="•"/>
            </a:pPr>
            <a:endParaRPr lang="en-US" altLang="zh-C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Overall, the algorithm is a strong candidate for real-world scheduling applications where quick and reliable planning is needed. For future improvements, it could be hybridized with a local search method. The ACO could be used to quickly find promising regions of the search space, and then a local search could fine-tune the solutions in that region to improve their final quality without adding a massive computational burden.</a:t>
            </a:r>
            <a:endParaRPr lang="zh-CN"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9511F-D811-515A-E461-D33C5449E4F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823E9E3-7F05-24F0-7A84-D0A447397100}"/>
              </a:ext>
            </a:extLst>
          </p:cNvPr>
          <p:cNvSpPr/>
          <p:nvPr/>
        </p:nvSpPr>
        <p:spPr>
          <a:xfrm>
            <a:off x="51815" y="2369127"/>
            <a:ext cx="12140186" cy="4268938"/>
          </a:xfrm>
          <a:prstGeom prst="rect">
            <a:avLst/>
          </a:prstGeom>
          <a:noFill/>
          <a:ln w="0" cap="flat">
            <a:noFill/>
            <a:prstDash val="solid"/>
            <a:miter lim="0"/>
          </a:ln>
        </p:spPr>
        <p:txBody>
          <a:bodyPr vert="horz" wrap="square" lIns="0" tIns="0" rIns="0" bIns="0"/>
          <a:lstStyle/>
          <a:p>
            <a:pPr algn="l" rtl="0" eaLnBrk="0">
              <a:lnSpc>
                <a:spcPct val="76461"/>
              </a:lnSpc>
              <a:tabLst/>
            </a:pPr>
            <a:endParaRPr lang="zh-CN" altLang="en-US" sz="100" dirty="0">
              <a:latin typeface="Arial"/>
              <a:ea typeface="Arial"/>
              <a:cs typeface="Arial"/>
            </a:endParaRPr>
          </a:p>
          <a:p>
            <a:pPr algn="ctr" rtl="0" eaLnBrk="0">
              <a:lnSpc>
                <a:spcPct val="76000"/>
              </a:lnSpc>
              <a:tabLst/>
            </a:pPr>
            <a:endParaRPr lang="en-US" sz="7200" b="1" kern="0" spc="-240" dirty="0">
              <a:solidFill>
                <a:srgbClr val="81454E"/>
              </a:solidFill>
              <a:latin typeface="Arial"/>
              <a:ea typeface="Arial"/>
              <a:cs typeface="Arial"/>
            </a:endParaRPr>
          </a:p>
          <a:p>
            <a:pPr algn="ctr" rtl="0" eaLnBrk="0">
              <a:lnSpc>
                <a:spcPct val="76000"/>
              </a:lnSpc>
              <a:tabLst/>
            </a:pPr>
            <a:r>
              <a:rPr lang="en-US" sz="7200" b="1" kern="0" spc="-240" dirty="0">
                <a:solidFill>
                  <a:srgbClr val="81454E"/>
                </a:solidFill>
                <a:latin typeface="Arial"/>
                <a:ea typeface="Arial"/>
                <a:cs typeface="Arial"/>
              </a:rPr>
              <a:t>T</a:t>
            </a:r>
            <a:r>
              <a:rPr lang="en-US" altLang="zh-CN" sz="7200" b="1" kern="0" spc="-240" dirty="0">
                <a:solidFill>
                  <a:srgbClr val="81454E"/>
                </a:solidFill>
                <a:latin typeface="Arial"/>
                <a:ea typeface="Arial"/>
                <a:cs typeface="Arial"/>
              </a:rPr>
              <a:t>hank You</a:t>
            </a:r>
            <a:endParaRPr sz="1000" dirty="0">
              <a:solidFill>
                <a:srgbClr val="81454E"/>
              </a:solidFill>
              <a:latin typeface="Arial"/>
              <a:ea typeface="Arial"/>
              <a:cs typeface="Arial"/>
            </a:endParaRPr>
          </a:p>
          <a:p>
            <a:pPr algn="l" rtl="0" eaLnBrk="0">
              <a:lnSpc>
                <a:spcPct val="106000"/>
              </a:lnSpc>
              <a:tabLst/>
            </a:pPr>
            <a:endParaRPr sz="1000" dirty="0">
              <a:latin typeface="Arial"/>
              <a:ea typeface="Arial"/>
              <a:cs typeface="Arial"/>
            </a:endParaRPr>
          </a:p>
          <a:p>
            <a:pPr algn="l" rtl="0" eaLnBrk="0">
              <a:lnSpc>
                <a:spcPct val="107000"/>
              </a:lnSpc>
              <a:tabLst/>
            </a:pPr>
            <a:endParaRPr sz="1000" dirty="0">
              <a:latin typeface="Arial"/>
              <a:ea typeface="Arial"/>
              <a:cs typeface="Arial"/>
            </a:endParaRPr>
          </a:p>
          <a:p>
            <a:pPr algn="l" rtl="0" eaLnBrk="0">
              <a:lnSpc>
                <a:spcPct val="107000"/>
              </a:lnSpc>
              <a:tabLst/>
            </a:pPr>
            <a:endParaRPr sz="1000" dirty="0">
              <a:latin typeface="Arial"/>
              <a:ea typeface="Arial"/>
              <a:cs typeface="Arial"/>
            </a:endParaRPr>
          </a:p>
          <a:p>
            <a:pPr algn="l" rtl="0" eaLnBrk="0">
              <a:lnSpc>
                <a:spcPct val="110000"/>
              </a:lnSpc>
              <a:tabLst/>
            </a:pPr>
            <a:endParaRPr sz="1000" dirty="0">
              <a:latin typeface="Arial"/>
              <a:ea typeface="Arial"/>
              <a:cs typeface="Arial"/>
            </a:endParaRPr>
          </a:p>
          <a:p>
            <a:pPr algn="l" rtl="0" eaLnBrk="0">
              <a:lnSpc>
                <a:spcPct val="110000"/>
              </a:lnSpc>
              <a:tabLst/>
            </a:pPr>
            <a:endParaRPr sz="1000" dirty="0">
              <a:latin typeface="Arial"/>
              <a:ea typeface="Arial"/>
              <a:cs typeface="Arial"/>
            </a:endParaRPr>
          </a:p>
          <a:p>
            <a:pPr algn="l" rtl="0" eaLnBrk="0">
              <a:lnSpc>
                <a:spcPct val="110000"/>
              </a:lnSpc>
              <a:tabLst/>
            </a:pPr>
            <a:endParaRPr sz="1000" dirty="0">
              <a:latin typeface="Arial"/>
              <a:ea typeface="Arial"/>
              <a:cs typeface="Arial"/>
            </a:endParaRPr>
          </a:p>
          <a:p>
            <a:pPr algn="l" rtl="0" eaLnBrk="0">
              <a:lnSpc>
                <a:spcPct val="110000"/>
              </a:lnSpc>
              <a:tabLst/>
            </a:pPr>
            <a:endParaRPr sz="1000" dirty="0">
              <a:latin typeface="Arial"/>
              <a:ea typeface="Arial"/>
              <a:cs typeface="Arial"/>
            </a:endParaRPr>
          </a:p>
          <a:p>
            <a:pPr algn="l" rtl="0" eaLnBrk="0">
              <a:lnSpc>
                <a:spcPct val="111000"/>
              </a:lnSpc>
              <a:tabLst/>
            </a:pPr>
            <a:endParaRPr sz="1000" dirty="0">
              <a:latin typeface="Arial"/>
              <a:ea typeface="Arial"/>
              <a:cs typeface="Arial"/>
            </a:endParaRPr>
          </a:p>
          <a:p>
            <a:pPr algn="l" rtl="0" eaLnBrk="0">
              <a:lnSpc>
                <a:spcPct val="111000"/>
              </a:lnSpc>
              <a:tabLst/>
            </a:pPr>
            <a:endParaRPr sz="1000" dirty="0">
              <a:latin typeface="Arial"/>
              <a:ea typeface="Arial"/>
              <a:cs typeface="Arial"/>
            </a:endParaRPr>
          </a:p>
          <a:p>
            <a:pPr algn="l" rtl="0" eaLnBrk="0">
              <a:lnSpc>
                <a:spcPct val="106000"/>
              </a:lnSpc>
              <a:tabLst/>
            </a:pPr>
            <a:endParaRPr sz="500" dirty="0">
              <a:latin typeface="Arial"/>
              <a:ea typeface="Arial"/>
              <a:cs typeface="Arial"/>
            </a:endParaRPr>
          </a:p>
        </p:txBody>
      </p:sp>
      <p:sp>
        <p:nvSpPr>
          <p:cNvPr id="4" name="rect 4">
            <a:extLst>
              <a:ext uri="{FF2B5EF4-FFF2-40B4-BE49-F238E27FC236}">
                <a16:creationId xmlns:a16="http://schemas.microsoft.com/office/drawing/2014/main" id="{D7286DDE-B8E3-4C32-89C2-EEB9F7A13A08}"/>
              </a:ext>
            </a:extLst>
          </p:cNvPr>
          <p:cNvSpPr/>
          <p:nvPr/>
        </p:nvSpPr>
        <p:spPr>
          <a:xfrm>
            <a:off x="0" y="0"/>
            <a:ext cx="12192000" cy="691896"/>
          </a:xfrm>
          <a:prstGeom prst="rect">
            <a:avLst/>
          </a:prstGeom>
          <a:solidFill>
            <a:srgbClr val="912C33">
              <a:alpha val="100000"/>
            </a:srgbClr>
          </a:solidFill>
          <a:ln w="0" cap="flat">
            <a:noFill/>
            <a:prstDash val="solid"/>
            <a:miter lim="0"/>
          </a:ln>
        </p:spPr>
        <p:txBody>
          <a:bodyPr rtlCol="0"/>
          <a:lstStyle/>
          <a:p>
            <a:pPr algn="ctr"/>
            <a:endParaRPr lang="zh-CN" altLang="en-US"/>
          </a:p>
        </p:txBody>
      </p:sp>
      <p:sp>
        <p:nvSpPr>
          <p:cNvPr id="6" name="rect 6">
            <a:extLst>
              <a:ext uri="{FF2B5EF4-FFF2-40B4-BE49-F238E27FC236}">
                <a16:creationId xmlns:a16="http://schemas.microsoft.com/office/drawing/2014/main" id="{BFD61444-82AE-2590-2FF5-65C32DCFC595}"/>
              </a:ext>
            </a:extLst>
          </p:cNvPr>
          <p:cNvSpPr/>
          <p:nvPr/>
        </p:nvSpPr>
        <p:spPr>
          <a:xfrm>
            <a:off x="0" y="6704076"/>
            <a:ext cx="12192000" cy="153924"/>
          </a:xfrm>
          <a:prstGeom prst="rect">
            <a:avLst/>
          </a:prstGeom>
          <a:solidFill>
            <a:srgbClr val="912C33">
              <a:alpha val="100000"/>
            </a:srgbClr>
          </a:solidFill>
          <a:ln w="0" cap="flat">
            <a:noFill/>
            <a:prstDash val="solid"/>
            <a:miter lim="0"/>
          </a:ln>
        </p:spPr>
        <p:txBody>
          <a:bodyPr rtlCol="0"/>
          <a:lstStyle/>
          <a:p>
            <a:pPr algn="ctr"/>
            <a:endParaRPr lang="zh-CN" altLang="en-US"/>
          </a:p>
        </p:txBody>
      </p:sp>
      <p:pic>
        <p:nvPicPr>
          <p:cNvPr id="10" name="picture 10">
            <a:extLst>
              <a:ext uri="{FF2B5EF4-FFF2-40B4-BE49-F238E27FC236}">
                <a16:creationId xmlns:a16="http://schemas.microsoft.com/office/drawing/2014/main" id="{3B0CD638-237D-E134-6C82-E26590894BD2}"/>
              </a:ext>
            </a:extLst>
          </p:cNvPr>
          <p:cNvPicPr>
            <a:picLocks noChangeAspect="1"/>
          </p:cNvPicPr>
          <p:nvPr/>
        </p:nvPicPr>
        <p:blipFill>
          <a:blip r:embed="rId2"/>
          <a:stretch>
            <a:fillRect/>
          </a:stretch>
        </p:blipFill>
        <p:spPr>
          <a:xfrm rot="21600000">
            <a:off x="51815" y="12192"/>
            <a:ext cx="713231" cy="664451"/>
          </a:xfrm>
          <a:prstGeom prst="rect">
            <a:avLst/>
          </a:prstGeom>
        </p:spPr>
      </p:pic>
    </p:spTree>
    <p:extLst>
      <p:ext uri="{BB962C8B-B14F-4D97-AF65-F5344CB8AC3E}">
        <p14:creationId xmlns:p14="http://schemas.microsoft.com/office/powerpoint/2010/main" val="157954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94F16-421E-F238-B972-C8193E52164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E0D6DE97-E5DE-D3AB-50E4-8B6D8669127F}"/>
              </a:ext>
            </a:extLst>
          </p:cNvPr>
          <p:cNvSpPr>
            <a:spLocks noGrp="1"/>
          </p:cNvSpPr>
          <p:nvPr>
            <p:ph type="title"/>
          </p:nvPr>
        </p:nvSpPr>
        <p:spPr>
          <a:xfrm>
            <a:off x="-55002" y="232796"/>
            <a:ext cx="6517678" cy="466146"/>
          </a:xfrm>
        </p:spPr>
        <p:txBody>
          <a:bodyPr/>
          <a:lstStyle/>
          <a:p>
            <a:pPr marL="764540" eaLnBrk="0">
              <a:lnSpc>
                <a:spcPct val="77000"/>
              </a:lnSpc>
              <a:tabLst>
                <a:tab pos="937260" algn="l"/>
              </a:tabLst>
            </a:pPr>
            <a:r>
              <a:rPr lang="en-US" altLang="zh-CN" sz="3200" kern="0" dirty="0">
                <a:solidFill>
                  <a:srgbClr val="FFFFFF">
                    <a:alpha val="100000"/>
                  </a:srgbClr>
                </a:solidFill>
                <a:latin typeface="Arial"/>
                <a:ea typeface="Arial"/>
                <a:cs typeface="Arial"/>
              </a:rPr>
              <a:t>Content</a:t>
            </a:r>
            <a:endParaRPr lang="en-US" altLang="zh-CN" sz="3200" dirty="0">
              <a:latin typeface="Arial"/>
              <a:ea typeface="Arial"/>
              <a:cs typeface="Arial"/>
            </a:endParaRPr>
          </a:p>
        </p:txBody>
      </p:sp>
      <p:grpSp>
        <p:nvGrpSpPr>
          <p:cNvPr id="8" name="组合 7">
            <a:extLst>
              <a:ext uri="{FF2B5EF4-FFF2-40B4-BE49-F238E27FC236}">
                <a16:creationId xmlns:a16="http://schemas.microsoft.com/office/drawing/2014/main" id="{D0C65870-6149-913E-B691-08D5AECDAABE}"/>
              </a:ext>
            </a:extLst>
          </p:cNvPr>
          <p:cNvGrpSpPr/>
          <p:nvPr/>
        </p:nvGrpSpPr>
        <p:grpSpPr>
          <a:xfrm>
            <a:off x="462356" y="1181584"/>
            <a:ext cx="8599142" cy="461665"/>
            <a:chOff x="462356" y="941258"/>
            <a:chExt cx="8599142" cy="461665"/>
          </a:xfrm>
        </p:grpSpPr>
        <p:sp>
          <p:nvSpPr>
            <p:cNvPr id="6" name="文本框 5">
              <a:extLst>
                <a:ext uri="{FF2B5EF4-FFF2-40B4-BE49-F238E27FC236}">
                  <a16:creationId xmlns:a16="http://schemas.microsoft.com/office/drawing/2014/main" id="{302D0B64-62DC-FD32-771C-BDEA716CA64B}"/>
                </a:ext>
              </a:extLst>
            </p:cNvPr>
            <p:cNvSpPr txBox="1"/>
            <p:nvPr/>
          </p:nvSpPr>
          <p:spPr>
            <a:xfrm>
              <a:off x="462356" y="987425"/>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7" name="文本框 6">
              <a:extLst>
                <a:ext uri="{FF2B5EF4-FFF2-40B4-BE49-F238E27FC236}">
                  <a16:creationId xmlns:a16="http://schemas.microsoft.com/office/drawing/2014/main" id="{4BA152C7-278F-E30E-7707-F28D97591D56}"/>
                </a:ext>
              </a:extLst>
            </p:cNvPr>
            <p:cNvSpPr txBox="1"/>
            <p:nvPr/>
          </p:nvSpPr>
          <p:spPr>
            <a:xfrm>
              <a:off x="836612" y="941258"/>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Background Information</a:t>
              </a:r>
            </a:p>
          </p:txBody>
        </p:sp>
      </p:grpSp>
      <p:grpSp>
        <p:nvGrpSpPr>
          <p:cNvPr id="9" name="组合 8">
            <a:extLst>
              <a:ext uri="{FF2B5EF4-FFF2-40B4-BE49-F238E27FC236}">
                <a16:creationId xmlns:a16="http://schemas.microsoft.com/office/drawing/2014/main" id="{5021FA3E-8279-5A34-E5B4-9B719178CB81}"/>
              </a:ext>
            </a:extLst>
          </p:cNvPr>
          <p:cNvGrpSpPr/>
          <p:nvPr/>
        </p:nvGrpSpPr>
        <p:grpSpPr>
          <a:xfrm>
            <a:off x="462356" y="1877656"/>
            <a:ext cx="8599142" cy="461665"/>
            <a:chOff x="462356" y="941258"/>
            <a:chExt cx="8599142" cy="461665"/>
          </a:xfrm>
        </p:grpSpPr>
        <p:sp>
          <p:nvSpPr>
            <p:cNvPr id="10" name="文本框 9">
              <a:extLst>
                <a:ext uri="{FF2B5EF4-FFF2-40B4-BE49-F238E27FC236}">
                  <a16:creationId xmlns:a16="http://schemas.microsoft.com/office/drawing/2014/main" id="{F65CF526-9054-B5A9-3CB0-71394A594C45}"/>
                </a:ext>
              </a:extLst>
            </p:cNvPr>
            <p:cNvSpPr txBox="1"/>
            <p:nvPr/>
          </p:nvSpPr>
          <p:spPr>
            <a:xfrm>
              <a:off x="462356" y="987425"/>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11" name="文本框 10">
              <a:extLst>
                <a:ext uri="{FF2B5EF4-FFF2-40B4-BE49-F238E27FC236}">
                  <a16:creationId xmlns:a16="http://schemas.microsoft.com/office/drawing/2014/main" id="{1B659BD9-9F51-9565-BF25-4AD06E4A3892}"/>
                </a:ext>
              </a:extLst>
            </p:cNvPr>
            <p:cNvSpPr txBox="1"/>
            <p:nvPr/>
          </p:nvSpPr>
          <p:spPr>
            <a:xfrm>
              <a:off x="836612" y="941258"/>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 Ant Colony Optimization</a:t>
              </a:r>
            </a:p>
          </p:txBody>
        </p:sp>
      </p:grpSp>
      <p:grpSp>
        <p:nvGrpSpPr>
          <p:cNvPr id="12" name="组合 11">
            <a:extLst>
              <a:ext uri="{FF2B5EF4-FFF2-40B4-BE49-F238E27FC236}">
                <a16:creationId xmlns:a16="http://schemas.microsoft.com/office/drawing/2014/main" id="{1D7FA11B-5E5F-A414-71C5-A83DD1CB964B}"/>
              </a:ext>
            </a:extLst>
          </p:cNvPr>
          <p:cNvGrpSpPr/>
          <p:nvPr/>
        </p:nvGrpSpPr>
        <p:grpSpPr>
          <a:xfrm>
            <a:off x="462356" y="2573728"/>
            <a:ext cx="8599142" cy="461665"/>
            <a:chOff x="462356" y="941258"/>
            <a:chExt cx="8599142" cy="461665"/>
          </a:xfrm>
        </p:grpSpPr>
        <p:sp>
          <p:nvSpPr>
            <p:cNvPr id="13" name="文本框 12">
              <a:extLst>
                <a:ext uri="{FF2B5EF4-FFF2-40B4-BE49-F238E27FC236}">
                  <a16:creationId xmlns:a16="http://schemas.microsoft.com/office/drawing/2014/main" id="{E0D95888-691B-C0CB-D666-FDE70BB6ED5D}"/>
                </a:ext>
              </a:extLst>
            </p:cNvPr>
            <p:cNvSpPr txBox="1"/>
            <p:nvPr/>
          </p:nvSpPr>
          <p:spPr>
            <a:xfrm>
              <a:off x="462356" y="987425"/>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14" name="文本框 13">
              <a:extLst>
                <a:ext uri="{FF2B5EF4-FFF2-40B4-BE49-F238E27FC236}">
                  <a16:creationId xmlns:a16="http://schemas.microsoft.com/office/drawing/2014/main" id="{2BB129F1-434D-8554-1380-873667382E77}"/>
                </a:ext>
              </a:extLst>
            </p:cNvPr>
            <p:cNvSpPr txBox="1"/>
            <p:nvPr/>
          </p:nvSpPr>
          <p:spPr>
            <a:xfrm>
              <a:off x="836612" y="941258"/>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Elitist Ant System (EAS)</a:t>
              </a:r>
            </a:p>
          </p:txBody>
        </p:sp>
      </p:grpSp>
      <p:grpSp>
        <p:nvGrpSpPr>
          <p:cNvPr id="15" name="组合 14">
            <a:extLst>
              <a:ext uri="{FF2B5EF4-FFF2-40B4-BE49-F238E27FC236}">
                <a16:creationId xmlns:a16="http://schemas.microsoft.com/office/drawing/2014/main" id="{FA653094-3424-5637-7068-89DB82110B6C}"/>
              </a:ext>
            </a:extLst>
          </p:cNvPr>
          <p:cNvGrpSpPr/>
          <p:nvPr/>
        </p:nvGrpSpPr>
        <p:grpSpPr>
          <a:xfrm>
            <a:off x="462356" y="3269800"/>
            <a:ext cx="8599142" cy="461665"/>
            <a:chOff x="462356" y="941258"/>
            <a:chExt cx="8599142" cy="461665"/>
          </a:xfrm>
        </p:grpSpPr>
        <p:sp>
          <p:nvSpPr>
            <p:cNvPr id="16" name="文本框 15">
              <a:extLst>
                <a:ext uri="{FF2B5EF4-FFF2-40B4-BE49-F238E27FC236}">
                  <a16:creationId xmlns:a16="http://schemas.microsoft.com/office/drawing/2014/main" id="{F4E55DE7-6AD6-F984-4366-6731A53E7A61}"/>
                </a:ext>
              </a:extLst>
            </p:cNvPr>
            <p:cNvSpPr txBox="1"/>
            <p:nvPr/>
          </p:nvSpPr>
          <p:spPr>
            <a:xfrm>
              <a:off x="462356" y="987425"/>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17" name="文本框 16">
              <a:extLst>
                <a:ext uri="{FF2B5EF4-FFF2-40B4-BE49-F238E27FC236}">
                  <a16:creationId xmlns:a16="http://schemas.microsoft.com/office/drawing/2014/main" id="{E065FC7E-C1C6-7492-B5F0-6BC7BFC3552E}"/>
                </a:ext>
              </a:extLst>
            </p:cNvPr>
            <p:cNvSpPr txBox="1"/>
            <p:nvPr/>
          </p:nvSpPr>
          <p:spPr>
            <a:xfrm>
              <a:off x="836612" y="941258"/>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How ACO is Applied to JSSP</a:t>
              </a:r>
            </a:p>
          </p:txBody>
        </p:sp>
      </p:grpSp>
      <p:grpSp>
        <p:nvGrpSpPr>
          <p:cNvPr id="20" name="组合 19">
            <a:extLst>
              <a:ext uri="{FF2B5EF4-FFF2-40B4-BE49-F238E27FC236}">
                <a16:creationId xmlns:a16="http://schemas.microsoft.com/office/drawing/2014/main" id="{E3852CF3-4558-198D-A739-E1C11F6458DC}"/>
              </a:ext>
            </a:extLst>
          </p:cNvPr>
          <p:cNvGrpSpPr/>
          <p:nvPr/>
        </p:nvGrpSpPr>
        <p:grpSpPr>
          <a:xfrm>
            <a:off x="462356" y="3965872"/>
            <a:ext cx="8599142" cy="461665"/>
            <a:chOff x="462356" y="941258"/>
            <a:chExt cx="8599142" cy="461665"/>
          </a:xfrm>
        </p:grpSpPr>
        <p:sp>
          <p:nvSpPr>
            <p:cNvPr id="21" name="文本框 20">
              <a:extLst>
                <a:ext uri="{FF2B5EF4-FFF2-40B4-BE49-F238E27FC236}">
                  <a16:creationId xmlns:a16="http://schemas.microsoft.com/office/drawing/2014/main" id="{0A8AEF9D-B2C0-6816-D642-45972C3C7B66}"/>
                </a:ext>
              </a:extLst>
            </p:cNvPr>
            <p:cNvSpPr txBox="1"/>
            <p:nvPr/>
          </p:nvSpPr>
          <p:spPr>
            <a:xfrm>
              <a:off x="462356" y="987425"/>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22" name="文本框 21">
              <a:extLst>
                <a:ext uri="{FF2B5EF4-FFF2-40B4-BE49-F238E27FC236}">
                  <a16:creationId xmlns:a16="http://schemas.microsoft.com/office/drawing/2014/main" id="{14D5D1B2-854A-0B2B-4F1A-6613B67D277B}"/>
                </a:ext>
              </a:extLst>
            </p:cNvPr>
            <p:cNvSpPr txBox="1"/>
            <p:nvPr/>
          </p:nvSpPr>
          <p:spPr>
            <a:xfrm>
              <a:off x="836612" y="941258"/>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EAS Algorithm Steps for JSSP</a:t>
              </a:r>
            </a:p>
          </p:txBody>
        </p:sp>
      </p:grpSp>
      <p:grpSp>
        <p:nvGrpSpPr>
          <p:cNvPr id="23" name="组合 22">
            <a:extLst>
              <a:ext uri="{FF2B5EF4-FFF2-40B4-BE49-F238E27FC236}">
                <a16:creationId xmlns:a16="http://schemas.microsoft.com/office/drawing/2014/main" id="{0301BEB1-4863-2381-2811-30E987F77A48}"/>
              </a:ext>
            </a:extLst>
          </p:cNvPr>
          <p:cNvGrpSpPr/>
          <p:nvPr/>
        </p:nvGrpSpPr>
        <p:grpSpPr>
          <a:xfrm>
            <a:off x="462356" y="4708111"/>
            <a:ext cx="8599142" cy="461665"/>
            <a:chOff x="462356" y="941258"/>
            <a:chExt cx="8599142" cy="461665"/>
          </a:xfrm>
        </p:grpSpPr>
        <p:sp>
          <p:nvSpPr>
            <p:cNvPr id="24" name="文本框 23">
              <a:extLst>
                <a:ext uri="{FF2B5EF4-FFF2-40B4-BE49-F238E27FC236}">
                  <a16:creationId xmlns:a16="http://schemas.microsoft.com/office/drawing/2014/main" id="{B02F2145-FA22-55FF-2F12-8BB7BC131FF1}"/>
                </a:ext>
              </a:extLst>
            </p:cNvPr>
            <p:cNvSpPr txBox="1"/>
            <p:nvPr/>
          </p:nvSpPr>
          <p:spPr>
            <a:xfrm>
              <a:off x="462356" y="987425"/>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25" name="文本框 24">
              <a:extLst>
                <a:ext uri="{FF2B5EF4-FFF2-40B4-BE49-F238E27FC236}">
                  <a16:creationId xmlns:a16="http://schemas.microsoft.com/office/drawing/2014/main" id="{1ABEA1A0-6822-781A-BEA8-9B28F0D224D1}"/>
                </a:ext>
              </a:extLst>
            </p:cNvPr>
            <p:cNvSpPr txBox="1"/>
            <p:nvPr/>
          </p:nvSpPr>
          <p:spPr>
            <a:xfrm>
              <a:off x="836612" y="941258"/>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Summary</a:t>
              </a:r>
            </a:p>
          </p:txBody>
        </p:sp>
      </p:grpSp>
    </p:spTree>
    <p:extLst>
      <p:ext uri="{BB962C8B-B14F-4D97-AF65-F5344CB8AC3E}">
        <p14:creationId xmlns:p14="http://schemas.microsoft.com/office/powerpoint/2010/main" val="370833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p:nvPr/>
        </p:nvSpPr>
        <p:spPr>
          <a:xfrm>
            <a:off x="438066" y="814077"/>
            <a:ext cx="10753725" cy="308141"/>
          </a:xfrm>
          <a:prstGeom prst="rect">
            <a:avLst/>
          </a:prstGeom>
          <a:noFill/>
          <a:ln w="0" cap="flat">
            <a:noFill/>
            <a:prstDash val="solid"/>
            <a:miter lim="0"/>
          </a:ln>
        </p:spPr>
        <p:txBody>
          <a:bodyPr vert="horz" wrap="square" lIns="0" tIns="0" rIns="0" bIns="0"/>
          <a:lstStyle/>
          <a:p>
            <a:pPr marL="12700" algn="l" rtl="0" eaLnBrk="0">
              <a:lnSpc>
                <a:spcPct val="87000"/>
              </a:lnSpc>
              <a:spcBef>
                <a:spcPts val="635"/>
              </a:spcBef>
              <a:tabLst/>
            </a:pPr>
            <a:r>
              <a:rPr sz="1900" b="1" kern="0" spc="-40" dirty="0">
                <a:solidFill>
                  <a:srgbClr val="912C33">
                    <a:alpha val="100000"/>
                  </a:srgbClr>
                </a:solidFill>
                <a:latin typeface="Wingdings"/>
                <a:ea typeface="Wingdings"/>
                <a:cs typeface="Wingdings"/>
              </a:rPr>
              <a:t>n</a:t>
            </a:r>
            <a:r>
              <a:rPr sz="1900" kern="0" spc="-350" dirty="0">
                <a:solidFill>
                  <a:srgbClr val="912C33">
                    <a:alpha val="100000"/>
                  </a:srgbClr>
                </a:solidFill>
                <a:latin typeface="Wingdings"/>
                <a:ea typeface="Wingdings"/>
                <a:cs typeface="Wingdings"/>
              </a:rPr>
              <a:t> </a:t>
            </a:r>
            <a:r>
              <a:rPr sz="2100" b="1" kern="0" spc="-40" dirty="0">
                <a:solidFill>
                  <a:srgbClr val="000000">
                    <a:alpha val="100000"/>
                  </a:srgbClr>
                </a:solidFill>
                <a:latin typeface="Arial"/>
                <a:ea typeface="Arial"/>
                <a:cs typeface="Arial"/>
              </a:rPr>
              <a:t>Reference</a:t>
            </a:r>
            <a:endParaRPr sz="2100" dirty="0">
              <a:latin typeface="Arial"/>
              <a:ea typeface="Arial"/>
              <a:cs typeface="Arial"/>
            </a:endParaRPr>
          </a:p>
          <a:p>
            <a:pPr marL="693420" indent="-342900" algn="l" rtl="0" eaLnBrk="0">
              <a:lnSpc>
                <a:spcPct val="88000"/>
              </a:lnSpc>
              <a:spcBef>
                <a:spcPts val="783"/>
              </a:spcBef>
              <a:buFont typeface="Arial" panose="020B0604020202020204" pitchFamily="34" charset="0"/>
              <a:buChar char="•"/>
              <a:tabLst>
                <a:tab pos="539115" algn="l"/>
              </a:tabLst>
            </a:pPr>
            <a:r>
              <a:rPr lang="en-US" sz="2000" dirty="0" err="1">
                <a:latin typeface="Arial"/>
                <a:ea typeface="Arial"/>
                <a:cs typeface="Arial"/>
              </a:rPr>
              <a:t>Flórez</a:t>
            </a:r>
            <a:r>
              <a:rPr lang="en-US" sz="2000" dirty="0">
                <a:latin typeface="Arial"/>
                <a:ea typeface="Arial"/>
                <a:cs typeface="Arial"/>
              </a:rPr>
              <a:t> E, Gómez W, Bautista L. An ant colony optimization algorithm for job shop scheduling problem[J]. </a:t>
            </a:r>
            <a:r>
              <a:rPr lang="en-US" sz="2000" dirty="0" err="1">
                <a:latin typeface="Arial"/>
                <a:ea typeface="Arial"/>
                <a:cs typeface="Arial"/>
              </a:rPr>
              <a:t>arXiv</a:t>
            </a:r>
            <a:r>
              <a:rPr lang="en-US" sz="2000" dirty="0">
                <a:latin typeface="Arial"/>
                <a:ea typeface="Arial"/>
                <a:cs typeface="Arial"/>
              </a:rPr>
              <a:t> preprint arXiv:1309.5110, 2013.</a:t>
            </a:r>
          </a:p>
          <a:p>
            <a:pPr marL="693420" indent="-342900" eaLnBrk="0">
              <a:lnSpc>
                <a:spcPct val="88000"/>
              </a:lnSpc>
              <a:spcBef>
                <a:spcPts val="783"/>
              </a:spcBef>
              <a:buFont typeface="Arial" panose="020B0604020202020204" pitchFamily="34" charset="0"/>
              <a:buChar char="•"/>
              <a:tabLst>
                <a:tab pos="539115" algn="l"/>
              </a:tabLst>
            </a:pPr>
            <a:r>
              <a:rPr lang="en-US" altLang="zh-CN" sz="2000" dirty="0">
                <a:latin typeface="Arial" panose="020B0604020202020204" pitchFamily="34" charset="0"/>
                <a:cs typeface="Arial" panose="020B0604020202020204" pitchFamily="34" charset="0"/>
              </a:rPr>
              <a:t>M. Dorigo, </a:t>
            </a:r>
            <a:r>
              <a:rPr lang="en-US" altLang="zh-CN" sz="2000" i="1" dirty="0">
                <a:latin typeface="Arial" panose="020B0604020202020204" pitchFamily="34" charset="0"/>
                <a:cs typeface="Arial" panose="020B0604020202020204" pitchFamily="34" charset="0"/>
              </a:rPr>
              <a:t>Optimization, Learning and Natural Algorithms</a:t>
            </a:r>
            <a:r>
              <a:rPr lang="en-US" altLang="zh-CN" sz="2000" dirty="0">
                <a:latin typeface="Arial" panose="020B0604020202020204" pitchFamily="34" charset="0"/>
                <a:cs typeface="Arial" panose="020B0604020202020204" pitchFamily="34" charset="0"/>
              </a:rPr>
              <a:t>, PhD thesis, </a:t>
            </a:r>
            <a:r>
              <a:rPr lang="en-US" altLang="zh-CN" sz="2000" dirty="0" err="1">
                <a:latin typeface="Arial" panose="020B0604020202020204" pitchFamily="34" charset="0"/>
                <a:cs typeface="Arial" panose="020B0604020202020204" pitchFamily="34" charset="0"/>
              </a:rPr>
              <a:t>Politecnico</a:t>
            </a:r>
            <a:r>
              <a:rPr lang="en-US" altLang="zh-CN" sz="2000" dirty="0">
                <a:latin typeface="Arial" panose="020B0604020202020204" pitchFamily="34" charset="0"/>
                <a:cs typeface="Arial" panose="020B0604020202020204" pitchFamily="34" charset="0"/>
              </a:rPr>
              <a:t> di Milano, Italy, 1992.</a:t>
            </a:r>
            <a:endParaRPr sz="2400" dirty="0">
              <a:latin typeface="Arial" panose="020B0604020202020204" pitchFamily="34" charset="0"/>
              <a:ea typeface="Arial"/>
              <a:cs typeface="Arial" panose="020B0604020202020204" pitchFamily="34" charset="0"/>
            </a:endParaRPr>
          </a:p>
        </p:txBody>
      </p:sp>
      <p:sp>
        <p:nvSpPr>
          <p:cNvPr id="34" name="textbox 34"/>
          <p:cNvSpPr/>
          <p:nvPr/>
        </p:nvSpPr>
        <p:spPr>
          <a:xfrm>
            <a:off x="0" y="0"/>
            <a:ext cx="12192000" cy="692150"/>
          </a:xfrm>
          <a:prstGeom prst="rect">
            <a:avLst/>
          </a:prstGeom>
          <a:solidFill>
            <a:srgbClr val="912C33">
              <a:alpha val="100000"/>
            </a:srgbClr>
          </a:solidFill>
          <a:ln w="0" cap="flat">
            <a:noFill/>
            <a:prstDash val="solid"/>
            <a:miter lim="0"/>
          </a:ln>
        </p:spPr>
        <p:txBody>
          <a:bodyPr vert="horz" wrap="square" lIns="0" tIns="0" rIns="0" bIns="0"/>
          <a:lstStyle/>
          <a:p>
            <a:pPr algn="l" rtl="0" eaLnBrk="0">
              <a:lnSpc>
                <a:spcPct val="104000"/>
              </a:lnSpc>
              <a:tabLst/>
            </a:pPr>
            <a:endParaRPr sz="1000" dirty="0">
              <a:latin typeface="Arial"/>
              <a:ea typeface="Arial"/>
              <a:cs typeface="Arial"/>
            </a:endParaRPr>
          </a:p>
          <a:p>
            <a:pPr algn="l" rtl="0" eaLnBrk="0">
              <a:lnSpc>
                <a:spcPct val="7653"/>
              </a:lnSpc>
              <a:tabLst/>
            </a:pPr>
            <a:endParaRPr sz="100" dirty="0">
              <a:latin typeface="Arial"/>
              <a:ea typeface="Arial"/>
              <a:cs typeface="Arial"/>
            </a:endParaRPr>
          </a:p>
          <a:p>
            <a:pPr marL="764540" rtl="0" eaLnBrk="0">
              <a:lnSpc>
                <a:spcPct val="77000"/>
              </a:lnSpc>
              <a:tabLst>
                <a:tab pos="937260" algn="l"/>
              </a:tabLst>
            </a:pPr>
            <a:r>
              <a:rPr lang="en-US" sz="3200" b="1" kern="0" dirty="0">
                <a:solidFill>
                  <a:srgbClr val="FFFFFF">
                    <a:alpha val="100000"/>
                  </a:srgbClr>
                </a:solidFill>
                <a:latin typeface="Arial"/>
                <a:ea typeface="Arial"/>
                <a:cs typeface="Arial"/>
              </a:rPr>
              <a:t> Ant Colony Optimization</a:t>
            </a:r>
            <a:endParaRPr sz="3200" dirty="0">
              <a:latin typeface="Arial"/>
              <a:ea typeface="Arial"/>
              <a:cs typeface="Arial"/>
            </a:endParaRPr>
          </a:p>
        </p:txBody>
      </p:sp>
      <p:pic>
        <p:nvPicPr>
          <p:cNvPr id="36" name="picture 36"/>
          <p:cNvPicPr>
            <a:picLocks noChangeAspect="1"/>
          </p:cNvPicPr>
          <p:nvPr/>
        </p:nvPicPr>
        <p:blipFill>
          <a:blip r:embed="rId2"/>
          <a:stretch>
            <a:fillRect/>
          </a:stretch>
        </p:blipFill>
        <p:spPr>
          <a:xfrm rot="21600000">
            <a:off x="51815" y="12192"/>
            <a:ext cx="713231" cy="664451"/>
          </a:xfrm>
          <a:prstGeom prst="rect">
            <a:avLst/>
          </a:prstGeom>
        </p:spPr>
      </p:pic>
      <p:sp>
        <p:nvSpPr>
          <p:cNvPr id="38" name="rect 38"/>
          <p:cNvSpPr/>
          <p:nvPr/>
        </p:nvSpPr>
        <p:spPr>
          <a:xfrm>
            <a:off x="0" y="6704076"/>
            <a:ext cx="12192000" cy="153924"/>
          </a:xfrm>
          <a:prstGeom prst="rect">
            <a:avLst/>
          </a:prstGeom>
          <a:solidFill>
            <a:srgbClr val="912C33">
              <a:alpha val="100000"/>
            </a:srgbClr>
          </a:solidFill>
          <a:ln w="0" cap="flat">
            <a:noFill/>
            <a:prstDash val="solid"/>
            <a:miter lim="0"/>
          </a:ln>
        </p:spPr>
        <p:txBody>
          <a:bodyPr rtlCol="0"/>
          <a:lstStyle/>
          <a:p>
            <a:pPr algn="ctr"/>
            <a:endParaRPr lang="zh-CN" altLang="en-US"/>
          </a:p>
        </p:txBody>
      </p:sp>
      <p:sp>
        <p:nvSpPr>
          <p:cNvPr id="11" name="textbox 14">
            <a:extLst>
              <a:ext uri="{FF2B5EF4-FFF2-40B4-BE49-F238E27FC236}">
                <a16:creationId xmlns:a16="http://schemas.microsoft.com/office/drawing/2014/main" id="{4CC4C3BE-F782-7CC4-341D-4DDE25F534A8}"/>
              </a:ext>
            </a:extLst>
          </p:cNvPr>
          <p:cNvSpPr/>
          <p:nvPr/>
        </p:nvSpPr>
        <p:spPr>
          <a:xfrm>
            <a:off x="408430" y="2465266"/>
            <a:ext cx="10753725" cy="308141"/>
          </a:xfrm>
          <a:prstGeom prst="rect">
            <a:avLst/>
          </a:prstGeom>
          <a:noFill/>
          <a:ln w="0" cap="flat">
            <a:noFill/>
            <a:prstDash val="solid"/>
            <a:miter lim="0"/>
          </a:ln>
        </p:spPr>
        <p:txBody>
          <a:bodyPr vert="horz" wrap="square" lIns="0" tIns="0" rIns="0" bIns="0"/>
          <a:lstStyle/>
          <a:p>
            <a:pPr marL="12700" algn="l" rtl="0" eaLnBrk="0">
              <a:lnSpc>
                <a:spcPct val="87000"/>
              </a:lnSpc>
              <a:spcBef>
                <a:spcPts val="635"/>
              </a:spcBef>
              <a:tabLst/>
            </a:pPr>
            <a:r>
              <a:rPr sz="1900" b="1" kern="0" spc="-40" dirty="0">
                <a:solidFill>
                  <a:srgbClr val="912C33">
                    <a:alpha val="100000"/>
                  </a:srgbClr>
                </a:solidFill>
                <a:latin typeface="Wingdings"/>
                <a:ea typeface="Wingdings"/>
                <a:cs typeface="Wingdings"/>
              </a:rPr>
              <a:t>n</a:t>
            </a:r>
            <a:r>
              <a:rPr sz="1900" kern="0" spc="-350" dirty="0">
                <a:solidFill>
                  <a:srgbClr val="912C33">
                    <a:alpha val="100000"/>
                  </a:srgbClr>
                </a:solidFill>
                <a:latin typeface="Wingdings"/>
                <a:ea typeface="Wingdings"/>
                <a:cs typeface="Wingdings"/>
              </a:rPr>
              <a:t> </a:t>
            </a:r>
            <a:r>
              <a:rPr lang="en-US" sz="2100" b="1" kern="0" spc="-40" dirty="0">
                <a:solidFill>
                  <a:srgbClr val="000000">
                    <a:alpha val="100000"/>
                  </a:srgbClr>
                </a:solidFill>
                <a:latin typeface="Arial"/>
                <a:ea typeface="Arial"/>
                <a:cs typeface="Arial"/>
              </a:rPr>
              <a:t>Background</a:t>
            </a:r>
            <a:endParaRPr sz="2100" dirty="0">
              <a:latin typeface="Arial"/>
              <a:ea typeface="Arial"/>
              <a:cs typeface="Arial"/>
            </a:endParaRPr>
          </a:p>
          <a:p>
            <a:pPr marL="350520" algn="l" rtl="0" eaLnBrk="0">
              <a:lnSpc>
                <a:spcPct val="88000"/>
              </a:lnSpc>
              <a:spcBef>
                <a:spcPts val="783"/>
              </a:spcBef>
              <a:tabLst>
                <a:tab pos="539115" algn="l"/>
              </a:tabLst>
            </a:pPr>
            <a:endParaRPr sz="2000" dirty="0">
              <a:latin typeface="Arial"/>
              <a:ea typeface="Arial"/>
              <a:cs typeface="Arial"/>
            </a:endParaRPr>
          </a:p>
        </p:txBody>
      </p:sp>
      <p:pic>
        <p:nvPicPr>
          <p:cNvPr id="1029" name="Picture 5" descr="Marco Dorigo smiling">
            <a:extLst>
              <a:ext uri="{FF2B5EF4-FFF2-40B4-BE49-F238E27FC236}">
                <a16:creationId xmlns:a16="http://schemas.microsoft.com/office/drawing/2014/main" id="{C9B3FE89-07D8-32DD-8A49-A8126B26FB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92"/>
          <a:stretch>
            <a:fillRect/>
          </a:stretch>
        </p:blipFill>
        <p:spPr bwMode="auto">
          <a:xfrm>
            <a:off x="438066" y="2847209"/>
            <a:ext cx="2570689" cy="335893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a:extLst>
              <a:ext uri="{FF2B5EF4-FFF2-40B4-BE49-F238E27FC236}">
                <a16:creationId xmlns:a16="http://schemas.microsoft.com/office/drawing/2014/main" id="{600836C6-5F51-06CD-C624-29A79D9F8D07}"/>
              </a:ext>
            </a:extLst>
          </p:cNvPr>
          <p:cNvGrpSpPr/>
          <p:nvPr/>
        </p:nvGrpSpPr>
        <p:grpSpPr>
          <a:xfrm>
            <a:off x="3355092" y="2970078"/>
            <a:ext cx="5297181" cy="400110"/>
            <a:chOff x="3355092" y="2530069"/>
            <a:chExt cx="5297181" cy="400110"/>
          </a:xfrm>
        </p:grpSpPr>
        <p:sp>
          <p:nvSpPr>
            <p:cNvPr id="15" name="文本框 14">
              <a:extLst>
                <a:ext uri="{FF2B5EF4-FFF2-40B4-BE49-F238E27FC236}">
                  <a16:creationId xmlns:a16="http://schemas.microsoft.com/office/drawing/2014/main" id="{064BAFFC-4BEF-3AF3-1991-6F63FF27E4D2}"/>
                </a:ext>
              </a:extLst>
            </p:cNvPr>
            <p:cNvSpPr txBox="1"/>
            <p:nvPr/>
          </p:nvSpPr>
          <p:spPr>
            <a:xfrm>
              <a:off x="3355092" y="2530069"/>
              <a:ext cx="352661" cy="369332"/>
            </a:xfrm>
            <a:prstGeom prst="rect">
              <a:avLst/>
            </a:prstGeom>
            <a:noFill/>
          </p:spPr>
          <p:txBody>
            <a:bodyPr wrap="none" rtlCol="0">
              <a:spAutoFit/>
            </a:bodyPr>
            <a:lstStyle/>
            <a:p>
              <a:r>
                <a:rPr lang="en-US" altLang="zh-CN" b="1" kern="0" spc="-40" dirty="0">
                  <a:solidFill>
                    <a:srgbClr val="912C33">
                      <a:alpha val="100000"/>
                    </a:srgbClr>
                  </a:solidFill>
                  <a:latin typeface="Wingdings"/>
                  <a:ea typeface="Wingdings"/>
                  <a:cs typeface="Wingdings"/>
                </a:rPr>
                <a:t>n</a:t>
              </a:r>
              <a:endParaRPr lang="zh-CN" altLang="en-US" dirty="0"/>
            </a:p>
          </p:txBody>
        </p:sp>
        <p:sp>
          <p:nvSpPr>
            <p:cNvPr id="17" name="文本框 16">
              <a:extLst>
                <a:ext uri="{FF2B5EF4-FFF2-40B4-BE49-F238E27FC236}">
                  <a16:creationId xmlns:a16="http://schemas.microsoft.com/office/drawing/2014/main" id="{6F591B06-DD25-8ED0-54F2-A9E409FF317E}"/>
                </a:ext>
              </a:extLst>
            </p:cNvPr>
            <p:cNvSpPr txBox="1"/>
            <p:nvPr/>
          </p:nvSpPr>
          <p:spPr>
            <a:xfrm>
              <a:off x="3767602" y="2530069"/>
              <a:ext cx="4884671"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First introduced by Marco Dorigo in 1992 </a:t>
              </a:r>
              <a:endParaRPr lang="zh-CN" altLang="en-US" sz="2000" dirty="0">
                <a:latin typeface="Arial" panose="020B0604020202020204" pitchFamily="34" charset="0"/>
                <a:cs typeface="Arial" panose="020B0604020202020204" pitchFamily="34" charset="0"/>
              </a:endParaRPr>
            </a:p>
          </p:txBody>
        </p:sp>
      </p:grpSp>
      <p:sp>
        <p:nvSpPr>
          <p:cNvPr id="23" name="文本框 22">
            <a:extLst>
              <a:ext uri="{FF2B5EF4-FFF2-40B4-BE49-F238E27FC236}">
                <a16:creationId xmlns:a16="http://schemas.microsoft.com/office/drawing/2014/main" id="{C4415992-2138-589B-3B34-B1C61F606DA9}"/>
              </a:ext>
            </a:extLst>
          </p:cNvPr>
          <p:cNvSpPr txBox="1"/>
          <p:nvPr/>
        </p:nvSpPr>
        <p:spPr>
          <a:xfrm>
            <a:off x="991746" y="6206146"/>
            <a:ext cx="3470251"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Marco Dorigo </a:t>
            </a:r>
            <a:endParaRPr lang="zh-CN" altLang="en-US" dirty="0"/>
          </a:p>
        </p:txBody>
      </p:sp>
      <p:grpSp>
        <p:nvGrpSpPr>
          <p:cNvPr id="25" name="组合 24">
            <a:extLst>
              <a:ext uri="{FF2B5EF4-FFF2-40B4-BE49-F238E27FC236}">
                <a16:creationId xmlns:a16="http://schemas.microsoft.com/office/drawing/2014/main" id="{7E377A9A-A821-73C8-5D29-A2AB1A542ED4}"/>
              </a:ext>
            </a:extLst>
          </p:cNvPr>
          <p:cNvGrpSpPr/>
          <p:nvPr/>
        </p:nvGrpSpPr>
        <p:grpSpPr>
          <a:xfrm>
            <a:off x="3355092" y="3439045"/>
            <a:ext cx="6875188" cy="1015663"/>
            <a:chOff x="3355092" y="2530067"/>
            <a:chExt cx="6875188" cy="1015663"/>
          </a:xfrm>
        </p:grpSpPr>
        <p:sp>
          <p:nvSpPr>
            <p:cNvPr id="27" name="文本框 26">
              <a:extLst>
                <a:ext uri="{FF2B5EF4-FFF2-40B4-BE49-F238E27FC236}">
                  <a16:creationId xmlns:a16="http://schemas.microsoft.com/office/drawing/2014/main" id="{5B063D2C-7908-8F46-64AB-E650B3D96782}"/>
                </a:ext>
              </a:extLst>
            </p:cNvPr>
            <p:cNvSpPr txBox="1"/>
            <p:nvPr/>
          </p:nvSpPr>
          <p:spPr>
            <a:xfrm>
              <a:off x="3355092" y="2530069"/>
              <a:ext cx="352661" cy="369332"/>
            </a:xfrm>
            <a:prstGeom prst="rect">
              <a:avLst/>
            </a:prstGeom>
            <a:noFill/>
          </p:spPr>
          <p:txBody>
            <a:bodyPr wrap="none" rtlCol="0">
              <a:spAutoFit/>
            </a:bodyPr>
            <a:lstStyle/>
            <a:p>
              <a:r>
                <a:rPr lang="en-US" altLang="zh-CN" b="1" kern="0" spc="-40" dirty="0">
                  <a:solidFill>
                    <a:srgbClr val="912C33">
                      <a:alpha val="100000"/>
                    </a:srgbClr>
                  </a:solidFill>
                  <a:latin typeface="Wingdings"/>
                  <a:ea typeface="Wingdings"/>
                  <a:cs typeface="Wingdings"/>
                </a:rPr>
                <a:t>n</a:t>
              </a:r>
              <a:endParaRPr lang="zh-CN" altLang="en-US" dirty="0"/>
            </a:p>
          </p:txBody>
        </p:sp>
        <p:sp>
          <p:nvSpPr>
            <p:cNvPr id="29" name="文本框 28">
              <a:extLst>
                <a:ext uri="{FF2B5EF4-FFF2-40B4-BE49-F238E27FC236}">
                  <a16:creationId xmlns:a16="http://schemas.microsoft.com/office/drawing/2014/main" id="{03B485ED-C4E5-1AF3-8A19-3C17A52EAB6B}"/>
                </a:ext>
              </a:extLst>
            </p:cNvPr>
            <p:cNvSpPr txBox="1"/>
            <p:nvPr/>
          </p:nvSpPr>
          <p:spPr>
            <a:xfrm>
              <a:off x="3767603" y="2530067"/>
              <a:ext cx="6462677"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Ant Colony Optimization (ACO) is a bio-inspired metaheuristic algorithm modeled on the foraging behavior of real ants. </a:t>
              </a:r>
              <a:endParaRPr lang="zh-CN" altLang="en-US" sz="2000" dirty="0">
                <a:latin typeface="Arial" panose="020B0604020202020204" pitchFamily="34" charset="0"/>
                <a:cs typeface="Arial" panose="020B0604020202020204" pitchFamily="34" charset="0"/>
              </a:endParaRPr>
            </a:p>
          </p:txBody>
        </p:sp>
      </p:grpSp>
      <p:grpSp>
        <p:nvGrpSpPr>
          <p:cNvPr id="31" name="组合 30">
            <a:extLst>
              <a:ext uri="{FF2B5EF4-FFF2-40B4-BE49-F238E27FC236}">
                <a16:creationId xmlns:a16="http://schemas.microsoft.com/office/drawing/2014/main" id="{3914B934-6681-1856-D66F-B45A701D476C}"/>
              </a:ext>
            </a:extLst>
          </p:cNvPr>
          <p:cNvGrpSpPr/>
          <p:nvPr/>
        </p:nvGrpSpPr>
        <p:grpSpPr>
          <a:xfrm>
            <a:off x="3355092" y="4426852"/>
            <a:ext cx="6270172" cy="1323439"/>
            <a:chOff x="3355092" y="2530067"/>
            <a:chExt cx="6270172" cy="1323439"/>
          </a:xfrm>
        </p:grpSpPr>
        <p:sp>
          <p:nvSpPr>
            <p:cNvPr id="33" name="文本框 32">
              <a:extLst>
                <a:ext uri="{FF2B5EF4-FFF2-40B4-BE49-F238E27FC236}">
                  <a16:creationId xmlns:a16="http://schemas.microsoft.com/office/drawing/2014/main" id="{4063059A-5E92-66E3-4804-E9EF6252BF00}"/>
                </a:ext>
              </a:extLst>
            </p:cNvPr>
            <p:cNvSpPr txBox="1"/>
            <p:nvPr/>
          </p:nvSpPr>
          <p:spPr>
            <a:xfrm>
              <a:off x="3355092" y="2530069"/>
              <a:ext cx="352661" cy="369332"/>
            </a:xfrm>
            <a:prstGeom prst="rect">
              <a:avLst/>
            </a:prstGeom>
            <a:noFill/>
          </p:spPr>
          <p:txBody>
            <a:bodyPr wrap="none" rtlCol="0">
              <a:spAutoFit/>
            </a:bodyPr>
            <a:lstStyle/>
            <a:p>
              <a:r>
                <a:rPr lang="en-US" altLang="zh-CN" b="1" kern="0" spc="-40" dirty="0">
                  <a:solidFill>
                    <a:srgbClr val="912C33">
                      <a:alpha val="100000"/>
                    </a:srgbClr>
                  </a:solidFill>
                  <a:latin typeface="Wingdings"/>
                  <a:ea typeface="Wingdings"/>
                  <a:cs typeface="Wingdings"/>
                </a:rPr>
                <a:t>n</a:t>
              </a:r>
              <a:endParaRPr lang="zh-CN" altLang="en-US" dirty="0"/>
            </a:p>
          </p:txBody>
        </p:sp>
        <p:sp>
          <p:nvSpPr>
            <p:cNvPr id="35" name="文本框 34">
              <a:extLst>
                <a:ext uri="{FF2B5EF4-FFF2-40B4-BE49-F238E27FC236}">
                  <a16:creationId xmlns:a16="http://schemas.microsoft.com/office/drawing/2014/main" id="{4E45F50B-D03F-C977-F94F-26B652099B78}"/>
                </a:ext>
              </a:extLst>
            </p:cNvPr>
            <p:cNvSpPr txBox="1"/>
            <p:nvPr/>
          </p:nvSpPr>
          <p:spPr>
            <a:xfrm>
              <a:off x="3767604" y="2530067"/>
              <a:ext cx="5857660" cy="1323439"/>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In nature, ants find the shortest path to food by laying down pheromones, which guide other ants toward promising paths through a process of positive feedback.</a:t>
              </a:r>
              <a:endParaRPr lang="zh-CN" altLang="en-US" sz="2000" dirty="0">
                <a:latin typeface="Arial" panose="020B0604020202020204" pitchFamily="34" charset="0"/>
                <a:cs typeface="Arial" panose="020B0604020202020204" pitchFamily="34" charset="0"/>
              </a:endParaRPr>
            </a:p>
          </p:txBody>
        </p:sp>
      </p:grpSp>
      <p:pic>
        <p:nvPicPr>
          <p:cNvPr id="3074" name="Picture 2" descr="Ant - Wikipedia">
            <a:extLst>
              <a:ext uri="{FF2B5EF4-FFF2-40B4-BE49-F238E27FC236}">
                <a16:creationId xmlns:a16="http://schemas.microsoft.com/office/drawing/2014/main" id="{320F4131-DB21-9881-A30E-5D91C641B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0975" y="2969863"/>
            <a:ext cx="1703626" cy="3046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756149D-ECA2-044D-1076-B1685C5E7742}"/>
              </a:ext>
            </a:extLst>
          </p:cNvPr>
          <p:cNvSpPr>
            <a:spLocks noGrp="1"/>
          </p:cNvSpPr>
          <p:nvPr>
            <p:ph type="body" sz="half" idx="2"/>
          </p:nvPr>
        </p:nvSpPr>
        <p:spPr>
          <a:xfrm>
            <a:off x="847948" y="1540043"/>
            <a:ext cx="6654829" cy="1408311"/>
          </a:xfrm>
        </p:spPr>
        <p:txBody>
          <a:bodyPr/>
          <a:lstStyle/>
          <a:p>
            <a:r>
              <a:rPr lang="en-US" altLang="zh-CN" sz="2000" dirty="0">
                <a:latin typeface="Arial" panose="020B0604020202020204" pitchFamily="34" charset="0"/>
                <a:cs typeface="Arial" panose="020B0604020202020204" pitchFamily="34" charset="0"/>
              </a:rPr>
              <a:t>Limited individual capabilities:</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Rudimentary sight</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Limited visual and auditory communication</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Not capable of achieving complex tasks on there own</a:t>
            </a:r>
          </a:p>
          <a:p>
            <a:pPr lvl="1"/>
            <a:endParaRPr lang="en-US" altLang="zh-CN" sz="1800" dirty="0">
              <a:latin typeface="Arial" panose="020B0604020202020204" pitchFamily="34" charset="0"/>
              <a:cs typeface="Arial" panose="020B0604020202020204" pitchFamily="34" charset="0"/>
            </a:endParaRPr>
          </a:p>
        </p:txBody>
      </p:sp>
      <p:sp>
        <p:nvSpPr>
          <p:cNvPr id="4" name="标题 3">
            <a:extLst>
              <a:ext uri="{FF2B5EF4-FFF2-40B4-BE49-F238E27FC236}">
                <a16:creationId xmlns:a16="http://schemas.microsoft.com/office/drawing/2014/main" id="{6310802F-283F-E8EE-44E6-C65C53458157}"/>
              </a:ext>
            </a:extLst>
          </p:cNvPr>
          <p:cNvSpPr>
            <a:spLocks noGrp="1"/>
          </p:cNvSpPr>
          <p:nvPr>
            <p:ph type="title"/>
          </p:nvPr>
        </p:nvSpPr>
        <p:spPr>
          <a:xfrm>
            <a:off x="-55002" y="232796"/>
            <a:ext cx="6517678" cy="466146"/>
          </a:xfrm>
        </p:spPr>
        <p:txBody>
          <a:bodyPr/>
          <a:lstStyle/>
          <a:p>
            <a:pPr marL="764540" eaLnBrk="0">
              <a:lnSpc>
                <a:spcPct val="77000"/>
              </a:lnSpc>
              <a:tabLst>
                <a:tab pos="937260" algn="l"/>
              </a:tabLst>
            </a:pPr>
            <a:r>
              <a:rPr lang="en-US" altLang="zh-CN" sz="3200" kern="0" dirty="0">
                <a:solidFill>
                  <a:srgbClr val="FFFFFF">
                    <a:alpha val="100000"/>
                  </a:srgbClr>
                </a:solidFill>
                <a:latin typeface="Arial"/>
                <a:ea typeface="Arial"/>
                <a:cs typeface="Arial"/>
              </a:rPr>
              <a:t> Ant Colony Optimization</a:t>
            </a:r>
            <a:endParaRPr lang="en-US" altLang="zh-CN" sz="3200" dirty="0">
              <a:latin typeface="Arial"/>
              <a:ea typeface="Arial"/>
              <a:cs typeface="Arial"/>
            </a:endParaRPr>
          </a:p>
        </p:txBody>
      </p:sp>
      <p:sp>
        <p:nvSpPr>
          <p:cNvPr id="6" name="文本框 5">
            <a:extLst>
              <a:ext uri="{FF2B5EF4-FFF2-40B4-BE49-F238E27FC236}">
                <a16:creationId xmlns:a16="http://schemas.microsoft.com/office/drawing/2014/main" id="{F19566AD-6C75-9FA9-0E96-356D8DDFE754}"/>
              </a:ext>
            </a:extLst>
          </p:cNvPr>
          <p:cNvSpPr txBox="1"/>
          <p:nvPr/>
        </p:nvSpPr>
        <p:spPr>
          <a:xfrm>
            <a:off x="462356" y="996950"/>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7" name="文本框 6">
            <a:extLst>
              <a:ext uri="{FF2B5EF4-FFF2-40B4-BE49-F238E27FC236}">
                <a16:creationId xmlns:a16="http://schemas.microsoft.com/office/drawing/2014/main" id="{F403AB71-8C6B-9871-A844-FB1901C4C447}"/>
              </a:ext>
            </a:extLst>
          </p:cNvPr>
          <p:cNvSpPr txBox="1"/>
          <p:nvPr/>
        </p:nvSpPr>
        <p:spPr>
          <a:xfrm>
            <a:off x="836612" y="987425"/>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Real Ant</a:t>
            </a:r>
          </a:p>
        </p:txBody>
      </p:sp>
      <p:sp>
        <p:nvSpPr>
          <p:cNvPr id="19" name="文本占位符 2">
            <a:extLst>
              <a:ext uri="{FF2B5EF4-FFF2-40B4-BE49-F238E27FC236}">
                <a16:creationId xmlns:a16="http://schemas.microsoft.com/office/drawing/2014/main" id="{CDE2039C-C7D1-04E9-A017-C8116ABACB44}"/>
              </a:ext>
            </a:extLst>
          </p:cNvPr>
          <p:cNvSpPr txBox="1">
            <a:spLocks/>
          </p:cNvSpPr>
          <p:nvPr/>
        </p:nvSpPr>
        <p:spPr>
          <a:xfrm>
            <a:off x="847947" y="3122115"/>
            <a:ext cx="6777923" cy="282148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zh-CN" sz="2000" dirty="0">
                <a:latin typeface="Arial" panose="020B0604020202020204" pitchFamily="34" charset="0"/>
                <a:cs typeface="Arial" panose="020B0604020202020204" pitchFamily="34" charset="0"/>
              </a:rPr>
              <a:t>Capable of impressive group results:</a:t>
            </a:r>
            <a:endParaRPr lang="zh-CN" altLang="zh-CN"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Nest building and defense</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Nest Temperature Regulation</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Forming Bridges</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Cooperatively carrying large items</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Sorting brood and food items</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Foraging for food sources</a:t>
            </a:r>
          </a:p>
        </p:txBody>
      </p:sp>
      <p:pic>
        <p:nvPicPr>
          <p:cNvPr id="3076" name="Picture 4" descr="undefined">
            <a:extLst>
              <a:ext uri="{FF2B5EF4-FFF2-40B4-BE49-F238E27FC236}">
                <a16:creationId xmlns:a16="http://schemas.microsoft.com/office/drawing/2014/main" id="{1D38EA93-A857-FF72-4413-FF9F43D4E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245" y="1277815"/>
            <a:ext cx="5081601" cy="466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7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76DB3-C4F0-DC47-3298-A9EDE91059D0}"/>
            </a:ext>
          </a:extLst>
        </p:cNvPr>
        <p:cNvGrpSpPr/>
        <p:nvPr/>
      </p:nvGrpSpPr>
      <p:grpSpPr>
        <a:xfrm>
          <a:off x="0" y="0"/>
          <a:ext cx="0" cy="0"/>
          <a:chOff x="0" y="0"/>
          <a:chExt cx="0" cy="0"/>
        </a:xfrm>
      </p:grpSpPr>
      <p:pic>
        <p:nvPicPr>
          <p:cNvPr id="15" name="图片占位符 14">
            <a:extLst>
              <a:ext uri="{FF2B5EF4-FFF2-40B4-BE49-F238E27FC236}">
                <a16:creationId xmlns:a16="http://schemas.microsoft.com/office/drawing/2014/main" id="{A680CD2F-54A5-9C20-F71F-5EFA369236E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91" b="491"/>
          <a:stretch>
            <a:fillRect/>
          </a:stretch>
        </p:blipFill>
        <p:spPr>
          <a:xfrm>
            <a:off x="7527925" y="1449090"/>
            <a:ext cx="3827463" cy="4873625"/>
          </a:xfrm>
        </p:spPr>
      </p:pic>
      <p:sp>
        <p:nvSpPr>
          <p:cNvPr id="3" name="文本占位符 2">
            <a:extLst>
              <a:ext uri="{FF2B5EF4-FFF2-40B4-BE49-F238E27FC236}">
                <a16:creationId xmlns:a16="http://schemas.microsoft.com/office/drawing/2014/main" id="{657851D2-01FD-1D4D-8D83-0A1D3E37CC4A}"/>
              </a:ext>
            </a:extLst>
          </p:cNvPr>
          <p:cNvSpPr>
            <a:spLocks noGrp="1"/>
          </p:cNvSpPr>
          <p:nvPr>
            <p:ph type="body" sz="half" idx="2"/>
          </p:nvPr>
        </p:nvSpPr>
        <p:spPr>
          <a:xfrm>
            <a:off x="543140" y="1540043"/>
            <a:ext cx="6036415" cy="4321008"/>
          </a:xfrm>
        </p:spPr>
        <p:txBody>
          <a:bodyPr/>
          <a:lstStyle/>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Each feasible solution is represented as a "path" through a graph.</a:t>
            </a: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Multiple ants construct solutions in parallel.</a:t>
            </a: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Better solutions leave stronger pheromone trails, biasing future searches toward high-quality regions.</a:t>
            </a: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algorithm maintains a balance between exploitation (using known good paths) and exploration (discovering new paths).</a:t>
            </a:r>
          </a:p>
          <a:p>
            <a:pPr marL="285750" indent="-285750">
              <a:buFont typeface="Arial" panose="020B0604020202020204" pitchFamily="34" charset="0"/>
              <a:buChar char="•"/>
            </a:pPr>
            <a:endParaRPr lang="zh-CN" altLang="en-US" sz="2000" dirty="0">
              <a:latin typeface="Arial" panose="020B0604020202020204" pitchFamily="34" charset="0"/>
              <a:cs typeface="Arial" panose="020B0604020202020204" pitchFamily="34" charset="0"/>
            </a:endParaRPr>
          </a:p>
        </p:txBody>
      </p:sp>
      <p:sp>
        <p:nvSpPr>
          <p:cNvPr id="4" name="标题 3">
            <a:extLst>
              <a:ext uri="{FF2B5EF4-FFF2-40B4-BE49-F238E27FC236}">
                <a16:creationId xmlns:a16="http://schemas.microsoft.com/office/drawing/2014/main" id="{D24F82ED-B3BA-DCA9-EBC1-3D8605099D0F}"/>
              </a:ext>
            </a:extLst>
          </p:cNvPr>
          <p:cNvSpPr>
            <a:spLocks noGrp="1"/>
          </p:cNvSpPr>
          <p:nvPr>
            <p:ph type="title"/>
          </p:nvPr>
        </p:nvSpPr>
        <p:spPr>
          <a:xfrm>
            <a:off x="-55002" y="232796"/>
            <a:ext cx="6517678" cy="466146"/>
          </a:xfrm>
        </p:spPr>
        <p:txBody>
          <a:bodyPr/>
          <a:lstStyle/>
          <a:p>
            <a:pPr marL="764540" eaLnBrk="0">
              <a:lnSpc>
                <a:spcPct val="77000"/>
              </a:lnSpc>
              <a:tabLst>
                <a:tab pos="937260" algn="l"/>
              </a:tabLst>
            </a:pPr>
            <a:r>
              <a:rPr lang="en-US" altLang="zh-CN" sz="3200" kern="0" dirty="0">
                <a:solidFill>
                  <a:srgbClr val="FFFFFF">
                    <a:alpha val="100000"/>
                  </a:srgbClr>
                </a:solidFill>
                <a:latin typeface="Arial"/>
                <a:ea typeface="Arial"/>
                <a:cs typeface="Arial"/>
              </a:rPr>
              <a:t> Ant Colony Optimization</a:t>
            </a:r>
            <a:endParaRPr lang="en-US" altLang="zh-CN" sz="3200" dirty="0">
              <a:latin typeface="Arial"/>
              <a:ea typeface="Arial"/>
              <a:cs typeface="Arial"/>
            </a:endParaRPr>
          </a:p>
        </p:txBody>
      </p:sp>
      <p:sp>
        <p:nvSpPr>
          <p:cNvPr id="6" name="文本框 5">
            <a:extLst>
              <a:ext uri="{FF2B5EF4-FFF2-40B4-BE49-F238E27FC236}">
                <a16:creationId xmlns:a16="http://schemas.microsoft.com/office/drawing/2014/main" id="{8E2285BD-2840-DC8A-4444-3C1615B996B0}"/>
              </a:ext>
            </a:extLst>
          </p:cNvPr>
          <p:cNvSpPr txBox="1"/>
          <p:nvPr/>
        </p:nvSpPr>
        <p:spPr>
          <a:xfrm>
            <a:off x="462356" y="996950"/>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7" name="文本框 6">
            <a:extLst>
              <a:ext uri="{FF2B5EF4-FFF2-40B4-BE49-F238E27FC236}">
                <a16:creationId xmlns:a16="http://schemas.microsoft.com/office/drawing/2014/main" id="{AC89AE68-5E58-F2DD-E529-FB4DFC132D9C}"/>
              </a:ext>
            </a:extLst>
          </p:cNvPr>
          <p:cNvSpPr txBox="1"/>
          <p:nvPr/>
        </p:nvSpPr>
        <p:spPr>
          <a:xfrm>
            <a:off x="836612" y="987425"/>
            <a:ext cx="8224886" cy="461665"/>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In scheduling problems, ACO simulates this behavior:</a:t>
            </a:r>
          </a:p>
        </p:txBody>
      </p:sp>
    </p:spTree>
    <p:extLst>
      <p:ext uri="{BB962C8B-B14F-4D97-AF65-F5344CB8AC3E}">
        <p14:creationId xmlns:p14="http://schemas.microsoft.com/office/powerpoint/2010/main" val="74768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B7EB2-A11E-84C2-D8B6-2B0E6FC64E76}"/>
              </a:ext>
            </a:extLst>
          </p:cNvPr>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Elitist Ant System (EAS)</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文本占位符 2">
                <a:extLst>
                  <a:ext uri="{FF2B5EF4-FFF2-40B4-BE49-F238E27FC236}">
                    <a16:creationId xmlns:a16="http://schemas.microsoft.com/office/drawing/2014/main" id="{A1B4AB02-9E7E-5DF2-0475-82F2E9BB954E}"/>
                  </a:ext>
                </a:extLst>
              </p:cNvPr>
              <p:cNvSpPr txBox="1">
                <a:spLocks/>
              </p:cNvSpPr>
              <p:nvPr/>
            </p:nvSpPr>
            <p:spPr>
              <a:xfrm>
                <a:off x="462356" y="2282563"/>
                <a:ext cx="4728411" cy="43210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altLang="zh-CN" sz="2000" dirty="0">
                    <a:latin typeface="Arial" panose="020B0604020202020204" pitchFamily="34" charset="0"/>
                    <a:cs typeface="Arial" panose="020B0604020202020204" pitchFamily="34" charset="0"/>
                  </a:rPr>
                  <a:t>Using pheromone reinforcement on the best-so-far path in each iteration.</a:t>
                </a:r>
              </a:p>
              <a:p>
                <a:pPr marL="285750" indent="-285750"/>
                <a:r>
                  <a:rPr lang="en-US" altLang="zh-CN" sz="2000" dirty="0">
                    <a:latin typeface="Arial" panose="020B0604020202020204" pitchFamily="34" charset="0"/>
                    <a:cs typeface="Arial" panose="020B0604020202020204" pitchFamily="34" charset="0"/>
                  </a:rPr>
                  <a:t>Allowing ants to probabilistically construct solutions based on both pheromone strength (</a:t>
                </a:r>
                <a14:m>
                  <m:oMath xmlns:m="http://schemas.openxmlformats.org/officeDocument/2006/math">
                    <m:r>
                      <a:rPr lang="zh-CN" altLang="en-US" sz="2000" i="1" smtClean="0">
                        <a:latin typeface="Cambria Math" panose="02040503050406030204" pitchFamily="18" charset="0"/>
                        <a:cs typeface="Arial" panose="020B0604020202020204" pitchFamily="34" charset="0"/>
                      </a:rPr>
                      <m:t>𝜏</m:t>
                    </m:r>
                  </m:oMath>
                </a14:m>
                <a:r>
                  <a:rPr lang="en-US" altLang="zh-CN" sz="2000" dirty="0">
                    <a:latin typeface="Arial" panose="020B0604020202020204" pitchFamily="34" charset="0"/>
                    <a:cs typeface="Arial" panose="020B0604020202020204" pitchFamily="34" charset="0"/>
                  </a:rPr>
                  <a:t>) and heuristic value (</a:t>
                </a:r>
                <a14:m>
                  <m:oMath xmlns:m="http://schemas.openxmlformats.org/officeDocument/2006/math">
                    <m:r>
                      <a:rPr lang="en-US" altLang="zh-CN" sz="2000" i="1" dirty="0" smtClean="0">
                        <a:latin typeface="Cambria Math" panose="02040503050406030204" pitchFamily="18" charset="0"/>
                        <a:cs typeface="Arial" panose="020B0604020202020204" pitchFamily="34" charset="0"/>
                      </a:rPr>
                      <m:t>𝜂</m:t>
                    </m:r>
                  </m:oMath>
                </a14:m>
                <a:r>
                  <a:rPr lang="en-US" altLang="zh-CN" sz="2000" dirty="0">
                    <a:latin typeface="Arial" panose="020B0604020202020204" pitchFamily="34" charset="0"/>
                    <a:cs typeface="Arial" panose="020B0604020202020204" pitchFamily="34" charset="0"/>
                  </a:rPr>
                  <a:t>), usually inversely proportional to processing time.</a:t>
                </a:r>
              </a:p>
              <a:p>
                <a:pPr marL="285750" indent="-285750"/>
                <a:r>
                  <a:rPr lang="en-US" altLang="zh-CN" sz="2000" dirty="0">
                    <a:latin typeface="Arial" panose="020B0604020202020204" pitchFamily="34" charset="0"/>
                    <a:cs typeface="Arial" panose="020B0604020202020204" pitchFamily="34" charset="0"/>
                  </a:rPr>
                  <a:t>Applying pheromone evaporation to avoid premature convergence.</a:t>
                </a:r>
              </a:p>
              <a:p>
                <a:pPr marL="285750" indent="-285750"/>
                <a:r>
                  <a:rPr lang="en-US" altLang="zh-CN" sz="2000" dirty="0">
                    <a:latin typeface="Arial" panose="020B0604020202020204" pitchFamily="34" charset="0"/>
                    <a:cs typeface="Arial" panose="020B0604020202020204" pitchFamily="34" charset="0"/>
                  </a:rPr>
                  <a:t>Introducing delayed operations into the search when their pheromone value is strong enough, expanding exploration possibilities.</a:t>
                </a:r>
                <a:endParaRPr lang="zh-CN" altLang="en-US" sz="2000" dirty="0">
                  <a:latin typeface="Arial" panose="020B0604020202020204" pitchFamily="34" charset="0"/>
                  <a:cs typeface="Arial" panose="020B0604020202020204" pitchFamily="34" charset="0"/>
                </a:endParaRPr>
              </a:p>
            </p:txBody>
          </p:sp>
        </mc:Choice>
        <mc:Fallback>
          <p:sp>
            <p:nvSpPr>
              <p:cNvPr id="5" name="文本占位符 2">
                <a:extLst>
                  <a:ext uri="{FF2B5EF4-FFF2-40B4-BE49-F238E27FC236}">
                    <a16:creationId xmlns:a16="http://schemas.microsoft.com/office/drawing/2014/main" id="{A1B4AB02-9E7E-5DF2-0475-82F2E9BB954E}"/>
                  </a:ext>
                </a:extLst>
              </p:cNvPr>
              <p:cNvSpPr txBox="1">
                <a:spLocks noRot="1" noChangeAspect="1" noMove="1" noResize="1" noEditPoints="1" noAdjustHandles="1" noChangeArrowheads="1" noChangeShapeType="1" noTextEdit="1"/>
              </p:cNvSpPr>
              <p:nvPr/>
            </p:nvSpPr>
            <p:spPr>
              <a:xfrm>
                <a:off x="462356" y="2282563"/>
                <a:ext cx="4728411" cy="4321008"/>
              </a:xfrm>
              <a:prstGeom prst="rect">
                <a:avLst/>
              </a:prstGeom>
              <a:blipFill>
                <a:blip r:embed="rId2"/>
                <a:stretch>
                  <a:fillRect l="-1160" t="-1269" r="-25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1291856-6077-370F-D9E8-0BD19C206589}"/>
              </a:ext>
            </a:extLst>
          </p:cNvPr>
          <p:cNvSpPr txBox="1"/>
          <p:nvPr/>
        </p:nvSpPr>
        <p:spPr>
          <a:xfrm>
            <a:off x="462356" y="996950"/>
            <a:ext cx="374256" cy="369332"/>
          </a:xfrm>
          <a:prstGeom prst="rect">
            <a:avLst/>
          </a:prstGeom>
          <a:noFill/>
        </p:spPr>
        <p:txBody>
          <a:bodyPr wrap="square">
            <a:spAutoFit/>
          </a:bodyPr>
          <a:lstStyle/>
          <a:p>
            <a:r>
              <a:rPr lang="en-US" altLang="zh-CN" sz="1800" b="1" kern="0" spc="-40" dirty="0">
                <a:solidFill>
                  <a:srgbClr val="912C33">
                    <a:alpha val="100000"/>
                  </a:srgbClr>
                </a:solidFill>
                <a:latin typeface="Wingdings"/>
                <a:ea typeface="Wingdings"/>
                <a:cs typeface="Wingdings"/>
              </a:rPr>
              <a:t>n </a:t>
            </a:r>
            <a:endParaRPr lang="zh-CN" altLang="en-US" dirty="0"/>
          </a:p>
        </p:txBody>
      </p:sp>
      <p:sp>
        <p:nvSpPr>
          <p:cNvPr id="7" name="文本框 6">
            <a:extLst>
              <a:ext uri="{FF2B5EF4-FFF2-40B4-BE49-F238E27FC236}">
                <a16:creationId xmlns:a16="http://schemas.microsoft.com/office/drawing/2014/main" id="{FAA8CC6E-32DC-2558-77D3-15A65A67D920}"/>
              </a:ext>
            </a:extLst>
          </p:cNvPr>
          <p:cNvSpPr txBox="1"/>
          <p:nvPr/>
        </p:nvSpPr>
        <p:spPr>
          <a:xfrm>
            <a:off x="836612" y="987425"/>
            <a:ext cx="8224886" cy="1200329"/>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This paper implements an Ant Colony Optimization (ACO) variant called the Elitist Ant System (EAS), which enhances the basic ACO by:</a:t>
            </a:r>
          </a:p>
        </p:txBody>
      </p:sp>
      <p:sp>
        <p:nvSpPr>
          <p:cNvPr id="14" name="文本占位符 2">
            <a:extLst>
              <a:ext uri="{FF2B5EF4-FFF2-40B4-BE49-F238E27FC236}">
                <a16:creationId xmlns:a16="http://schemas.microsoft.com/office/drawing/2014/main" id="{D4F92DD3-1691-6944-7FDF-044766E346D9}"/>
              </a:ext>
            </a:extLst>
          </p:cNvPr>
          <p:cNvSpPr txBox="1">
            <a:spLocks/>
          </p:cNvSpPr>
          <p:nvPr/>
        </p:nvSpPr>
        <p:spPr>
          <a:xfrm>
            <a:off x="5461764" y="2282563"/>
            <a:ext cx="4728411" cy="43210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a:latin typeface="Arial" panose="020B0604020202020204" pitchFamily="34" charset="0"/>
                <a:cs typeface="Arial" panose="020B0604020202020204" pitchFamily="34" charset="0"/>
              </a:rPr>
              <a:t>The core algorithm steps include:</a:t>
            </a:r>
          </a:p>
          <a:p>
            <a:r>
              <a:rPr lang="en-US" altLang="zh-CN" sz="2000" dirty="0">
                <a:latin typeface="Arial" panose="020B0604020202020204" pitchFamily="34" charset="0"/>
                <a:cs typeface="Arial" panose="020B0604020202020204" pitchFamily="34" charset="0"/>
              </a:rPr>
              <a:t>Initializing pheromones and parameters (α, β, evaporation rate).</a:t>
            </a:r>
          </a:p>
          <a:p>
            <a:r>
              <a:rPr lang="en-US" altLang="zh-CN" sz="2000" dirty="0">
                <a:latin typeface="Arial" panose="020B0604020202020204" pitchFamily="34" charset="0"/>
                <a:cs typeface="Arial" panose="020B0604020202020204" pitchFamily="34" charset="0"/>
              </a:rPr>
              <a:t>Each ant constructs a solution respecting JSSP constraints.</a:t>
            </a:r>
          </a:p>
          <a:p>
            <a:r>
              <a:rPr lang="en-US" altLang="zh-CN" sz="2000" dirty="0">
                <a:latin typeface="Arial" panose="020B0604020202020204" pitchFamily="34" charset="0"/>
                <a:cs typeface="Arial" panose="020B0604020202020204" pitchFamily="34" charset="0"/>
              </a:rPr>
              <a:t>Pheromones are updated globally using the best solution of the iteration (elitist reinforcement).</a:t>
            </a:r>
          </a:p>
          <a:p>
            <a:r>
              <a:rPr lang="en-US" altLang="zh-CN" sz="2000" dirty="0">
                <a:latin typeface="Arial" panose="020B0604020202020204" pitchFamily="34" charset="0"/>
                <a:cs typeface="Arial" panose="020B0604020202020204" pitchFamily="34" charset="0"/>
              </a:rPr>
              <a:t>The process iterates for a fixed number of cycles.</a:t>
            </a:r>
          </a:p>
        </p:txBody>
      </p:sp>
    </p:spTree>
    <p:extLst>
      <p:ext uri="{BB962C8B-B14F-4D97-AF65-F5344CB8AC3E}">
        <p14:creationId xmlns:p14="http://schemas.microsoft.com/office/powerpoint/2010/main" val="86114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CB9DB94-25F4-30B4-6F4B-3100E03AEC56}"/>
              </a:ext>
            </a:extLst>
          </p:cNvPr>
          <p:cNvSpPr>
            <a:spLocks noGrp="1"/>
          </p:cNvSpPr>
          <p:nvPr>
            <p:ph type="body" sz="half" idx="2"/>
          </p:nvPr>
        </p:nvSpPr>
        <p:spPr>
          <a:xfrm>
            <a:off x="729785" y="1467470"/>
            <a:ext cx="7864200" cy="4576453"/>
          </a:xfrm>
        </p:spPr>
        <p:txBody>
          <a:bodyPr/>
          <a:lstStyle/>
          <a:p>
            <a:r>
              <a:rPr lang="en-US" altLang="zh-CN" sz="2000" b="1" dirty="0">
                <a:latin typeface="Arial" panose="020B0604020202020204" pitchFamily="34" charset="0"/>
                <a:cs typeface="Arial" panose="020B0604020202020204" pitchFamily="34" charset="0"/>
              </a:rPr>
              <a:t>Application process:</a:t>
            </a:r>
            <a:endParaRPr lang="en-US" altLang="zh-CN" sz="2000" dirty="0">
              <a:latin typeface="Arial" panose="020B0604020202020204" pitchFamily="34" charset="0"/>
              <a:cs typeface="Arial" panose="020B0604020202020204" pitchFamily="34" charset="0"/>
            </a:endParaRPr>
          </a:p>
          <a:p>
            <a:pPr marL="342900" indent="-342900">
              <a:buFont typeface="+mj-lt"/>
              <a:buAutoNum type="arabicPeriod"/>
            </a:pPr>
            <a:r>
              <a:rPr lang="en-US" altLang="zh-CN" sz="2000" b="1" dirty="0">
                <a:latin typeface="Arial" panose="020B0604020202020204" pitchFamily="34" charset="0"/>
                <a:cs typeface="Arial" panose="020B0604020202020204" pitchFamily="34" charset="0"/>
              </a:rPr>
              <a:t>Graph Representation</a:t>
            </a:r>
            <a:r>
              <a:rPr lang="en-US" altLang="zh-CN" sz="2000" dirty="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Nodes = operations; </a:t>
            </a:r>
          </a:p>
          <a:p>
            <a:pPr marL="800100" lvl="1"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Edges = precedence or machine-based connections.</a:t>
            </a:r>
          </a:p>
          <a:p>
            <a:pPr marL="342900" indent="-342900">
              <a:buFont typeface="+mj-lt"/>
              <a:buAutoNum type="arabicPeriod"/>
            </a:pPr>
            <a:r>
              <a:rPr lang="en-US" altLang="zh-CN" sz="2000" b="1" dirty="0">
                <a:latin typeface="Arial" panose="020B0604020202020204" pitchFamily="34" charset="0"/>
                <a:cs typeface="Arial" panose="020B0604020202020204" pitchFamily="34" charset="0"/>
              </a:rPr>
              <a:t>Solution Construction</a:t>
            </a:r>
            <a:r>
              <a:rPr lang="en-US" altLang="zh-C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Ants choose operations based on:</a:t>
            </a:r>
          </a:p>
          <a:p>
            <a:pPr marL="342900" indent="-342900">
              <a:buFont typeface="+mj-lt"/>
              <a:buAutoNum type="arabicPeriod"/>
            </a:pPr>
            <a:endParaRPr lang="en-US" altLang="zh-CN" sz="2000" b="1" dirty="0">
              <a:latin typeface="Arial" panose="020B0604020202020204" pitchFamily="34" charset="0"/>
              <a:cs typeface="Arial" panose="020B0604020202020204" pitchFamily="34" charset="0"/>
            </a:endParaRPr>
          </a:p>
          <a:p>
            <a:pPr marL="342900" indent="-342900">
              <a:buFont typeface="+mj-lt"/>
              <a:buAutoNum type="arabicPeriod"/>
            </a:pPr>
            <a:endParaRPr lang="en-US" altLang="zh-CN" sz="2000" b="1" dirty="0">
              <a:latin typeface="Arial" panose="020B0604020202020204" pitchFamily="34" charset="0"/>
              <a:cs typeface="Arial" panose="020B0604020202020204" pitchFamily="34" charset="0"/>
            </a:endParaRPr>
          </a:p>
          <a:p>
            <a:pPr marL="342900" indent="-342900">
              <a:buFont typeface="+mj-lt"/>
              <a:buAutoNum type="arabicPeriod"/>
            </a:pPr>
            <a:endParaRPr lang="en-US" altLang="zh-CN" sz="2000" b="1" dirty="0">
              <a:latin typeface="Arial" panose="020B0604020202020204" pitchFamily="34" charset="0"/>
              <a:cs typeface="Arial" panose="020B0604020202020204" pitchFamily="34" charset="0"/>
            </a:endParaRPr>
          </a:p>
          <a:p>
            <a:pPr marL="342900" indent="-342900">
              <a:buFont typeface="+mj-lt"/>
              <a:buAutoNum type="arabicPeriod"/>
            </a:pPr>
            <a:endParaRPr lang="en-US" altLang="zh-CN" sz="2000" b="1" dirty="0">
              <a:latin typeface="Arial" panose="020B0604020202020204" pitchFamily="34" charset="0"/>
              <a:cs typeface="Arial" panose="020B0604020202020204" pitchFamily="34" charset="0"/>
            </a:endParaRPr>
          </a:p>
          <a:p>
            <a:pPr marL="342900" indent="-342900">
              <a:buFont typeface="+mj-lt"/>
              <a:buAutoNum type="arabicPeriod"/>
            </a:pPr>
            <a:r>
              <a:rPr lang="en-US" altLang="zh-CN" sz="2000" b="1" dirty="0">
                <a:latin typeface="Arial" panose="020B0604020202020204" pitchFamily="34" charset="0"/>
                <a:cs typeface="Arial" panose="020B0604020202020204" pitchFamily="34" charset="0"/>
              </a:rPr>
              <a:t>Pheromone Updates</a:t>
            </a:r>
            <a:r>
              <a:rPr lang="en-US" altLang="zh-C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Best ants deposit more pheromone to reinforce good paths.</a:t>
            </a:r>
          </a:p>
          <a:p>
            <a:pPr marL="742950" lvl="1" indent="-28575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Evaporation reduces influence of older solutions.</a:t>
            </a:r>
          </a:p>
          <a:p>
            <a:endParaRPr lang="zh-CN" altLang="en-US" sz="2000" dirty="0">
              <a:latin typeface="Arial" panose="020B0604020202020204" pitchFamily="34" charset="0"/>
              <a:cs typeface="Arial" panose="020B0604020202020204" pitchFamily="34" charset="0"/>
            </a:endParaRPr>
          </a:p>
        </p:txBody>
      </p:sp>
      <p:sp>
        <p:nvSpPr>
          <p:cNvPr id="4" name="标题 3">
            <a:extLst>
              <a:ext uri="{FF2B5EF4-FFF2-40B4-BE49-F238E27FC236}">
                <a16:creationId xmlns:a16="http://schemas.microsoft.com/office/drawing/2014/main" id="{78EA4AF2-8E8E-0154-04E0-29415A99D396}"/>
              </a:ext>
            </a:extLst>
          </p:cNvPr>
          <p:cNvSpPr>
            <a:spLocks noGrp="1"/>
          </p:cNvSpPr>
          <p:nvPr>
            <p:ph type="title"/>
          </p:nvPr>
        </p:nvSpPr>
        <p:spPr>
          <a:xfrm>
            <a:off x="838200" y="136525"/>
            <a:ext cx="5257800" cy="466146"/>
          </a:xfrm>
        </p:spPr>
        <p:txBody>
          <a:bodyPr/>
          <a:lstStyle/>
          <a:p>
            <a:r>
              <a:rPr lang="en-US" altLang="zh-CN" sz="2800" dirty="0"/>
              <a:t>How ACO is Applied to JSSP</a:t>
            </a:r>
            <a:endParaRPr lang="zh-CN" altLang="en-US" sz="2800" dirty="0"/>
          </a:p>
        </p:txBody>
      </p:sp>
      <p:pic>
        <p:nvPicPr>
          <p:cNvPr id="6" name="图片 5">
            <a:extLst>
              <a:ext uri="{FF2B5EF4-FFF2-40B4-BE49-F238E27FC236}">
                <a16:creationId xmlns:a16="http://schemas.microsoft.com/office/drawing/2014/main" id="{9266498C-1212-DD70-1B5D-789EBD65C42A}"/>
              </a:ext>
            </a:extLst>
          </p:cNvPr>
          <p:cNvPicPr>
            <a:picLocks noChangeAspect="1"/>
          </p:cNvPicPr>
          <p:nvPr/>
        </p:nvPicPr>
        <p:blipFill>
          <a:blip r:embed="rId2"/>
          <a:stretch>
            <a:fillRect/>
          </a:stretch>
        </p:blipFill>
        <p:spPr>
          <a:xfrm>
            <a:off x="3647443" y="3493673"/>
            <a:ext cx="2780859" cy="1357636"/>
          </a:xfrm>
          <a:prstGeom prst="rect">
            <a:avLst/>
          </a:prstGeom>
        </p:spPr>
      </p:pic>
      <p:sp>
        <p:nvSpPr>
          <p:cNvPr id="7" name="textbox 14">
            <a:extLst>
              <a:ext uri="{FF2B5EF4-FFF2-40B4-BE49-F238E27FC236}">
                <a16:creationId xmlns:a16="http://schemas.microsoft.com/office/drawing/2014/main" id="{372070BD-79D8-7D71-D5CF-0E609DCE5C9C}"/>
              </a:ext>
            </a:extLst>
          </p:cNvPr>
          <p:cNvSpPr/>
          <p:nvPr/>
        </p:nvSpPr>
        <p:spPr>
          <a:xfrm>
            <a:off x="438066" y="814077"/>
            <a:ext cx="10753725" cy="308141"/>
          </a:xfrm>
          <a:prstGeom prst="rect">
            <a:avLst/>
          </a:prstGeom>
          <a:noFill/>
          <a:ln w="0" cap="flat">
            <a:noFill/>
            <a:prstDash val="solid"/>
            <a:miter lim="0"/>
          </a:ln>
        </p:spPr>
        <p:txBody>
          <a:bodyPr vert="horz" wrap="square" lIns="0" tIns="0" rIns="0" bIns="0"/>
          <a:lstStyle/>
          <a:p>
            <a:pPr marL="12700" algn="l" rtl="0" eaLnBrk="0">
              <a:lnSpc>
                <a:spcPct val="87000"/>
              </a:lnSpc>
              <a:spcBef>
                <a:spcPts val="635"/>
              </a:spcBef>
              <a:tabLst/>
            </a:pPr>
            <a:r>
              <a:rPr sz="1900" b="1" kern="0" spc="-40" dirty="0">
                <a:solidFill>
                  <a:srgbClr val="912C33">
                    <a:alpha val="100000"/>
                  </a:srgbClr>
                </a:solidFill>
                <a:latin typeface="Wingdings"/>
                <a:ea typeface="Wingdings"/>
                <a:cs typeface="Wingdings"/>
              </a:rPr>
              <a:t>n</a:t>
            </a:r>
            <a:r>
              <a:rPr sz="1900" kern="0" spc="-350" dirty="0">
                <a:solidFill>
                  <a:srgbClr val="912C33">
                    <a:alpha val="100000"/>
                  </a:srgbClr>
                </a:solidFill>
                <a:latin typeface="Wingdings"/>
                <a:ea typeface="Wingdings"/>
                <a:cs typeface="Wingdings"/>
              </a:rPr>
              <a:t> </a:t>
            </a:r>
            <a:r>
              <a:rPr lang="en-US" sz="2100" b="1" kern="0" spc="-40" dirty="0">
                <a:solidFill>
                  <a:srgbClr val="000000">
                    <a:alpha val="100000"/>
                  </a:srgbClr>
                </a:solidFill>
                <a:latin typeface="Arial"/>
                <a:ea typeface="Arial"/>
                <a:cs typeface="Arial"/>
              </a:rPr>
              <a:t>In the Job Shop Scheduling Problem (JSSP), each job consists of a sequence of     operations processed on specific machines in a strict order.</a:t>
            </a:r>
            <a:endParaRPr sz="2100" dirty="0">
              <a:latin typeface="Arial"/>
              <a:ea typeface="Arial"/>
              <a:cs typeface="Arial"/>
            </a:endParaRPr>
          </a:p>
        </p:txBody>
      </p:sp>
    </p:spTree>
    <p:extLst>
      <p:ext uri="{BB962C8B-B14F-4D97-AF65-F5344CB8AC3E}">
        <p14:creationId xmlns:p14="http://schemas.microsoft.com/office/powerpoint/2010/main" val="150910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167D0-8E32-D5CD-35EA-0E7F4E10AF32}"/>
            </a:ext>
          </a:extLst>
        </p:cNvPr>
        <p:cNvGrpSpPr/>
        <p:nvPr/>
      </p:nvGrpSpPr>
      <p:grpSpPr>
        <a:xfrm>
          <a:off x="0" y="0"/>
          <a:ext cx="0" cy="0"/>
          <a:chOff x="0" y="0"/>
          <a:chExt cx="0" cy="0"/>
        </a:xfrm>
      </p:grpSpPr>
      <p:pic>
        <p:nvPicPr>
          <p:cNvPr id="2" name="图片 1">
            <a:extLst>
              <a:ext uri="{FF2B5EF4-FFF2-40B4-BE49-F238E27FC236}">
                <a16:creationId xmlns:a16="http://schemas.microsoft.com/office/drawing/2014/main" id="{935902AA-76F4-FC0A-0090-04B265F5283C}"/>
              </a:ext>
            </a:extLst>
          </p:cNvPr>
          <p:cNvPicPr>
            <a:picLocks noChangeAspect="1"/>
          </p:cNvPicPr>
          <p:nvPr/>
        </p:nvPicPr>
        <p:blipFill>
          <a:blip r:embed="rId2"/>
          <a:stretch>
            <a:fillRect/>
          </a:stretch>
        </p:blipFill>
        <p:spPr>
          <a:xfrm>
            <a:off x="6270170" y="4911343"/>
            <a:ext cx="2780859" cy="1357636"/>
          </a:xfrm>
          <a:prstGeom prst="rect">
            <a:avLst/>
          </a:prstGeom>
        </p:spPr>
      </p:pic>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BB7C9CB0-E594-C712-93B7-A33458CBADB2}"/>
                  </a:ext>
                </a:extLst>
              </p:cNvPr>
              <p:cNvSpPr>
                <a:spLocks noGrp="1"/>
              </p:cNvSpPr>
              <p:nvPr>
                <p:ph type="body" sz="half" idx="2"/>
              </p:nvPr>
            </p:nvSpPr>
            <p:spPr>
              <a:xfrm>
                <a:off x="777912" y="848703"/>
                <a:ext cx="7864200" cy="5538347"/>
              </a:xfrm>
            </p:spPr>
            <p:txBody>
              <a:bodyPr/>
              <a:lstStyle/>
              <a:p>
                <a:r>
                  <a:rPr lang="en-US" altLang="zh-CN" sz="2000" b="1" dirty="0">
                    <a:latin typeface="Arial" panose="020B0604020202020204" pitchFamily="34" charset="0"/>
                    <a:cs typeface="Arial" panose="020B0604020202020204" pitchFamily="34" charset="0"/>
                  </a:rPr>
                  <a:t>Step 1: Initialization</a:t>
                </a:r>
              </a:p>
              <a:p>
                <a:pPr marL="342900"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Set parameters: </a:t>
                </a:r>
                <a14:m>
                  <m:oMath xmlns:m="http://schemas.openxmlformats.org/officeDocument/2006/math">
                    <m:r>
                      <a:rPr lang="zh-CN" altLang="en-US" sz="1800" i="1" smtClean="0">
                        <a:latin typeface="Cambria Math" panose="02040503050406030204" pitchFamily="18" charset="0"/>
                        <a:cs typeface="Arial" panose="020B0604020202020204" pitchFamily="34" charset="0"/>
                      </a:rPr>
                      <m:t>𝛼</m:t>
                    </m:r>
                  </m:oMath>
                </a14:m>
                <a:r>
                  <a:rPr lang="el-GR" altLang="zh-CN"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pheromone influence), </a:t>
                </a:r>
                <a14:m>
                  <m:oMath xmlns:m="http://schemas.openxmlformats.org/officeDocument/2006/math">
                    <m:r>
                      <a:rPr lang="el-GR" altLang="zh-CN" sz="1800" i="1" dirty="0" smtClean="0">
                        <a:latin typeface="Cambria Math" panose="02040503050406030204" pitchFamily="18" charset="0"/>
                        <a:cs typeface="Arial" panose="020B0604020202020204" pitchFamily="34" charset="0"/>
                      </a:rPr>
                      <m:t>𝛽</m:t>
                    </m:r>
                  </m:oMath>
                </a14:m>
                <a:r>
                  <a:rPr lang="el-GR" altLang="zh-CN"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heuristic influence), </a:t>
                </a:r>
                <a14:m>
                  <m:oMath xmlns:m="http://schemas.openxmlformats.org/officeDocument/2006/math">
                    <m:r>
                      <a:rPr lang="el-GR" altLang="zh-CN" sz="1800" i="1" dirty="0" smtClean="0">
                        <a:latin typeface="Cambria Math" panose="02040503050406030204" pitchFamily="18" charset="0"/>
                        <a:cs typeface="Arial" panose="020B0604020202020204" pitchFamily="34" charset="0"/>
                      </a:rPr>
                      <m:t>𝜌</m:t>
                    </m:r>
                  </m:oMath>
                </a14:m>
                <a:r>
                  <a:rPr lang="el-GR" altLang="zh-CN"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evaporation rate), number of ants </a:t>
                </a:r>
                <a14:m>
                  <m:oMath xmlns:m="http://schemas.openxmlformats.org/officeDocument/2006/math">
                    <m:r>
                      <a:rPr lang="en-US" altLang="zh-CN" sz="1800" i="1" dirty="0" smtClean="0">
                        <a:latin typeface="Cambria Math" panose="02040503050406030204" pitchFamily="18" charset="0"/>
                        <a:cs typeface="Arial" panose="020B0604020202020204" pitchFamily="34" charset="0"/>
                      </a:rPr>
                      <m:t>𝐾</m:t>
                    </m:r>
                  </m:oMath>
                </a14:m>
                <a:r>
                  <a:rPr lang="en-US" altLang="zh-CN" sz="1800" dirty="0">
                    <a:latin typeface="Arial" panose="020B0604020202020204" pitchFamily="34" charset="0"/>
                    <a:cs typeface="Arial" panose="020B0604020202020204" pitchFamily="34" charset="0"/>
                  </a:rPr>
                  <a:t>, and cycles </a:t>
                </a:r>
                <a14:m>
                  <m:oMath xmlns:m="http://schemas.openxmlformats.org/officeDocument/2006/math">
                    <m:r>
                      <a:rPr lang="en-US" altLang="zh-CN" sz="1800" i="1" dirty="0" smtClean="0">
                        <a:latin typeface="Cambria Math" panose="02040503050406030204" pitchFamily="18" charset="0"/>
                        <a:cs typeface="Arial" panose="020B0604020202020204" pitchFamily="34" charset="0"/>
                      </a:rPr>
                      <m:t>𝐶</m:t>
                    </m:r>
                  </m:oMath>
                </a14:m>
                <a:r>
                  <a:rPr lang="en-US" altLang="zh-CN" sz="18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Initialize pheromone matrix:</a:t>
                </a:r>
              </a:p>
              <a:p>
                <a:pPr marL="800100" lvl="1" indent="-342900">
                  <a:buFont typeface="Arial" panose="020B0604020202020204" pitchFamily="34" charset="0"/>
                  <a:buChar char="•"/>
                </a:pP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zh-CN" altLang="en-US" sz="1600" i="1" smtClean="0">
                            <a:latin typeface="Cambria Math" panose="02040503050406030204" pitchFamily="18" charset="0"/>
                            <a:cs typeface="Arial" panose="020B0604020202020204" pitchFamily="34" charset="0"/>
                          </a:rPr>
                          <m:t>𝜏</m:t>
                        </m:r>
                      </m:e>
                      <m:sub>
                        <m:r>
                          <m:rPr>
                            <m:sty m:val="p"/>
                          </m:rPr>
                          <a:rPr lang="en-US" altLang="zh-CN" sz="1600" i="1">
                            <a:latin typeface="Cambria Math" panose="02040503050406030204" pitchFamily="18" charset="0"/>
                            <a:cs typeface="Arial" panose="020B0604020202020204" pitchFamily="34" charset="0"/>
                          </a:rPr>
                          <m:t>ij</m:t>
                        </m:r>
                      </m:sub>
                    </m:sSub>
                    <m:r>
                      <a:rPr lang="en-US" altLang="zh-CN" sz="1600" b="0" i="1" smtClean="0">
                        <a:latin typeface="Cambria Math" panose="02040503050406030204" pitchFamily="18" charset="0"/>
                        <a:cs typeface="Arial" panose="020B0604020202020204" pitchFamily="34" charset="0"/>
                      </a:rPr>
                      <m:t>=</m:t>
                    </m:r>
                    <m:r>
                      <a:rPr lang="en-US" altLang="zh-CN" sz="1600" b="0" i="1" smtClean="0">
                        <a:latin typeface="Cambria Math" panose="02040503050406030204" pitchFamily="18" charset="0"/>
                        <a:cs typeface="Arial" panose="020B0604020202020204" pitchFamily="34" charset="0"/>
                      </a:rPr>
                      <m:t>𝑐</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r>
                      <a:rPr lang="en-US" altLang="zh-CN" sz="16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1600" i="1" smtClean="0">
                            <a:latin typeface="Cambria Math" panose="02040503050406030204" pitchFamily="18" charset="0"/>
                            <a:ea typeface="Cambria Math" panose="02040503050406030204" pitchFamily="18" charset="0"/>
                            <a:cs typeface="Arial" panose="020B0604020202020204" pitchFamily="34" charset="0"/>
                          </a:rPr>
                        </m:ctrlPr>
                      </m:sSubPr>
                      <m:e>
                        <m:r>
                          <a:rPr lang="zh-CN" altLang="en-US" sz="1600" i="1" smtClean="0">
                            <a:latin typeface="Cambria Math" panose="02040503050406030204" pitchFamily="18" charset="0"/>
                            <a:cs typeface="Arial" panose="020B0604020202020204" pitchFamily="34" charset="0"/>
                          </a:rPr>
                          <m:t>𝜏</m:t>
                        </m:r>
                      </m:e>
                      <m:sub>
                        <m:r>
                          <a:rPr lang="en-US" altLang="zh-CN" sz="1600" b="0" i="1" smtClean="0">
                            <a:latin typeface="Cambria Math" panose="02040503050406030204" pitchFamily="18" charset="0"/>
                            <a:ea typeface="Cambria Math" panose="02040503050406030204" pitchFamily="18" charset="0"/>
                            <a:cs typeface="Arial" panose="020B0604020202020204" pitchFamily="34" charset="0"/>
                          </a:rPr>
                          <m:t>𝑖𝑗</m:t>
                        </m:r>
                      </m:sub>
                    </m:sSub>
                    <m:r>
                      <a:rPr lang="en-US" altLang="zh-CN" sz="1600" b="0" i="1" smtClean="0">
                        <a:latin typeface="Cambria Math" panose="02040503050406030204" pitchFamily="18" charset="0"/>
                        <a:ea typeface="Cambria Math" panose="02040503050406030204" pitchFamily="18" charset="0"/>
                        <a:cs typeface="Arial" panose="020B0604020202020204" pitchFamily="34" charset="0"/>
                      </a:rPr>
                      <m:t>=0</m:t>
                    </m:r>
                  </m:oMath>
                </a14:m>
                <a:endParaRPr lang="en-US" altLang="zh-CN" sz="1600"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Step 2: Start C cycles (iterations)</a:t>
                </a:r>
              </a:p>
              <a:p>
                <a:pPr marL="285750" indent="-28575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Each cycle simulates a generation of ants building complete JSSP solutions.</a:t>
                </a:r>
                <a:endParaRPr lang="en-US" altLang="zh-CN"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Step 3: For each cycle</a:t>
                </a:r>
              </a:p>
              <a:p>
                <a:pPr marL="342900" indent="-342900">
                  <a:buFont typeface="Arial" panose="020B0604020202020204" pitchFamily="34" charset="0"/>
                  <a:buChar char="•"/>
                </a:pPr>
                <a:r>
                  <a:rPr lang="en-US" altLang="zh-CN" b="1" dirty="0">
                    <a:latin typeface="Arial" panose="020B0604020202020204" pitchFamily="34" charset="0"/>
                    <a:cs typeface="Arial" panose="020B0604020202020204" pitchFamily="34" charset="0"/>
                  </a:rPr>
                  <a:t>3.1</a:t>
                </a:r>
                <a:r>
                  <a:rPr lang="en-US" altLang="zh-CN" dirty="0">
                    <a:latin typeface="Arial" panose="020B0604020202020204" pitchFamily="34" charset="0"/>
                    <a:cs typeface="Arial" panose="020B0604020202020204" pitchFamily="34" charset="0"/>
                  </a:rPr>
                  <a:t> Randomly assign each ant a valid starting operation (based on ready-to-process rules).</a:t>
                </a:r>
              </a:p>
              <a:p>
                <a:pPr marL="342900" indent="-342900">
                  <a:buFont typeface="Arial" panose="020B0604020202020204" pitchFamily="34" charset="0"/>
                  <a:buChar char="•"/>
                </a:pPr>
                <a:r>
                  <a:rPr lang="en-US" altLang="zh-CN" b="1" dirty="0">
                    <a:latin typeface="Arial" panose="020B0604020202020204" pitchFamily="34" charset="0"/>
                    <a:cs typeface="Arial" panose="020B0604020202020204" pitchFamily="34" charset="0"/>
                  </a:rPr>
                  <a:t>3.2</a:t>
                </a:r>
                <a:r>
                  <a:rPr lang="en-US" altLang="zh-CN" dirty="0">
                    <a:latin typeface="Arial" panose="020B0604020202020204" pitchFamily="34" charset="0"/>
                    <a:cs typeface="Arial" panose="020B0604020202020204" pitchFamily="34" charset="0"/>
                  </a:rPr>
                  <a:t> Define decision rules for each ant:</a:t>
                </a:r>
              </a:p>
              <a:p>
                <a:pPr marL="800100" lvl="1" indent="-34290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Build a set of achievable operations: ready operations whose predecessors are finished and whose machines are available.</a:t>
                </a:r>
              </a:p>
              <a:p>
                <a:pPr marL="800100" lvl="1" indent="-34290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Use a probabilistic rule to select the next operation:</a:t>
                </a:r>
              </a:p>
              <a:p>
                <a:pPr lvl="1"/>
                <a:r>
                  <a:rPr lang="en-US" altLang="zh-CN" sz="1600" dirty="0">
                    <a:latin typeface="Arial" panose="020B0604020202020204" pitchFamily="34" charset="0"/>
                    <a:cs typeface="Arial" panose="020B0604020202020204" pitchFamily="34" charset="0"/>
                  </a:rPr>
                  <a:t>	where </a:t>
                </a:r>
                <a14:m>
                  <m:oMath xmlns:m="http://schemas.openxmlformats.org/officeDocument/2006/math">
                    <m:sSub>
                      <m:sSubPr>
                        <m:ctrlPr>
                          <a:rPr lang="en-US" altLang="zh-CN" sz="1600" i="1" dirty="0" smtClean="0">
                            <a:latin typeface="Cambria Math" panose="02040503050406030204" pitchFamily="18" charset="0"/>
                            <a:cs typeface="Arial" panose="020B0604020202020204" pitchFamily="34" charset="0"/>
                          </a:rPr>
                        </m:ctrlPr>
                      </m:sSubPr>
                      <m:e>
                        <m:r>
                          <a:rPr lang="en-US" altLang="zh-CN" sz="1600" i="1" dirty="0" smtClean="0">
                            <a:latin typeface="Cambria Math" panose="02040503050406030204" pitchFamily="18" charset="0"/>
                            <a:cs typeface="Arial" panose="020B0604020202020204" pitchFamily="34" charset="0"/>
                          </a:rPr>
                          <m:t>𝜂</m:t>
                        </m:r>
                      </m:e>
                      <m:sub>
                        <m:r>
                          <m:rPr>
                            <m:sty m:val="p"/>
                          </m:rPr>
                          <a:rPr lang="en-US" altLang="zh-CN" sz="1600" i="1" dirty="0">
                            <a:latin typeface="Cambria Math" panose="02040503050406030204" pitchFamily="18" charset="0"/>
                            <a:cs typeface="Arial" panose="020B0604020202020204" pitchFamily="34" charset="0"/>
                          </a:rPr>
                          <m:t>ij</m:t>
                        </m:r>
                      </m:sub>
                    </m:sSub>
                    <m:r>
                      <a:rPr lang="en-US" altLang="zh-CN" sz="1600" i="1" dirty="0" smtClean="0">
                        <a:latin typeface="Cambria Math" panose="02040503050406030204" pitchFamily="18" charset="0"/>
                        <a:cs typeface="Arial" panose="020B0604020202020204" pitchFamily="34" charset="0"/>
                      </a:rPr>
                      <m:t> </m:t>
                    </m:r>
                  </m:oMath>
                </a14:m>
                <a:r>
                  <a:rPr lang="en-US" altLang="zh-CN" sz="1600" dirty="0">
                    <a:latin typeface="Arial" panose="020B0604020202020204" pitchFamily="34" charset="0"/>
                    <a:cs typeface="Arial" panose="020B0604020202020204" pitchFamily="34" charset="0"/>
                  </a:rPr>
                  <a:t>​ = 1 / processing time.</a:t>
                </a:r>
              </a:p>
              <a:p>
                <a:endParaRPr lang="en-US" altLang="zh-CN" sz="2000" dirty="0">
                  <a:latin typeface="Arial" panose="020B0604020202020204" pitchFamily="34" charset="0"/>
                  <a:cs typeface="Arial" panose="020B0604020202020204" pitchFamily="34" charset="0"/>
                </a:endParaRPr>
              </a:p>
            </p:txBody>
          </p:sp>
        </mc:Choice>
        <mc:Fallback>
          <p:sp>
            <p:nvSpPr>
              <p:cNvPr id="3" name="文本占位符 2">
                <a:extLst>
                  <a:ext uri="{FF2B5EF4-FFF2-40B4-BE49-F238E27FC236}">
                    <a16:creationId xmlns:a16="http://schemas.microsoft.com/office/drawing/2014/main" id="{BB7C9CB0-E594-C712-93B7-A33458CBADB2}"/>
                  </a:ext>
                </a:extLst>
              </p:cNvPr>
              <p:cNvSpPr>
                <a:spLocks noGrp="1" noRot="1" noChangeAspect="1" noMove="1" noResize="1" noEditPoints="1" noAdjustHandles="1" noChangeArrowheads="1" noChangeShapeType="1" noTextEdit="1"/>
              </p:cNvSpPr>
              <p:nvPr>
                <p:ph type="body" sz="half" idx="2"/>
              </p:nvPr>
            </p:nvSpPr>
            <p:spPr>
              <a:xfrm>
                <a:off x="777912" y="848703"/>
                <a:ext cx="7864200" cy="5538347"/>
              </a:xfrm>
              <a:blipFill>
                <a:blip r:embed="rId3"/>
                <a:stretch>
                  <a:fillRect l="-853" t="-990"/>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33095484-D8F0-4F01-ACE6-D16F79077101}"/>
              </a:ext>
            </a:extLst>
          </p:cNvPr>
          <p:cNvSpPr>
            <a:spLocks noGrp="1"/>
          </p:cNvSpPr>
          <p:nvPr>
            <p:ph type="title"/>
          </p:nvPr>
        </p:nvSpPr>
        <p:spPr>
          <a:xfrm>
            <a:off x="838199" y="136525"/>
            <a:ext cx="5431971" cy="466146"/>
          </a:xfrm>
        </p:spPr>
        <p:txBody>
          <a:bodyPr/>
          <a:lstStyle/>
          <a:p>
            <a:r>
              <a:rPr lang="en-US" altLang="zh-CN" sz="2800" dirty="0"/>
              <a:t>EAS Algorithm Steps for JSSP</a:t>
            </a:r>
            <a:endParaRPr lang="zh-CN" altLang="en-US" sz="2800" dirty="0"/>
          </a:p>
        </p:txBody>
      </p:sp>
    </p:spTree>
    <p:extLst>
      <p:ext uri="{BB962C8B-B14F-4D97-AF65-F5344CB8AC3E}">
        <p14:creationId xmlns:p14="http://schemas.microsoft.com/office/powerpoint/2010/main" val="389761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BC4DE-4818-6085-B41D-9AFF20590A0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DC4CE1B4-004D-2372-9436-269F9CE8065F}"/>
                  </a:ext>
                </a:extLst>
              </p:cNvPr>
              <p:cNvSpPr>
                <a:spLocks noGrp="1"/>
              </p:cNvSpPr>
              <p:nvPr>
                <p:ph type="body" sz="half" idx="2"/>
              </p:nvPr>
            </p:nvSpPr>
            <p:spPr>
              <a:xfrm>
                <a:off x="777912" y="848704"/>
                <a:ext cx="9954256" cy="5201462"/>
              </a:xfrm>
            </p:spPr>
            <p:txBody>
              <a:bodyPr/>
              <a:lstStyle/>
              <a:p>
                <a:r>
                  <a:rPr lang="en-US" altLang="zh-CN" sz="2000" b="1" dirty="0">
                    <a:latin typeface="Arial" panose="020B0604020202020204" pitchFamily="34" charset="0"/>
                    <a:cs typeface="Arial" panose="020B0604020202020204" pitchFamily="34" charset="0"/>
                  </a:rPr>
                  <a:t>Step 3: For each cycle</a:t>
                </a:r>
              </a:p>
              <a:p>
                <a:pPr marL="342900" indent="-342900">
                  <a:buFont typeface="Arial" panose="020B0604020202020204" pitchFamily="34" charset="0"/>
                  <a:buChar char="•"/>
                </a:pPr>
                <a:r>
                  <a:rPr lang="en-US" altLang="zh-CN" sz="1800" b="1" dirty="0">
                    <a:latin typeface="Arial" panose="020B0604020202020204" pitchFamily="34" charset="0"/>
                    <a:cs typeface="Arial" panose="020B0604020202020204" pitchFamily="34" charset="0"/>
                  </a:rPr>
                  <a:t>3.3</a:t>
                </a:r>
                <a:r>
                  <a:rPr lang="en-US" altLang="zh-CN" sz="1800" dirty="0">
                    <a:latin typeface="Arial" panose="020B0604020202020204" pitchFamily="34" charset="0"/>
                    <a:cs typeface="Arial" panose="020B0604020202020204" pitchFamily="34" charset="0"/>
                  </a:rPr>
                  <a:t> Build a complete solution for each ant (a feasible schedule) and store the visited operations in a tabu list.</a:t>
                </a:r>
              </a:p>
              <a:p>
                <a:pPr marL="342900" indent="-342900">
                  <a:buFont typeface="Arial" panose="020B0604020202020204" pitchFamily="34" charset="0"/>
                  <a:buChar char="•"/>
                </a:pPr>
                <a:r>
                  <a:rPr lang="en-US" altLang="zh-CN" sz="1800" b="1" dirty="0">
                    <a:latin typeface="Arial" panose="020B0604020202020204" pitchFamily="34" charset="0"/>
                    <a:cs typeface="Arial" panose="020B0604020202020204" pitchFamily="34" charset="0"/>
                  </a:rPr>
                  <a:t>3.4</a:t>
                </a:r>
                <a:r>
                  <a:rPr lang="en-US" altLang="zh-CN" sz="1800" dirty="0">
                    <a:latin typeface="Arial" panose="020B0604020202020204" pitchFamily="34" charset="0"/>
                    <a:cs typeface="Arial" panose="020B0604020202020204" pitchFamily="34" charset="0"/>
                  </a:rPr>
                  <a:t> Evaluate all solutions:</a:t>
                </a:r>
              </a:p>
              <a:p>
                <a:pPr marL="800100" lvl="1" indent="-34290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Compute the </a:t>
                </a:r>
                <a:r>
                  <a:rPr lang="en-US" altLang="zh-CN" sz="1600" dirty="0" err="1">
                    <a:latin typeface="Arial" panose="020B0604020202020204" pitchFamily="34" charset="0"/>
                    <a:cs typeface="Arial" panose="020B0604020202020204" pitchFamily="34" charset="0"/>
                  </a:rPr>
                  <a:t>makespan</a:t>
                </a:r>
                <a:r>
                  <a:rPr lang="en-US" altLang="zh-CN" sz="16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600" i="1" dirty="0" smtClean="0">
                            <a:latin typeface="Cambria Math" panose="02040503050406030204" pitchFamily="18" charset="0"/>
                            <a:cs typeface="Arial" panose="020B0604020202020204" pitchFamily="34" charset="0"/>
                          </a:rPr>
                        </m:ctrlPr>
                      </m:sSubPr>
                      <m:e>
                        <m:r>
                          <a:rPr lang="en-US" altLang="zh-CN" sz="1600" b="0" i="1" dirty="0" smtClean="0">
                            <a:latin typeface="Cambria Math" panose="02040503050406030204" pitchFamily="18" charset="0"/>
                            <a:cs typeface="Arial" panose="020B0604020202020204" pitchFamily="34" charset="0"/>
                          </a:rPr>
                          <m:t>𝐿</m:t>
                        </m:r>
                      </m:e>
                      <m:sub>
                        <m:r>
                          <a:rPr lang="en-US" altLang="zh-CN" sz="1600" b="0" i="1" dirty="0" smtClean="0">
                            <a:latin typeface="Cambria Math" panose="02040503050406030204" pitchFamily="18" charset="0"/>
                            <a:cs typeface="Arial" panose="020B0604020202020204" pitchFamily="34" charset="0"/>
                          </a:rPr>
                          <m:t>𝐾</m:t>
                        </m:r>
                      </m:sub>
                    </m:sSub>
                  </m:oMath>
                </a14:m>
                <a:r>
                  <a:rPr lang="en-US" altLang="zh-CN" sz="1600" dirty="0">
                    <a:latin typeface="Arial" panose="020B0604020202020204" pitchFamily="34" charset="0"/>
                    <a:cs typeface="Arial" panose="020B0604020202020204" pitchFamily="34" charset="0"/>
                  </a:rPr>
                  <a:t> of each ant’s plan.</a:t>
                </a:r>
              </a:p>
              <a:p>
                <a:pPr marL="800100" lvl="1" indent="-34290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Identify and save the plan with the minimum </a:t>
                </a:r>
                <a:r>
                  <a:rPr lang="en-US" altLang="zh-CN" sz="1600" dirty="0" err="1">
                    <a:latin typeface="Arial" panose="020B0604020202020204" pitchFamily="34" charset="0"/>
                    <a:cs typeface="Arial" panose="020B0604020202020204" pitchFamily="34" charset="0"/>
                  </a:rPr>
                  <a:t>makespan</a:t>
                </a:r>
                <a:r>
                  <a:rPr lang="en-US" altLang="zh-CN" sz="1600" dirty="0">
                    <a:latin typeface="Arial" panose="020B0604020202020204" pitchFamily="34" charset="0"/>
                    <a:cs typeface="Arial" panose="020B0604020202020204" pitchFamily="34" charset="0"/>
                  </a:rPr>
                  <a:t> in this cycle.</a:t>
                </a:r>
              </a:p>
              <a:p>
                <a:pPr marL="800100" lvl="1" indent="-34290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Calculate </a:t>
                </a:r>
                <a14:m>
                  <m:oMath xmlns:m="http://schemas.openxmlformats.org/officeDocument/2006/math">
                    <m:r>
                      <m:rPr>
                        <m:sty m:val="p"/>
                      </m:rPr>
                      <a:rPr lang="en-US" altLang="zh-CN" sz="1600" i="0" dirty="0" smtClean="0">
                        <a:latin typeface="Cambria Math" panose="02040503050406030204" pitchFamily="18" charset="0"/>
                        <a:cs typeface="Arial" panose="020B0604020202020204" pitchFamily="34" charset="0"/>
                      </a:rPr>
                      <m:t>Δ</m:t>
                    </m:r>
                    <m:sSub>
                      <m:sSubPr>
                        <m:ctrlPr>
                          <a:rPr lang="en-US" altLang="zh-CN" sz="1600" i="1" dirty="0" smtClean="0">
                            <a:latin typeface="Cambria Math" panose="02040503050406030204" pitchFamily="18" charset="0"/>
                            <a:cs typeface="Arial" panose="020B0604020202020204" pitchFamily="34" charset="0"/>
                          </a:rPr>
                        </m:ctrlPr>
                      </m:sSubPr>
                      <m:e>
                        <m:r>
                          <a:rPr lang="zh-CN" altLang="en-US" sz="1600" i="1" dirty="0" smtClean="0">
                            <a:latin typeface="Cambria Math" panose="02040503050406030204" pitchFamily="18" charset="0"/>
                            <a:cs typeface="Arial" panose="020B0604020202020204" pitchFamily="34" charset="0"/>
                          </a:rPr>
                          <m:t>𝜏</m:t>
                        </m:r>
                      </m:e>
                      <m:sub>
                        <m:r>
                          <m:rPr>
                            <m:sty m:val="p"/>
                          </m:rPr>
                          <a:rPr lang="en-US" altLang="zh-CN" sz="1600" i="1" dirty="0">
                            <a:latin typeface="Cambria Math" panose="02040503050406030204" pitchFamily="18" charset="0"/>
                            <a:cs typeface="Arial" panose="020B0604020202020204" pitchFamily="34" charset="0"/>
                          </a:rPr>
                          <m:t>ij</m:t>
                        </m:r>
                      </m:sub>
                    </m:sSub>
                  </m:oMath>
                </a14:m>
                <a:r>
                  <a:rPr lang="en-US" altLang="zh-CN" sz="1600" dirty="0">
                    <a:latin typeface="Arial" panose="020B0604020202020204" pitchFamily="34" charset="0"/>
                    <a:cs typeface="Arial" panose="020B0604020202020204" pitchFamily="34" charset="0"/>
                  </a:rPr>
                  <a:t>  for edges (operations) based on the best solution.</a:t>
                </a:r>
              </a:p>
              <a:p>
                <a:pPr marL="342900" indent="-342900">
                  <a:buFont typeface="Arial" panose="020B0604020202020204" pitchFamily="34" charset="0"/>
                  <a:buChar char="•"/>
                </a:pPr>
                <a:r>
                  <a:rPr lang="en-US" altLang="zh-CN" sz="1800" b="1" dirty="0">
                    <a:latin typeface="Arial" panose="020B0604020202020204" pitchFamily="34" charset="0"/>
                    <a:cs typeface="Arial" panose="020B0604020202020204" pitchFamily="34" charset="0"/>
                  </a:rPr>
                  <a:t>3.5</a:t>
                </a:r>
                <a:r>
                  <a:rPr lang="en-US" altLang="zh-CN" sz="1800" dirty="0">
                    <a:latin typeface="Arial" panose="020B0604020202020204" pitchFamily="34" charset="0"/>
                    <a:cs typeface="Arial" panose="020B0604020202020204" pitchFamily="34" charset="0"/>
                  </a:rPr>
                  <a:t> Pheromone update:</a:t>
                </a:r>
              </a:p>
              <a:p>
                <a:pPr marL="800100" lvl="1" indent="-34290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Update pheromone levels using:</a:t>
                </a:r>
              </a:p>
              <a:p>
                <a:pPr marL="1257300" lvl="2" indent="-342900">
                  <a:buFont typeface="Arial" panose="020B0604020202020204" pitchFamily="34" charset="0"/>
                  <a:buChar char="•"/>
                </a:pPr>
                <a14:m>
                  <m:oMath xmlns:m="http://schemas.openxmlformats.org/officeDocument/2006/math">
                    <m:sSub>
                      <m:sSubPr>
                        <m:ctrlPr>
                          <a:rPr lang="el-GR" altLang="zh-CN" sz="1400" i="1" dirty="0" smtClean="0">
                            <a:latin typeface="Cambria Math" panose="02040503050406030204" pitchFamily="18" charset="0"/>
                            <a:cs typeface="Arial" panose="020B0604020202020204" pitchFamily="34" charset="0"/>
                          </a:rPr>
                        </m:ctrlPr>
                      </m:sSubPr>
                      <m:e>
                        <m:r>
                          <a:rPr lang="el-GR" altLang="zh-CN" sz="1400" i="1" dirty="0" smtClean="0">
                            <a:latin typeface="Cambria Math" panose="02040503050406030204" pitchFamily="18" charset="0"/>
                            <a:cs typeface="Arial" panose="020B0604020202020204" pitchFamily="34" charset="0"/>
                          </a:rPr>
                          <m:t>𝜏</m:t>
                        </m:r>
                      </m:e>
                      <m:sub>
                        <m:r>
                          <m:rPr>
                            <m:sty m:val="p"/>
                          </m:rPr>
                          <a:rPr lang="en-US" altLang="zh-CN" sz="1400" i="1" dirty="0">
                            <a:latin typeface="Cambria Math" panose="02040503050406030204" pitchFamily="18" charset="0"/>
                            <a:cs typeface="Arial" panose="020B0604020202020204" pitchFamily="34" charset="0"/>
                          </a:rPr>
                          <m:t>ij</m:t>
                        </m:r>
                      </m:sub>
                    </m:sSub>
                  </m:oMath>
                </a14:m>
                <a:r>
                  <a:rPr lang="en-US" altLang="zh-CN" sz="1400" dirty="0">
                    <a:latin typeface="Arial" panose="020B0604020202020204" pitchFamily="34" charset="0"/>
                    <a:cs typeface="Arial" panose="020B0604020202020204" pitchFamily="34" charset="0"/>
                  </a:rPr>
                  <a:t>​←</a:t>
                </a:r>
                <a14:m>
                  <m:oMath xmlns:m="http://schemas.openxmlformats.org/officeDocument/2006/math">
                    <m:r>
                      <a:rPr lang="en-US" altLang="zh-CN" sz="1400" i="1" dirty="0" smtClean="0">
                        <a:latin typeface="Cambria Math" panose="02040503050406030204" pitchFamily="18" charset="0"/>
                        <a:cs typeface="Arial" panose="020B0604020202020204" pitchFamily="34" charset="0"/>
                      </a:rPr>
                      <m:t>(1−</m:t>
                    </m:r>
                    <m:r>
                      <a:rPr lang="el-GR" altLang="zh-CN" sz="1400" i="1" dirty="0" smtClean="0">
                        <a:latin typeface="Cambria Math" panose="02040503050406030204" pitchFamily="18" charset="0"/>
                        <a:cs typeface="Arial" panose="020B0604020202020204" pitchFamily="34" charset="0"/>
                      </a:rPr>
                      <m:t>𝜌</m:t>
                    </m:r>
                    <m:r>
                      <a:rPr lang="el-GR" altLang="zh-CN" sz="1400" i="1" dirty="0" smtClean="0">
                        <a:latin typeface="Cambria Math" panose="02040503050406030204" pitchFamily="18" charset="0"/>
                        <a:cs typeface="Arial" panose="020B0604020202020204" pitchFamily="34" charset="0"/>
                      </a:rPr>
                      <m:t>)⋅</m:t>
                    </m:r>
                    <m:sSub>
                      <m:sSubPr>
                        <m:ctrlPr>
                          <a:rPr lang="el-GR" altLang="zh-CN" sz="1400" i="1" dirty="0" smtClean="0">
                            <a:latin typeface="Cambria Math" panose="02040503050406030204" pitchFamily="18" charset="0"/>
                            <a:cs typeface="Arial" panose="020B0604020202020204" pitchFamily="34" charset="0"/>
                          </a:rPr>
                        </m:ctrlPr>
                      </m:sSubPr>
                      <m:e>
                        <m:r>
                          <a:rPr lang="el-GR" altLang="zh-CN" sz="1400" i="1" dirty="0" smtClean="0">
                            <a:latin typeface="Cambria Math" panose="02040503050406030204" pitchFamily="18" charset="0"/>
                            <a:cs typeface="Arial" panose="020B0604020202020204" pitchFamily="34" charset="0"/>
                          </a:rPr>
                          <m:t>𝜏</m:t>
                        </m:r>
                      </m:e>
                      <m:sub>
                        <m:r>
                          <a:rPr lang="en-US" altLang="zh-CN" sz="1400" i="1" dirty="0" smtClean="0">
                            <a:latin typeface="Cambria Math" panose="02040503050406030204" pitchFamily="18" charset="0"/>
                            <a:cs typeface="Arial" panose="020B0604020202020204" pitchFamily="34" charset="0"/>
                          </a:rPr>
                          <m:t>𝑖𝑗</m:t>
                        </m:r>
                        <m:r>
                          <a:rPr lang="en-US" altLang="zh-CN" sz="1400" i="1" dirty="0" smtClean="0">
                            <a:latin typeface="Cambria Math" panose="02040503050406030204" pitchFamily="18" charset="0"/>
                            <a:cs typeface="Arial" panose="020B0604020202020204" pitchFamily="34" charset="0"/>
                          </a:rPr>
                          <m:t>​</m:t>
                        </m:r>
                      </m:sub>
                    </m:sSub>
                    <m:r>
                      <a:rPr lang="en-US" altLang="zh-CN" sz="1400" i="1" dirty="0" smtClean="0">
                        <a:latin typeface="Cambria Math" panose="02040503050406030204" pitchFamily="18" charset="0"/>
                        <a:cs typeface="Arial" panose="020B0604020202020204" pitchFamily="34" charset="0"/>
                      </a:rPr>
                      <m:t>+</m:t>
                    </m:r>
                    <m:r>
                      <m:rPr>
                        <m:sty m:val="p"/>
                      </m:rPr>
                      <a:rPr lang="el-GR" altLang="zh-CN" sz="1400" i="0" dirty="0" smtClean="0">
                        <a:latin typeface="Cambria Math" panose="02040503050406030204" pitchFamily="18" charset="0"/>
                        <a:cs typeface="Arial" panose="020B0604020202020204" pitchFamily="34" charset="0"/>
                      </a:rPr>
                      <m:t>Δ</m:t>
                    </m:r>
                    <m:sSub>
                      <m:sSubPr>
                        <m:ctrlPr>
                          <a:rPr lang="el-GR" altLang="zh-CN" sz="1400" i="1" dirty="0" smtClean="0">
                            <a:latin typeface="Cambria Math" panose="02040503050406030204" pitchFamily="18" charset="0"/>
                            <a:cs typeface="Arial" panose="020B0604020202020204" pitchFamily="34" charset="0"/>
                          </a:rPr>
                        </m:ctrlPr>
                      </m:sSubPr>
                      <m:e>
                        <m:r>
                          <a:rPr lang="el-GR" altLang="zh-CN" sz="1400" i="1" dirty="0" smtClean="0">
                            <a:latin typeface="Cambria Math" panose="02040503050406030204" pitchFamily="18" charset="0"/>
                            <a:cs typeface="Arial" panose="020B0604020202020204" pitchFamily="34" charset="0"/>
                          </a:rPr>
                          <m:t>𝜏</m:t>
                        </m:r>
                      </m:e>
                      <m:sub>
                        <m:r>
                          <a:rPr lang="en-US" altLang="zh-CN" sz="1400" i="1" dirty="0" smtClean="0">
                            <a:latin typeface="Cambria Math" panose="02040503050406030204" pitchFamily="18" charset="0"/>
                            <a:cs typeface="Arial" panose="020B0604020202020204" pitchFamily="34" charset="0"/>
                          </a:rPr>
                          <m:t>𝑖𝑗</m:t>
                        </m:r>
                        <m:r>
                          <a:rPr lang="en-US" altLang="zh-CN" sz="1400" i="1" dirty="0" smtClean="0">
                            <a:latin typeface="Cambria Math" panose="02040503050406030204" pitchFamily="18" charset="0"/>
                            <a:cs typeface="Arial" panose="020B0604020202020204" pitchFamily="34" charset="0"/>
                          </a:rPr>
                          <m:t>​</m:t>
                        </m:r>
                      </m:sub>
                    </m:sSub>
                    <m:r>
                      <a:rPr lang="en-US" altLang="zh-CN" sz="1400" i="1" dirty="0" smtClean="0">
                        <a:latin typeface="Cambria Math" panose="02040503050406030204" pitchFamily="18" charset="0"/>
                        <a:cs typeface="Arial" panose="020B0604020202020204" pitchFamily="34" charset="0"/>
                      </a:rPr>
                      <m:t>​</m:t>
                    </m:r>
                  </m:oMath>
                </a14:m>
                <a:endParaRPr lang="en-US" altLang="zh-CN" sz="1400" dirty="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Reset </a:t>
                </a:r>
                <a14:m>
                  <m:oMath xmlns:m="http://schemas.openxmlformats.org/officeDocument/2006/math">
                    <m:r>
                      <m:rPr>
                        <m:sty m:val="p"/>
                      </m:rPr>
                      <a:rPr lang="el-GR" altLang="zh-CN" sz="1400" i="0" dirty="0" smtClean="0">
                        <a:latin typeface="Cambria Math" panose="02040503050406030204" pitchFamily="18" charset="0"/>
                        <a:cs typeface="Arial" panose="020B0604020202020204" pitchFamily="34" charset="0"/>
                      </a:rPr>
                      <m:t>Δ</m:t>
                    </m:r>
                    <m:sSub>
                      <m:sSubPr>
                        <m:ctrlPr>
                          <a:rPr lang="el-GR" altLang="zh-CN" sz="1400" i="1" dirty="0" smtClean="0">
                            <a:latin typeface="Cambria Math" panose="02040503050406030204" pitchFamily="18" charset="0"/>
                            <a:cs typeface="Arial" panose="020B0604020202020204" pitchFamily="34" charset="0"/>
                          </a:rPr>
                        </m:ctrlPr>
                      </m:sSubPr>
                      <m:e>
                        <m:r>
                          <a:rPr lang="el-GR" altLang="zh-CN" sz="1400" i="1" dirty="0" smtClean="0">
                            <a:latin typeface="Cambria Math" panose="02040503050406030204" pitchFamily="18" charset="0"/>
                            <a:cs typeface="Arial" panose="020B0604020202020204" pitchFamily="34" charset="0"/>
                          </a:rPr>
                          <m:t>𝜏</m:t>
                        </m:r>
                      </m:e>
                      <m:sub>
                        <m:r>
                          <a:rPr lang="en-US" altLang="zh-CN" sz="1400" i="1" dirty="0" smtClean="0">
                            <a:latin typeface="Cambria Math" panose="02040503050406030204" pitchFamily="18" charset="0"/>
                            <a:cs typeface="Arial" panose="020B0604020202020204" pitchFamily="34" charset="0"/>
                          </a:rPr>
                          <m:t>𝑖𝑗</m:t>
                        </m:r>
                        <m:r>
                          <a:rPr lang="en-US" altLang="zh-CN" sz="1400" i="1" dirty="0" smtClean="0">
                            <a:latin typeface="Cambria Math" panose="02040503050406030204" pitchFamily="18" charset="0"/>
                            <a:cs typeface="Arial" panose="020B0604020202020204" pitchFamily="34" charset="0"/>
                          </a:rPr>
                          <m:t>​</m:t>
                        </m:r>
                      </m:sub>
                    </m:sSub>
                    <m:r>
                      <a:rPr lang="en-US" altLang="zh-CN" sz="1400" i="1" dirty="0" smtClean="0">
                        <a:latin typeface="Cambria Math" panose="02040503050406030204" pitchFamily="18" charset="0"/>
                        <a:cs typeface="Arial" panose="020B0604020202020204" pitchFamily="34" charset="0"/>
                      </a:rPr>
                      <m:t>​</m:t>
                    </m:r>
                  </m:oMath>
                </a14:m>
                <a:r>
                  <a:rPr lang="en-US" altLang="zh-CN" sz="1400" dirty="0">
                    <a:latin typeface="Arial" panose="020B0604020202020204" pitchFamily="34" charset="0"/>
                    <a:cs typeface="Arial" panose="020B0604020202020204" pitchFamily="34" charset="0"/>
                  </a:rPr>
                  <a:t> ​= 0</a:t>
                </a:r>
              </a:p>
              <a:p>
                <a:pPr marL="285750" indent="-285750">
                  <a:buFont typeface="Arial" panose="020B0604020202020204" pitchFamily="34" charset="0"/>
                  <a:buChar char="•"/>
                </a:pPr>
                <a:r>
                  <a:rPr lang="en-US" altLang="zh-CN" sz="1800" b="1" dirty="0">
                    <a:latin typeface="Arial" panose="020B0604020202020204" pitchFamily="34" charset="0"/>
                    <a:cs typeface="Arial" panose="020B0604020202020204" pitchFamily="34" charset="0"/>
                  </a:rPr>
                  <a:t>3.6</a:t>
                </a:r>
                <a:r>
                  <a:rPr lang="en-US" altLang="zh-CN" sz="1800" dirty="0">
                    <a:latin typeface="Arial" panose="020B0604020202020204" pitchFamily="34" charset="0"/>
                    <a:cs typeface="Arial" panose="020B0604020202020204" pitchFamily="34" charset="0"/>
                  </a:rPr>
                  <a:t> Show the best plan of the current cycle (optional for tracking progress).</a:t>
                </a:r>
              </a:p>
              <a:p>
                <a:pPr marL="285750" indent="-285750">
                  <a:buFont typeface="Arial" panose="020B0604020202020204" pitchFamily="34" charset="0"/>
                  <a:buChar char="•"/>
                </a:pPr>
                <a:r>
                  <a:rPr lang="en-US" altLang="zh-CN" sz="1800" b="1" dirty="0">
                    <a:latin typeface="Arial" panose="020B0604020202020204" pitchFamily="34" charset="0"/>
                    <a:cs typeface="Arial" panose="020B0604020202020204" pitchFamily="34" charset="0"/>
                  </a:rPr>
                  <a:t>3.7</a:t>
                </a:r>
                <a:r>
                  <a:rPr lang="en-US" altLang="zh-CN" sz="1800" dirty="0">
                    <a:latin typeface="Arial" panose="020B0604020202020204" pitchFamily="34" charset="0"/>
                    <a:cs typeface="Arial" panose="020B0604020202020204" pitchFamily="34" charset="0"/>
                  </a:rPr>
                  <a:t> Clear all ants’ tabu lists to prepare for the next cycle.</a:t>
                </a:r>
              </a:p>
              <a:p>
                <a:r>
                  <a:rPr lang="en-US" altLang="zh-CN" sz="2000" b="1" dirty="0">
                    <a:latin typeface="Arial" panose="020B0604020202020204" pitchFamily="34" charset="0"/>
                    <a:cs typeface="Arial" panose="020B0604020202020204" pitchFamily="34" charset="0"/>
                  </a:rPr>
                  <a:t>Step 4: Output</a:t>
                </a:r>
              </a:p>
              <a:p>
                <a:pPr marL="342900" indent="-342900">
                  <a:buFont typeface="Arial" panose="020B0604020202020204" pitchFamily="34" charset="0"/>
                  <a:buChar char="•"/>
                </a:pPr>
                <a:r>
                  <a:rPr lang="en-US" altLang="zh-CN" sz="1800" dirty="0">
                    <a:latin typeface="Arial" panose="020B0604020202020204" pitchFamily="34" charset="0"/>
                    <a:cs typeface="Arial" panose="020B0604020202020204" pitchFamily="34" charset="0"/>
                  </a:rPr>
                  <a:t>After </a:t>
                </a:r>
                <a14:m>
                  <m:oMath xmlns:m="http://schemas.openxmlformats.org/officeDocument/2006/math">
                    <m:r>
                      <a:rPr lang="en-US" altLang="zh-CN" sz="1800" i="1" dirty="0" smtClean="0">
                        <a:latin typeface="Cambria Math" panose="02040503050406030204" pitchFamily="18" charset="0"/>
                        <a:cs typeface="Arial" panose="020B0604020202020204" pitchFamily="34" charset="0"/>
                      </a:rPr>
                      <m:t>𝐶</m:t>
                    </m:r>
                  </m:oMath>
                </a14:m>
                <a:r>
                  <a:rPr lang="en-US" altLang="zh-CN" sz="1800" dirty="0">
                    <a:latin typeface="Arial" panose="020B0604020202020204" pitchFamily="34" charset="0"/>
                    <a:cs typeface="Arial" panose="020B0604020202020204" pitchFamily="34" charset="0"/>
                  </a:rPr>
                  <a:t> cycles, output the best solution with the shortest </a:t>
                </a:r>
                <a:r>
                  <a:rPr lang="en-US" altLang="zh-CN" sz="1800" dirty="0" err="1">
                    <a:latin typeface="Arial" panose="020B0604020202020204" pitchFamily="34" charset="0"/>
                    <a:cs typeface="Arial" panose="020B0604020202020204" pitchFamily="34" charset="0"/>
                  </a:rPr>
                  <a:t>makespan</a:t>
                </a:r>
                <a:r>
                  <a:rPr lang="en-US" altLang="zh-CN" sz="1800" dirty="0">
                    <a:latin typeface="Arial" panose="020B0604020202020204" pitchFamily="34" charset="0"/>
                    <a:cs typeface="Arial" panose="020B0604020202020204" pitchFamily="34" charset="0"/>
                  </a:rPr>
                  <a:t> found.</a:t>
                </a:r>
              </a:p>
              <a:p>
                <a:endParaRPr lang="en-US" altLang="zh-CN" sz="1800" dirty="0">
                  <a:latin typeface="Arial" panose="020B0604020202020204" pitchFamily="34" charset="0"/>
                  <a:cs typeface="Arial" panose="020B0604020202020204" pitchFamily="34" charset="0"/>
                </a:endParaRPr>
              </a:p>
            </p:txBody>
          </p:sp>
        </mc:Choice>
        <mc:Fallback>
          <p:sp>
            <p:nvSpPr>
              <p:cNvPr id="3" name="文本占位符 2">
                <a:extLst>
                  <a:ext uri="{FF2B5EF4-FFF2-40B4-BE49-F238E27FC236}">
                    <a16:creationId xmlns:a16="http://schemas.microsoft.com/office/drawing/2014/main" id="{DC4CE1B4-004D-2372-9436-269F9CE8065F}"/>
                  </a:ext>
                </a:extLst>
              </p:cNvPr>
              <p:cNvSpPr>
                <a:spLocks noGrp="1" noRot="1" noChangeAspect="1" noMove="1" noResize="1" noEditPoints="1" noAdjustHandles="1" noChangeArrowheads="1" noChangeShapeType="1" noTextEdit="1"/>
              </p:cNvSpPr>
              <p:nvPr>
                <p:ph type="body" sz="half" idx="2"/>
              </p:nvPr>
            </p:nvSpPr>
            <p:spPr>
              <a:xfrm>
                <a:off x="777912" y="848704"/>
                <a:ext cx="9954256" cy="5201462"/>
              </a:xfrm>
              <a:blipFill>
                <a:blip r:embed="rId2"/>
                <a:stretch>
                  <a:fillRect l="-674" t="-1055"/>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1EC2CCD8-6207-63CF-48AF-B6E2961C2981}"/>
              </a:ext>
            </a:extLst>
          </p:cNvPr>
          <p:cNvSpPr>
            <a:spLocks noGrp="1"/>
          </p:cNvSpPr>
          <p:nvPr>
            <p:ph type="title"/>
          </p:nvPr>
        </p:nvSpPr>
        <p:spPr>
          <a:xfrm>
            <a:off x="838199" y="136525"/>
            <a:ext cx="5431971" cy="466146"/>
          </a:xfrm>
        </p:spPr>
        <p:txBody>
          <a:bodyPr/>
          <a:lstStyle/>
          <a:p>
            <a:r>
              <a:rPr lang="en-US" altLang="zh-CN" sz="2800" dirty="0"/>
              <a:t>EAS Algorithm Steps for JSSP</a:t>
            </a:r>
            <a:endParaRPr lang="zh-CN" altLang="en-US" sz="2800" dirty="0"/>
          </a:p>
        </p:txBody>
      </p:sp>
    </p:spTree>
    <p:extLst>
      <p:ext uri="{BB962C8B-B14F-4D97-AF65-F5344CB8AC3E}">
        <p14:creationId xmlns:p14="http://schemas.microsoft.com/office/powerpoint/2010/main" val="400861221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1207</Words>
  <Application>Microsoft Office PowerPoint</Application>
  <PresentationFormat>宽屏</PresentationFormat>
  <Paragraphs>142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MS Gothic</vt:lpstr>
      <vt:lpstr>等线</vt:lpstr>
      <vt:lpstr>Microsoft YaHei</vt:lpstr>
      <vt:lpstr>Arial</vt:lpstr>
      <vt:lpstr>Cambria Math</vt:lpstr>
      <vt:lpstr>Wingdings</vt:lpstr>
      <vt:lpstr>自定义设计方案</vt:lpstr>
      <vt:lpstr>PowerPoint 演示文稿</vt:lpstr>
      <vt:lpstr>Content</vt:lpstr>
      <vt:lpstr>PowerPoint 演示文稿</vt:lpstr>
      <vt:lpstr> Ant Colony Optimization</vt:lpstr>
      <vt:lpstr> Ant Colony Optimization</vt:lpstr>
      <vt:lpstr>Elitist Ant System (EAS)</vt:lpstr>
      <vt:lpstr>How ACO is Applied to JSSP</vt:lpstr>
      <vt:lpstr>EAS Algorithm Steps for JSSP</vt:lpstr>
      <vt:lpstr>EAS Algorithm Steps for JSSP</vt:lpstr>
      <vt:lpstr>Experimental Results</vt:lpstr>
      <vt:lpstr>Experimental Results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UNITCOM PC User</dc:creator>
  <cp:lastModifiedBy>jia hui huang</cp:lastModifiedBy>
  <cp:revision>80</cp:revision>
  <dcterms:created xsi:type="dcterms:W3CDTF">2025-04-12T18:26:39Z</dcterms:created>
  <dcterms:modified xsi:type="dcterms:W3CDTF">2025-07-06T13:05:50Z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wqlLaW5nc29mdCBQREYgdG8gV1BTIDExMA</vt:lpwstr>
  </property>
  <property fmtid="{D5CDD505-2E9C-101B-9397-08002B2CF9AE}" pid="3" name="Created">
    <vt:filetime>2025-07-06T17:24:32Z</vt:filetime>
  </property>
</Properties>
</file>