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8"/>
  </p:notesMasterIdLst>
  <p:handoutMasterIdLst>
    <p:handoutMasterId r:id="rId9"/>
  </p:handoutMasterIdLst>
  <p:sldIdLst>
    <p:sldId id="379" r:id="rId2"/>
    <p:sldId id="662" r:id="rId3"/>
    <p:sldId id="651" r:id="rId4"/>
    <p:sldId id="663" r:id="rId5"/>
    <p:sldId id="664" r:id="rId6"/>
    <p:sldId id="636"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6F6A6320-9B69-B546-9003-8F88F0E5F141}">
          <p14:sldIdLst>
            <p14:sldId id="379"/>
          </p14:sldIdLst>
        </p14:section>
        <p14:section name="Outline" id="{7CDF7EED-A66D-CB4D-A44A-C1A324A46BF1}">
          <p14:sldIdLst/>
        </p14:section>
        <p14:section name="Abstract" id="{DBFCD8DF-42DB-FD4B-8C6B-362876BBCC07}">
          <p14:sldIdLst>
            <p14:sldId id="662"/>
            <p14:sldId id="651"/>
            <p14:sldId id="663"/>
            <p14:sldId id="664"/>
          </p14:sldIdLst>
        </p14:section>
        <p14:section name="Background" id="{84875150-431C-6D4B-8A09-ED0317E1A140}">
          <p14:sldIdLst/>
        </p14:section>
        <p14:section name="Problem Definition" id="{493A1E87-F0CE-F147-AAF6-537CE4082993}">
          <p14:sldIdLst/>
        </p14:section>
        <p14:section name="Methology" id="{39E2A140-C1C5-4D48-AF71-773AEB6B3776}">
          <p14:sldIdLst/>
        </p14:section>
        <p14:section name="Experimental" id="{56BE4370-8AAE-504C-A2C1-D63DF2EAB539}">
          <p14:sldIdLst/>
        </p14:section>
        <p14:section name="Conclusion" id="{F55CE01B-F801-1245-A2DD-C781EE6412E1}">
          <p14:sldIdLst>
            <p14:sldId id="63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a Shin" initials="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FF"/>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02E9BF-B4BE-A94D-B33C-02F5683822F7}" v="1199" dt="2024-10-01T03:08:28.497"/>
    <p1510:client id="{7F2E6AD3-0963-4612-A14A-E0B072D7EBC2}" v="9882" dt="2024-09-29T07:02:48.5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p:restoredTop sz="78212" autoAdjust="0"/>
  </p:normalViewPr>
  <p:slideViewPr>
    <p:cSldViewPr snapToGrid="0">
      <p:cViewPr>
        <p:scale>
          <a:sx n="90" d="100"/>
          <a:sy n="90" d="100"/>
        </p:scale>
        <p:origin x="180" y="4"/>
      </p:cViewPr>
      <p:guideLst/>
    </p:cSldViewPr>
  </p:slideViewPr>
  <p:notesTextViewPr>
    <p:cViewPr>
      <p:scale>
        <a:sx n="1" d="1"/>
        <a:sy n="1" d="1"/>
      </p:scale>
      <p:origin x="0" y="0"/>
    </p:cViewPr>
  </p:notesTextViewPr>
  <p:notesViewPr>
    <p:cSldViewPr snapToGrid="0">
      <p:cViewPr varScale="1">
        <p:scale>
          <a:sx n="85" d="100"/>
          <a:sy n="85" d="100"/>
        </p:scale>
        <p:origin x="3240" y="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BD77A97-15CB-38FA-3EF3-FC71BA6E4E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EE1DDD2-014D-BA22-570B-F57A9A0D07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C7EAAB-06D6-4837-9108-B19D524A4E7F}" type="datetimeFigureOut">
              <a:rPr lang="zh-CN" altLang="en-US" smtClean="0"/>
              <a:t>2025/7/13</a:t>
            </a:fld>
            <a:endParaRPr lang="zh-CN" altLang="en-US"/>
          </a:p>
        </p:txBody>
      </p:sp>
      <p:sp>
        <p:nvSpPr>
          <p:cNvPr id="4" name="页脚占位符 3">
            <a:extLst>
              <a:ext uri="{FF2B5EF4-FFF2-40B4-BE49-F238E27FC236}">
                <a16:creationId xmlns:a16="http://schemas.microsoft.com/office/drawing/2014/main" id="{4A64C5EE-8C34-BC97-8EC6-223565A882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DF73E53A-BEB9-1E88-A85D-AEAED27364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1B4CF5-3114-48EA-BE32-0CC18F651723}" type="slidenum">
              <a:rPr lang="zh-CN" altLang="en-US" smtClean="0"/>
              <a:t>‹#›</a:t>
            </a:fld>
            <a:endParaRPr lang="zh-CN" altLang="en-US"/>
          </a:p>
        </p:txBody>
      </p:sp>
    </p:spTree>
    <p:extLst>
      <p:ext uri="{BB962C8B-B14F-4D97-AF65-F5344CB8AC3E}">
        <p14:creationId xmlns:p14="http://schemas.microsoft.com/office/powerpoint/2010/main" val="8832144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2025/7/13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r>
              <a:rPr lang="en-US" altLang="zh-CN" dirty="0"/>
              <a:t>Good evening. Today I’m presenting Assignment 7 about Branch-and-Bound method, which aims to find optimal solutions by smartly exploring the search space.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BE1C7-AB1F-1BF1-1E3D-37E8B7D222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8614A7-D182-9688-EDCF-40F77203F4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4F0D7E-7727-5F52-91A1-8D4826C01A28}"/>
              </a:ext>
            </a:extLst>
          </p:cNvPr>
          <p:cNvSpPr>
            <a:spLocks noGrp="1"/>
          </p:cNvSpPr>
          <p:nvPr>
            <p:ph type="body" idx="1"/>
          </p:nvPr>
        </p:nvSpPr>
        <p:spPr/>
        <p:txBody>
          <a:bodyPr/>
          <a:lstStyle/>
          <a:p>
            <a:r>
              <a:rPr lang="en-US" altLang="zh-CN" dirty="0"/>
              <a:t>I chose Branch and Bound because it offers several strong advantages.</a:t>
            </a:r>
          </a:p>
          <a:p>
            <a:r>
              <a:rPr lang="en-US" altLang="zh-CN" dirty="0"/>
              <a:t>First, it guarantees optimality by systematically checking all possibilities while pruning unpromising ones.</a:t>
            </a:r>
          </a:p>
          <a:p>
            <a:r>
              <a:rPr lang="en-US" altLang="zh-CN" dirty="0"/>
              <a:t>Second, it’s memory-efficient for large search spaces.</a:t>
            </a:r>
          </a:p>
          <a:p>
            <a:r>
              <a:rPr lang="en-US" altLang="zh-CN" dirty="0"/>
              <a:t>Third, it's very flexible and can be adapted to different types of scheduling problems.</a:t>
            </a:r>
          </a:p>
          <a:p>
            <a:r>
              <a:rPr lang="en-US" altLang="zh-CN" dirty="0"/>
              <a:t>Finally, its tree structure makes the logic easy to visualize and debug.</a:t>
            </a:r>
          </a:p>
        </p:txBody>
      </p:sp>
      <p:sp>
        <p:nvSpPr>
          <p:cNvPr id="4" name="Slide Number Placeholder 3">
            <a:extLst>
              <a:ext uri="{FF2B5EF4-FFF2-40B4-BE49-F238E27FC236}">
                <a16:creationId xmlns:a16="http://schemas.microsoft.com/office/drawing/2014/main" id="{E19E3E34-22E2-A57C-91B5-49A2A5247D91}"/>
              </a:ext>
            </a:extLst>
          </p:cNvPr>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728615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Despite its strengths, Branch and Bound has some difficulties.</a:t>
            </a:r>
          </a:p>
          <a:p>
            <a:r>
              <a:rPr lang="en-US" altLang="zh-CN" dirty="0"/>
              <a:t>As the number of jobs increases, the search tree grows very fast, which leads to high computational costs.</a:t>
            </a:r>
          </a:p>
          <a:p>
            <a:r>
              <a:rPr lang="en-US" altLang="zh-CN" dirty="0"/>
              <a:t>Also, calculating accurate lower bounds is difficult and time-consuming.</a:t>
            </a:r>
          </a:p>
          <a:p>
            <a:r>
              <a:rPr lang="en-US" altLang="zh-CN" dirty="0"/>
              <a:t>Managing all the states of machines and partially scheduled jobs can also be complex and error-prone.</a:t>
            </a:r>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546479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1844E-81A9-3201-76D4-8A82529319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E42E66-419F-DDD9-4543-9ABD47EB4C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8FD3AF-CAF7-172E-4F01-5E138BAB8320}"/>
              </a:ext>
            </a:extLst>
          </p:cNvPr>
          <p:cNvSpPr>
            <a:spLocks noGrp="1"/>
          </p:cNvSpPr>
          <p:nvPr>
            <p:ph type="body" idx="1"/>
          </p:nvPr>
        </p:nvSpPr>
        <p:spPr/>
        <p:txBody>
          <a:bodyPr/>
          <a:lstStyle/>
          <a:p>
            <a:r>
              <a:rPr lang="en-US" altLang="zh-CN" dirty="0"/>
              <a:t>To apply this method to large real-world problems, some improvements are needed.</a:t>
            </a:r>
            <a:br>
              <a:rPr lang="en-US" altLang="zh-CN" dirty="0"/>
            </a:br>
            <a:r>
              <a:rPr lang="en-US" altLang="zh-CN" dirty="0"/>
              <a:t>First, improving the quality of the lower bound is critical. A tighter bound means more pruning and faster search.</a:t>
            </a:r>
            <a:br>
              <a:rPr lang="en-US" altLang="zh-CN" dirty="0"/>
            </a:br>
            <a:r>
              <a:rPr lang="en-US" altLang="zh-CN" dirty="0"/>
              <a:t>Second, using best-first search and priority rules helps focus on the most promising branches.</a:t>
            </a:r>
            <a:br>
              <a:rPr lang="en-US" altLang="zh-CN" dirty="0"/>
            </a:br>
            <a:r>
              <a:rPr lang="en-US" altLang="zh-CN" dirty="0"/>
              <a:t>Third, we can parallelize the process and explore multiple branches at the same time.</a:t>
            </a:r>
            <a:br>
              <a:rPr lang="en-US" altLang="zh-CN" dirty="0"/>
            </a:br>
            <a:r>
              <a:rPr lang="en-US" altLang="zh-CN" dirty="0"/>
              <a:t>Finally, combining this method with metaheuristics like genetic algorithms or local search improves both speed and solution quality.</a:t>
            </a:r>
          </a:p>
          <a:p>
            <a:r>
              <a:rPr lang="zh-CN" altLang="en-US" dirty="0"/>
              <a:t>最后：</a:t>
            </a:r>
            <a:r>
              <a:rPr lang="en-US" altLang="zh-CN" dirty="0"/>
              <a:t>These hybrid approaches allow the algorithm to quickly find high-quality solutions and then </a:t>
            </a:r>
            <a:r>
              <a:rPr lang="en-US" altLang="zh-CN" b="1" dirty="0"/>
              <a:t>focus the exact branch-and-bound process</a:t>
            </a:r>
            <a:r>
              <a:rPr lang="en-US" altLang="zh-CN" dirty="0"/>
              <a:t> on only the most promising subspaces.</a:t>
            </a:r>
          </a:p>
        </p:txBody>
      </p:sp>
      <p:sp>
        <p:nvSpPr>
          <p:cNvPr id="4" name="Slide Number Placeholder 3">
            <a:extLst>
              <a:ext uri="{FF2B5EF4-FFF2-40B4-BE49-F238E27FC236}">
                <a16:creationId xmlns:a16="http://schemas.microsoft.com/office/drawing/2014/main" id="{11863B14-FD67-5E70-AD34-F59178ECFF33}"/>
              </a:ext>
            </a:extLst>
          </p:cNvPr>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69946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75383-775F-42D8-D94C-FF14F71DD717}"/>
            </a:ext>
          </a:extLst>
        </p:cNvPr>
        <p:cNvGrpSpPr/>
        <p:nvPr/>
      </p:nvGrpSpPr>
      <p:grpSpPr>
        <a:xfrm>
          <a:off x="0" y="0"/>
          <a:ext cx="0" cy="0"/>
          <a:chOff x="0" y="0"/>
          <a:chExt cx="0" cy="0"/>
        </a:xfrm>
      </p:grpSpPr>
      <p:sp>
        <p:nvSpPr>
          <p:cNvPr id="121" name="Shape 121">
            <a:extLst>
              <a:ext uri="{FF2B5EF4-FFF2-40B4-BE49-F238E27FC236}">
                <a16:creationId xmlns:a16="http://schemas.microsoft.com/office/drawing/2014/main" id="{27C3115D-BA8B-0F6F-4B97-0EA0DBADD7EA}"/>
              </a:ext>
            </a:extLst>
          </p:cNvPr>
          <p:cNvSpPr>
            <a:spLocks noGrp="1" noRot="1" noChangeAspect="1"/>
          </p:cNvSpPr>
          <p:nvPr>
            <p:ph type="sldImg"/>
          </p:nvPr>
        </p:nvSpPr>
        <p:spPr>
          <a:prstGeom prst="rect">
            <a:avLst/>
          </a:prstGeom>
        </p:spPr>
        <p:txBody>
          <a:bodyPr/>
          <a:lstStyle/>
          <a:p>
            <a:endParaRPr/>
          </a:p>
        </p:txBody>
      </p:sp>
      <p:sp>
        <p:nvSpPr>
          <p:cNvPr id="122" name="Shape 122">
            <a:extLst>
              <a:ext uri="{FF2B5EF4-FFF2-40B4-BE49-F238E27FC236}">
                <a16:creationId xmlns:a16="http://schemas.microsoft.com/office/drawing/2014/main" id="{AB28D4AB-E0E8-B4AE-6C97-A10FC3E1A23F}"/>
              </a:ext>
            </a:extLst>
          </p:cNvPr>
          <p:cNvSpPr>
            <a:spLocks noGrp="1"/>
          </p:cNvSpPr>
          <p:nvPr>
            <p:ph type="body" sz="quarter" idx="1"/>
          </p:nvPr>
        </p:nvSpPr>
        <p:spPr>
          <a:prstGeom prst="rect">
            <a:avLst/>
          </a:prstGeom>
        </p:spPr>
        <p:txBody>
          <a:bodyPr/>
          <a:lstStyle/>
          <a:p>
            <a:r>
              <a:rPr lang="en-US" altLang="zh-CN" dirty="0"/>
              <a:t>Thank you very much for listening.</a:t>
            </a:r>
            <a:endParaRPr dirty="0"/>
          </a:p>
        </p:txBody>
      </p:sp>
    </p:spTree>
    <p:extLst>
      <p:ext uri="{BB962C8B-B14F-4D97-AF65-F5344CB8AC3E}">
        <p14:creationId xmlns:p14="http://schemas.microsoft.com/office/powerpoint/2010/main" val="3677008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solidFill>
                  <a:srgbClr val="0E0E0E"/>
                </a:solidFill>
                <a:effectLst/>
                <a:latin typeface=".SF NS"/>
              </a:rPr>
              <a:t>In future work, we plan to enhance the model by incorporating </a:t>
            </a:r>
            <a:r>
              <a:rPr lang="en-US" dirty="0" err="1">
                <a:solidFill>
                  <a:srgbClr val="0E0E0E"/>
                </a:solidFill>
                <a:effectLst/>
                <a:latin typeface=".SF NS"/>
              </a:rPr>
              <a:t>DBpedia</a:t>
            </a:r>
            <a:r>
              <a:rPr lang="en-US" dirty="0">
                <a:solidFill>
                  <a:srgbClr val="0E0E0E"/>
                </a:solidFill>
                <a:effectLst/>
                <a:latin typeface=".SF NS"/>
              </a:rPr>
              <a:t> ontology descriptions directly into the embeddings, improving candidate search accuracy. We will also refine the selection of </a:t>
            </a:r>
            <a:r>
              <a:rPr lang="en-US" dirty="0" err="1">
                <a:solidFill>
                  <a:srgbClr val="0E0E0E"/>
                </a:solidFill>
                <a:effectLst/>
                <a:latin typeface=".SF NS"/>
              </a:rPr>
              <a:t>CaLiGraph</a:t>
            </a:r>
            <a:r>
              <a:rPr lang="en-US" dirty="0">
                <a:solidFill>
                  <a:srgbClr val="0E0E0E"/>
                </a:solidFill>
                <a:effectLst/>
                <a:latin typeface=".SF NS"/>
              </a:rPr>
              <a:t> hierarchy information, moving away from random selection to a more targeted approach that optimizes embeddings. Additionally, we aim to fine-tune the LLM2Vec model using </a:t>
            </a:r>
            <a:r>
              <a:rPr lang="en-US" dirty="0" err="1">
                <a:solidFill>
                  <a:srgbClr val="0E0E0E"/>
                </a:solidFill>
                <a:effectLst/>
                <a:latin typeface=".SF NS"/>
              </a:rPr>
              <a:t>CaLiGraph</a:t>
            </a:r>
            <a:r>
              <a:rPr lang="en-US" dirty="0">
                <a:solidFill>
                  <a:srgbClr val="0E0E0E"/>
                </a:solidFill>
                <a:effectLst/>
                <a:latin typeface=".SF NS"/>
              </a:rPr>
              <a:t> and </a:t>
            </a:r>
            <a:r>
              <a:rPr lang="en-US" dirty="0" err="1">
                <a:solidFill>
                  <a:srgbClr val="0E0E0E"/>
                </a:solidFill>
                <a:effectLst/>
                <a:latin typeface=".SF NS"/>
              </a:rPr>
              <a:t>DBpedia</a:t>
            </a:r>
            <a:r>
              <a:rPr lang="en-US" dirty="0">
                <a:solidFill>
                  <a:srgbClr val="0E0E0E"/>
                </a:solidFill>
                <a:effectLst/>
                <a:latin typeface=".SF NS"/>
              </a:rPr>
              <a:t> data to better tailor it for the specific task of ontology mapping. Finally, we will conduct an ablation study to assess the impact of different hierarchy information types on model performance, helping us identify the most valuable inputs for accurate results.</a:t>
            </a:r>
          </a:p>
        </p:txBody>
      </p:sp>
    </p:spTree>
    <p:extLst>
      <p:ext uri="{BB962C8B-B14F-4D97-AF65-F5344CB8AC3E}">
        <p14:creationId xmlns:p14="http://schemas.microsoft.com/office/powerpoint/2010/main" val="12682633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Rectangle 38"/>
          <p:cNvSpPr/>
          <p:nvPr/>
        </p:nvSpPr>
        <p:spPr>
          <a:xfrm>
            <a:off x="0" y="1"/>
            <a:ext cx="12192000" cy="714375"/>
          </a:xfrm>
          <a:prstGeom prst="rect">
            <a:avLst/>
          </a:prstGeom>
          <a:solidFill>
            <a:srgbClr val="800000"/>
          </a:solidFill>
          <a:ln w="12700">
            <a:miter lim="400000"/>
          </a:ln>
        </p:spPr>
        <p:txBody>
          <a:bodyPr lIns="45719" rIns="45719" anchor="ctr"/>
          <a:lstStyle/>
          <a:p>
            <a:pPr>
              <a:defRPr sz="1600">
                <a:latin typeface="Arial" panose="020B0604020202020204"/>
                <a:ea typeface="Arial" panose="020B0604020202020204"/>
                <a:cs typeface="Arial" panose="020B0604020202020204"/>
                <a:sym typeface="Arial" panose="020B0604020202020204"/>
              </a:defRPr>
            </a:pPr>
            <a:endParaRPr sz="1600"/>
          </a:p>
        </p:txBody>
      </p:sp>
      <p:pic>
        <p:nvPicPr>
          <p:cNvPr id="13" name="Picture 6" descr="Picture 6"/>
          <p:cNvPicPr>
            <a:picLocks noChangeAspect="1"/>
          </p:cNvPicPr>
          <p:nvPr/>
        </p:nvPicPr>
        <p:blipFill>
          <a:blip r:embed="rId2"/>
          <a:stretch>
            <a:fillRect/>
          </a:stretch>
        </p:blipFill>
        <p:spPr>
          <a:xfrm>
            <a:off x="10572752" y="71440"/>
            <a:ext cx="1005841" cy="508635"/>
          </a:xfrm>
          <a:prstGeom prst="rect">
            <a:avLst/>
          </a:prstGeom>
          <a:ln w="12700">
            <a:miter lim="400000"/>
            <a:headEnd/>
            <a:tailEnd/>
          </a:ln>
        </p:spPr>
      </p:pic>
      <p:sp>
        <p:nvSpPr>
          <p:cNvPr id="14" name="Rectangle 41"/>
          <p:cNvSpPr/>
          <p:nvPr/>
        </p:nvSpPr>
        <p:spPr>
          <a:xfrm>
            <a:off x="0" y="6429376"/>
            <a:ext cx="12192000" cy="428625"/>
          </a:xfrm>
          <a:prstGeom prst="rect">
            <a:avLst/>
          </a:prstGeom>
          <a:solidFill>
            <a:srgbClr val="800000"/>
          </a:solidFill>
          <a:ln w="12700">
            <a:miter lim="400000"/>
          </a:ln>
        </p:spPr>
        <p:txBody>
          <a:bodyPr lIns="45719" rIns="45719" anchor="ctr"/>
          <a:lstStyle/>
          <a:p>
            <a:pPr>
              <a:defRPr sz="1600">
                <a:latin typeface="Arial" panose="020B0604020202020204"/>
                <a:ea typeface="Arial" panose="020B0604020202020204"/>
                <a:cs typeface="Arial" panose="020B0604020202020204"/>
                <a:sym typeface="Arial" panose="020B0604020202020204"/>
              </a:defRPr>
            </a:pPr>
            <a:endParaRPr sz="1600"/>
          </a:p>
        </p:txBody>
      </p:sp>
      <p:sp>
        <p:nvSpPr>
          <p:cNvPr id="15" name="TextBox 42"/>
          <p:cNvSpPr txBox="1"/>
          <p:nvPr/>
        </p:nvSpPr>
        <p:spPr>
          <a:xfrm>
            <a:off x="2095500" y="842962"/>
            <a:ext cx="5905501" cy="523214"/>
          </a:xfrm>
          <a:prstGeom prst="rect">
            <a:avLst/>
          </a:prstGeom>
          <a:ln w="12700">
            <a:miter lim="400000"/>
          </a:ln>
        </p:spPr>
        <p:txBody>
          <a:bodyPr lIns="45717" tIns="45717" rIns="45717" bIns="45717">
            <a:spAutoFit/>
          </a:bodyPr>
          <a:lstStyle/>
          <a:p>
            <a:pPr>
              <a:defRPr sz="1400"/>
            </a:pPr>
            <a:r>
              <a:rPr sz="1400"/>
              <a:t>WASEDA University</a:t>
            </a:r>
          </a:p>
          <a:p>
            <a:pPr>
              <a:defRPr sz="1400" b="1"/>
            </a:pPr>
            <a:r>
              <a:rPr sz="1400"/>
              <a:t>Graduate School of Information, Production and Systems</a:t>
            </a:r>
          </a:p>
        </p:txBody>
      </p:sp>
      <p:pic>
        <p:nvPicPr>
          <p:cNvPr id="16" name="Picture 2" descr="Picture 2"/>
          <p:cNvPicPr>
            <a:picLocks noChangeAspect="1"/>
          </p:cNvPicPr>
          <p:nvPr/>
        </p:nvPicPr>
        <p:blipFill>
          <a:blip r:embed="rId3"/>
          <a:stretch>
            <a:fillRect/>
          </a:stretch>
        </p:blipFill>
        <p:spPr>
          <a:xfrm>
            <a:off x="190501" y="771525"/>
            <a:ext cx="1714500" cy="838613"/>
          </a:xfrm>
          <a:prstGeom prst="rect">
            <a:avLst/>
          </a:prstGeom>
          <a:ln w="12700">
            <a:miter lim="400000"/>
            <a:headEnd/>
            <a:tailEnd/>
          </a:ln>
        </p:spPr>
      </p:pic>
      <p:sp>
        <p:nvSpPr>
          <p:cNvPr id="17" name="标题文本"/>
          <p:cNvSpPr txBox="1">
            <a:spLocks noGrp="1"/>
          </p:cNvSpPr>
          <p:nvPr>
            <p:ph type="title" hasCustomPrompt="1"/>
          </p:nvPr>
        </p:nvSpPr>
        <p:spPr>
          <a:xfrm>
            <a:off x="914400" y="2130429"/>
            <a:ext cx="10363200" cy="1470026"/>
          </a:xfrm>
          <a:prstGeom prst="rect">
            <a:avLst/>
          </a:prstGeom>
        </p:spPr>
        <p:txBody>
          <a:bodyPr/>
          <a:lstStyle/>
          <a:p>
            <a:r>
              <a:t>标题文本</a:t>
            </a:r>
          </a:p>
        </p:txBody>
      </p:sp>
      <p:sp>
        <p:nvSpPr>
          <p:cNvPr id="18" name="正文级别 1…"/>
          <p:cNvSpPr txBox="1">
            <a:spLocks noGrp="1"/>
          </p:cNvSpPr>
          <p:nvPr>
            <p:ph type="body" sz="quarter" idx="1" hasCustomPrompt="1"/>
          </p:nvPr>
        </p:nvSpPr>
        <p:spPr>
          <a:xfrm>
            <a:off x="1828800" y="3886200"/>
            <a:ext cx="8534400" cy="1752600"/>
          </a:xfrm>
          <a:prstGeom prst="rect">
            <a:avLst/>
          </a:prstGeom>
        </p:spPr>
        <p:txBody>
          <a:bodyPr/>
          <a:lstStyle>
            <a:lvl1pPr marL="0" indent="0" algn="ctr">
              <a:buClrTx/>
              <a:buSzTx/>
              <a:buNone/>
              <a:defRPr sz="3200">
                <a:solidFill>
                  <a:srgbClr val="888888"/>
                </a:solidFill>
              </a:defRPr>
            </a:lvl1pPr>
            <a:lvl2pPr marL="0" indent="457200" algn="ctr">
              <a:buClrTx/>
              <a:buSzTx/>
              <a:buNone/>
              <a:defRPr sz="3200">
                <a:solidFill>
                  <a:srgbClr val="888888"/>
                </a:solidFill>
              </a:defRPr>
            </a:lvl2pPr>
            <a:lvl3pPr marL="0" indent="914400" algn="ctr">
              <a:buClrTx/>
              <a:buSzTx/>
              <a:buNone/>
              <a:defRPr sz="3200">
                <a:solidFill>
                  <a:srgbClr val="888888"/>
                </a:solidFill>
              </a:defRPr>
            </a:lvl3pPr>
            <a:lvl4pPr marL="0" indent="1371600" algn="ctr">
              <a:buClrTx/>
              <a:buSzTx/>
              <a:buNone/>
              <a:defRPr sz="3200">
                <a:solidFill>
                  <a:srgbClr val="888888"/>
                </a:solidFill>
              </a:defRPr>
            </a:lvl4pPr>
            <a:lvl5pPr marL="0" indent="1828800" algn="ctr">
              <a:buClrTx/>
              <a:buSzTx/>
              <a:buNone/>
              <a:defRPr sz="32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9" name="幻灯片编号"/>
          <p:cNvSpPr txBox="1">
            <a:spLocks noGrp="1"/>
          </p:cNvSpPr>
          <p:nvPr>
            <p:ph type="sldNum" sz="quarter" idx="2"/>
          </p:nvPr>
        </p:nvSpPr>
        <p:spPr>
          <a:prstGeom prst="rect">
            <a:avLst/>
          </a:prstGeom>
        </p:spPr>
        <p:txBody>
          <a:bodyPr/>
          <a:lstStyle>
            <a:lvl1pPr>
              <a:defRPr>
                <a:solidFill>
                  <a:srgbClr val="898989"/>
                </a:solidFill>
              </a:defRPr>
            </a:lvl1p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98" name="标题文本"/>
          <p:cNvSpPr txBox="1">
            <a:spLocks noGrp="1"/>
          </p:cNvSpPr>
          <p:nvPr>
            <p:ph type="title" hasCustomPrompt="1"/>
          </p:nvPr>
        </p:nvSpPr>
        <p:spPr>
          <a:xfrm>
            <a:off x="609600" y="274321"/>
            <a:ext cx="10972800" cy="1143001"/>
          </a:xfrm>
          <a:prstGeom prst="rect">
            <a:avLst/>
          </a:prstGeom>
        </p:spPr>
        <p:txBody>
          <a:bodyPr/>
          <a:lstStyle/>
          <a:p>
            <a:r>
              <a:t>标题文本</a:t>
            </a:r>
          </a:p>
        </p:txBody>
      </p:sp>
      <p:sp>
        <p:nvSpPr>
          <p:cNvPr id="99" name="正文级别 1…"/>
          <p:cNvSpPr txBox="1">
            <a:spLocks noGrp="1"/>
          </p:cNvSpPr>
          <p:nvPr>
            <p:ph type="body" idx="1" hasCustomPrompt="1"/>
          </p:nvPr>
        </p:nvSpPr>
        <p:spPr>
          <a:xfrm>
            <a:off x="609600" y="1600200"/>
            <a:ext cx="10972800" cy="4526280"/>
          </a:xfrm>
          <a:prstGeom prst="rect">
            <a:avLst/>
          </a:prstGeom>
        </p:spPr>
        <p:txBody>
          <a:bodyPr/>
          <a:lstStyle>
            <a:lvl1pPr>
              <a:buClr>
                <a:srgbClr val="640000"/>
              </a:buClr>
              <a:buSzPct val="80000"/>
              <a:defRPr sz="3200"/>
            </a:lvl1pPr>
            <a:lvl2pPr marL="579120" indent="-325120">
              <a:buClr>
                <a:srgbClr val="640000"/>
              </a:buClr>
              <a:buSzPct val="68000"/>
              <a:defRPr sz="3200"/>
            </a:lvl2pPr>
            <a:lvl3pPr marL="1047115" indent="-302895">
              <a:buClr>
                <a:srgbClr val="640000"/>
              </a:buClr>
              <a:defRPr sz="3200"/>
            </a:lvl3pPr>
            <a:lvl4pPr marL="1734820" indent="-363220">
              <a:buClr>
                <a:srgbClr val="640000"/>
              </a:buClr>
              <a:defRPr sz="3200"/>
            </a:lvl4pPr>
            <a:lvl5pPr marL="2192020" indent="-363220">
              <a:buClr>
                <a:srgbClr val="640000"/>
              </a:buClr>
              <a:defRPr sz="3200"/>
            </a:lvl5pPr>
          </a:lstStyle>
          <a:p>
            <a:r>
              <a:t>正文级别 1</a:t>
            </a:r>
          </a:p>
          <a:p>
            <a:pPr lvl="1"/>
            <a:r>
              <a:t>正文级别 2</a:t>
            </a:r>
          </a:p>
          <a:p>
            <a:pPr lvl="2"/>
            <a:r>
              <a:t>正文级别 3</a:t>
            </a:r>
          </a:p>
          <a:p>
            <a:pPr lvl="3"/>
            <a:r>
              <a:t>正文级别 4</a:t>
            </a:r>
          </a:p>
          <a:p>
            <a:pPr lvl="4"/>
            <a:r>
              <a:t>正文级别 5</a:t>
            </a:r>
          </a:p>
        </p:txBody>
      </p:sp>
      <p:sp>
        <p:nvSpPr>
          <p:cNvPr id="10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107" name="标题文本"/>
          <p:cNvSpPr txBox="1">
            <a:spLocks noGrp="1"/>
          </p:cNvSpPr>
          <p:nvPr>
            <p:ph type="title" hasCustomPrompt="1"/>
          </p:nvPr>
        </p:nvSpPr>
        <p:spPr>
          <a:xfrm>
            <a:off x="8839200" y="274638"/>
            <a:ext cx="2743200" cy="5851526"/>
          </a:xfrm>
          <a:prstGeom prst="rect">
            <a:avLst/>
          </a:prstGeom>
        </p:spPr>
        <p:txBody>
          <a:bodyPr/>
          <a:lstStyle/>
          <a:p>
            <a:r>
              <a:t>标题文本</a:t>
            </a:r>
          </a:p>
        </p:txBody>
      </p:sp>
      <p:sp>
        <p:nvSpPr>
          <p:cNvPr id="108" name="正文级别 1…"/>
          <p:cNvSpPr txBox="1">
            <a:spLocks noGrp="1"/>
          </p:cNvSpPr>
          <p:nvPr>
            <p:ph type="body" idx="1" hasCustomPrompt="1"/>
          </p:nvPr>
        </p:nvSpPr>
        <p:spPr>
          <a:xfrm>
            <a:off x="609602" y="274638"/>
            <a:ext cx="8026401" cy="5851526"/>
          </a:xfrm>
          <a:prstGeom prst="rect">
            <a:avLst/>
          </a:prstGeom>
        </p:spPr>
        <p:txBody>
          <a:bodyPr/>
          <a:lstStyle>
            <a:lvl1pPr>
              <a:buClr>
                <a:srgbClr val="640000"/>
              </a:buClr>
              <a:buSzPct val="80000"/>
              <a:defRPr sz="3200"/>
            </a:lvl1pPr>
            <a:lvl2pPr marL="579120" indent="-325120">
              <a:buClr>
                <a:srgbClr val="640000"/>
              </a:buClr>
              <a:buSzPct val="68000"/>
              <a:defRPr sz="3200"/>
            </a:lvl2pPr>
            <a:lvl3pPr marL="1047115" indent="-302895">
              <a:buClr>
                <a:srgbClr val="640000"/>
              </a:buClr>
              <a:defRPr sz="3200"/>
            </a:lvl3pPr>
            <a:lvl4pPr marL="1734820" indent="-363220">
              <a:buClr>
                <a:srgbClr val="640000"/>
              </a:buClr>
              <a:defRPr sz="3200"/>
            </a:lvl4pPr>
            <a:lvl5pPr marL="2192020" indent="-363220">
              <a:buClr>
                <a:srgbClr val="640000"/>
              </a:buClr>
              <a:defRPr sz="3200"/>
            </a:lvl5pPr>
          </a:lstStyle>
          <a:p>
            <a:r>
              <a:t>正文级别 1</a:t>
            </a:r>
          </a:p>
          <a:p>
            <a:pPr lvl="1"/>
            <a:r>
              <a:t>正文级别 2</a:t>
            </a:r>
          </a:p>
          <a:p>
            <a:pPr lvl="2"/>
            <a:r>
              <a:t>正文级别 3</a:t>
            </a:r>
          </a:p>
          <a:p>
            <a:pPr lvl="3"/>
            <a:r>
              <a:t>正文级别 4</a:t>
            </a:r>
          </a:p>
          <a:p>
            <a:pPr lvl="4"/>
            <a:r>
              <a:t>正文级别 5</a:t>
            </a:r>
          </a:p>
        </p:txBody>
      </p:sp>
      <p:sp>
        <p:nvSpPr>
          <p:cNvPr id="10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6" name="标题文本"/>
          <p:cNvSpPr txBox="1">
            <a:spLocks noGrp="1"/>
          </p:cNvSpPr>
          <p:nvPr>
            <p:ph type="title" hasCustomPrompt="1"/>
          </p:nvPr>
        </p:nvSpPr>
        <p:spPr>
          <a:prstGeom prst="rect">
            <a:avLst/>
          </a:prstGeom>
        </p:spPr>
        <p:txBody>
          <a:bodyPr/>
          <a:lstStyle/>
          <a:p>
            <a:r>
              <a:t>标题文本</a:t>
            </a:r>
          </a:p>
        </p:txBody>
      </p:sp>
      <p:sp>
        <p:nvSpPr>
          <p:cNvPr id="2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5" name="标题文本"/>
          <p:cNvSpPr txBox="1">
            <a:spLocks noGrp="1"/>
          </p:cNvSpPr>
          <p:nvPr>
            <p:ph type="title" hasCustomPrompt="1"/>
          </p:nvPr>
        </p:nvSpPr>
        <p:spPr>
          <a:xfrm>
            <a:off x="963084" y="4406903"/>
            <a:ext cx="10363201" cy="1362076"/>
          </a:xfrm>
          <a:prstGeom prst="rect">
            <a:avLst/>
          </a:prstGeom>
        </p:spPr>
        <p:txBody>
          <a:bodyPr anchor="t"/>
          <a:lstStyle>
            <a:lvl1pPr>
              <a:defRPr sz="4000" cap="all"/>
            </a:lvl1pPr>
          </a:lstStyle>
          <a:p>
            <a:r>
              <a:t>标题文本</a:t>
            </a:r>
          </a:p>
        </p:txBody>
      </p:sp>
      <p:sp>
        <p:nvSpPr>
          <p:cNvPr id="36" name="正文级别 1…"/>
          <p:cNvSpPr txBox="1">
            <a:spLocks noGrp="1"/>
          </p:cNvSpPr>
          <p:nvPr>
            <p:ph type="body" sz="quarter" idx="1" hasCustomPrompt="1"/>
          </p:nvPr>
        </p:nvSpPr>
        <p:spPr>
          <a:xfrm>
            <a:off x="963084" y="2906716"/>
            <a:ext cx="10363201" cy="1500189"/>
          </a:xfrm>
          <a:prstGeom prst="rect">
            <a:avLst/>
          </a:prstGeom>
        </p:spPr>
        <p:txBody>
          <a:bodyPr anchor="b"/>
          <a:lstStyle>
            <a:lvl1pPr marL="0" indent="0">
              <a:buClrTx/>
              <a:buSzTx/>
              <a:buNone/>
              <a:defRPr sz="2000">
                <a:solidFill>
                  <a:srgbClr val="888888"/>
                </a:solidFill>
              </a:defRPr>
            </a:lvl1pPr>
            <a:lvl2pPr marL="0" indent="457200">
              <a:buClrTx/>
              <a:buSzTx/>
              <a:buNone/>
              <a:defRPr sz="2000">
                <a:solidFill>
                  <a:srgbClr val="888888"/>
                </a:solidFill>
              </a:defRPr>
            </a:lvl2pPr>
            <a:lvl3pPr marL="0" indent="914400">
              <a:buClrTx/>
              <a:buSzTx/>
              <a:buNone/>
              <a:defRPr sz="2000">
                <a:solidFill>
                  <a:srgbClr val="888888"/>
                </a:solidFill>
              </a:defRPr>
            </a:lvl3pPr>
            <a:lvl4pPr marL="0" indent="1371600">
              <a:buClrTx/>
              <a:buSzTx/>
              <a:buNone/>
              <a:defRPr sz="2000">
                <a:solidFill>
                  <a:srgbClr val="888888"/>
                </a:solidFill>
              </a:defRPr>
            </a:lvl4pPr>
            <a:lvl5pPr marL="0" indent="1828800">
              <a:buClrTx/>
              <a:buSzTx/>
              <a:buNone/>
              <a:defRPr sz="20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7"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4" name="标题文本"/>
          <p:cNvSpPr txBox="1">
            <a:spLocks noGrp="1"/>
          </p:cNvSpPr>
          <p:nvPr>
            <p:ph type="title" hasCustomPrompt="1"/>
          </p:nvPr>
        </p:nvSpPr>
        <p:spPr>
          <a:xfrm>
            <a:off x="609600" y="274321"/>
            <a:ext cx="10972800" cy="1143001"/>
          </a:xfrm>
          <a:prstGeom prst="rect">
            <a:avLst/>
          </a:prstGeom>
        </p:spPr>
        <p:txBody>
          <a:bodyPr/>
          <a:lstStyle/>
          <a:p>
            <a:r>
              <a:t>标题文本</a:t>
            </a:r>
          </a:p>
        </p:txBody>
      </p:sp>
      <p:sp>
        <p:nvSpPr>
          <p:cNvPr id="45" name="正文级别 1…"/>
          <p:cNvSpPr txBox="1">
            <a:spLocks noGrp="1"/>
          </p:cNvSpPr>
          <p:nvPr>
            <p:ph type="body" sz="half" idx="1" hasCustomPrompt="1"/>
          </p:nvPr>
        </p:nvSpPr>
        <p:spPr>
          <a:xfrm>
            <a:off x="609600" y="1600201"/>
            <a:ext cx="5384800" cy="4525963"/>
          </a:xfrm>
          <a:prstGeom prst="rect">
            <a:avLst/>
          </a:prstGeom>
        </p:spPr>
        <p:txBody>
          <a:bodyPr/>
          <a:lstStyle>
            <a:lvl1pPr>
              <a:buClr>
                <a:srgbClr val="640000"/>
              </a:buClr>
              <a:buSzPct val="80000"/>
            </a:lvl1pPr>
            <a:lvl2pPr marL="586105" indent="-331470">
              <a:buClr>
                <a:srgbClr val="640000"/>
              </a:buClr>
              <a:buSzPct val="68000"/>
            </a:lvl2pPr>
            <a:lvl3pPr marL="1062355" indent="-318135">
              <a:buClr>
                <a:srgbClr val="640000"/>
              </a:buClr>
            </a:lvl3pPr>
            <a:lvl4pPr marL="1725295" indent="-353695">
              <a:buClr>
                <a:srgbClr val="640000"/>
              </a:buClr>
            </a:lvl4pPr>
            <a:lvl5pPr marL="2182495" indent="-353695">
              <a:buClr>
                <a:srgbClr val="640000"/>
              </a:buClr>
            </a:lvl5pPr>
          </a:lstStyle>
          <a:p>
            <a:r>
              <a:t>正文级别 1</a:t>
            </a:r>
          </a:p>
          <a:p>
            <a:pPr lvl="1"/>
            <a:r>
              <a:t>正文级别 2</a:t>
            </a:r>
          </a:p>
          <a:p>
            <a:pPr lvl="2"/>
            <a:r>
              <a:t>正文级别 3</a:t>
            </a:r>
          </a:p>
          <a:p>
            <a:pPr lvl="3"/>
            <a:r>
              <a:t>正文级别 4</a:t>
            </a:r>
          </a:p>
          <a:p>
            <a:pPr lvl="4"/>
            <a:r>
              <a:t>正文级别 5</a:t>
            </a:r>
          </a:p>
        </p:txBody>
      </p:sp>
      <p:sp>
        <p:nvSpPr>
          <p:cNvPr id="4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3" name="标题文本"/>
          <p:cNvSpPr txBox="1">
            <a:spLocks noGrp="1"/>
          </p:cNvSpPr>
          <p:nvPr>
            <p:ph type="title" hasCustomPrompt="1"/>
          </p:nvPr>
        </p:nvSpPr>
        <p:spPr>
          <a:xfrm>
            <a:off x="609600" y="274321"/>
            <a:ext cx="10972800" cy="1143001"/>
          </a:xfrm>
          <a:prstGeom prst="rect">
            <a:avLst/>
          </a:prstGeom>
        </p:spPr>
        <p:txBody>
          <a:bodyPr/>
          <a:lstStyle/>
          <a:p>
            <a:r>
              <a:t>标题文本</a:t>
            </a:r>
          </a:p>
        </p:txBody>
      </p:sp>
      <p:sp>
        <p:nvSpPr>
          <p:cNvPr id="54" name="正文级别 1…"/>
          <p:cNvSpPr txBox="1">
            <a:spLocks noGrp="1"/>
          </p:cNvSpPr>
          <p:nvPr>
            <p:ph type="body" sz="quarter" idx="1" hasCustomPrompt="1"/>
          </p:nvPr>
        </p:nvSpPr>
        <p:spPr>
          <a:xfrm>
            <a:off x="609600" y="1535112"/>
            <a:ext cx="5386917" cy="639763"/>
          </a:xfrm>
          <a:prstGeom prst="rect">
            <a:avLst/>
          </a:prstGeom>
        </p:spPr>
        <p:txBody>
          <a:bodyPr anchor="b"/>
          <a:lstStyle>
            <a:lvl1pPr marL="0" indent="0">
              <a:buClrTx/>
              <a:buSzTx/>
              <a:buNone/>
              <a:defRPr sz="2400" b="1"/>
            </a:lvl1pPr>
            <a:lvl2pPr marL="0" indent="457200">
              <a:buClrTx/>
              <a:buSzTx/>
              <a:buNone/>
              <a:defRPr sz="2400" b="1"/>
            </a:lvl2pPr>
            <a:lvl3pPr marL="0" indent="914400">
              <a:buClrTx/>
              <a:buSzTx/>
              <a:buNone/>
              <a:defRPr sz="2400" b="1"/>
            </a:lvl3pPr>
            <a:lvl4pPr marL="0" indent="1371600">
              <a:buClrTx/>
              <a:buSzTx/>
              <a:buNone/>
              <a:defRPr sz="2400" b="1"/>
            </a:lvl4pPr>
            <a:lvl5pPr marL="0" indent="1828800">
              <a:buClrTx/>
              <a:buSzTx/>
              <a:buNone/>
              <a:defRPr sz="2400" b="1"/>
            </a:lvl5pPr>
          </a:lstStyle>
          <a:p>
            <a:r>
              <a:t>正文级别 1</a:t>
            </a:r>
          </a:p>
          <a:p>
            <a:pPr lvl="1"/>
            <a:r>
              <a:t>正文级别 2</a:t>
            </a:r>
          </a:p>
          <a:p>
            <a:pPr lvl="2"/>
            <a:r>
              <a:t>正文级别 3</a:t>
            </a:r>
          </a:p>
          <a:p>
            <a:pPr lvl="3"/>
            <a:r>
              <a:t>正文级别 4</a:t>
            </a:r>
          </a:p>
          <a:p>
            <a:pPr lvl="4"/>
            <a:r>
              <a:t>正文级别 5</a:t>
            </a:r>
          </a:p>
        </p:txBody>
      </p:sp>
      <p:sp>
        <p:nvSpPr>
          <p:cNvPr id="55" name="Text Placeholder 4"/>
          <p:cNvSpPr>
            <a:spLocks noGrp="1"/>
          </p:cNvSpPr>
          <p:nvPr>
            <p:ph type="body" sz="quarter" idx="13"/>
          </p:nvPr>
        </p:nvSpPr>
        <p:spPr>
          <a:xfrm>
            <a:off x="6193371" y="1535112"/>
            <a:ext cx="5389035" cy="639763"/>
          </a:xfrm>
          <a:prstGeom prst="rect">
            <a:avLst/>
          </a:prstGeom>
        </p:spPr>
        <p:txBody>
          <a:bodyPr anchor="b"/>
          <a:lstStyle>
            <a:lvl1pPr marL="0" indent="0">
              <a:buClrTx/>
              <a:buSzTx/>
              <a:buNone/>
              <a:defRPr sz="2400" b="1"/>
            </a:lvl1pPr>
          </a:lstStyle>
          <a:p>
            <a:pPr marL="0" indent="0">
              <a:buClrTx/>
              <a:buSzTx/>
              <a:buNone/>
              <a:defRPr sz="2400" b="1"/>
            </a:pPr>
            <a:endParaRPr/>
          </a:p>
        </p:txBody>
      </p:sp>
      <p:sp>
        <p:nvSpPr>
          <p:cNvPr id="5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3" name="标题文本"/>
          <p:cNvSpPr txBox="1">
            <a:spLocks noGrp="1"/>
          </p:cNvSpPr>
          <p:nvPr>
            <p:ph type="title" hasCustomPrompt="1"/>
          </p:nvPr>
        </p:nvSpPr>
        <p:spPr>
          <a:xfrm>
            <a:off x="609600" y="274321"/>
            <a:ext cx="10972800" cy="1143001"/>
          </a:xfrm>
          <a:prstGeom prst="rect">
            <a:avLst/>
          </a:prstGeom>
        </p:spPr>
        <p:txBody>
          <a:bodyPr/>
          <a:lstStyle/>
          <a:p>
            <a:r>
              <a:t>标题文本</a:t>
            </a:r>
          </a:p>
        </p:txBody>
      </p:sp>
      <p:sp>
        <p:nvSpPr>
          <p:cNvPr id="6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8" name="标题文本"/>
          <p:cNvSpPr txBox="1">
            <a:spLocks noGrp="1"/>
          </p:cNvSpPr>
          <p:nvPr>
            <p:ph type="title" hasCustomPrompt="1"/>
          </p:nvPr>
        </p:nvSpPr>
        <p:spPr>
          <a:xfrm>
            <a:off x="609606" y="273054"/>
            <a:ext cx="4011085" cy="1162051"/>
          </a:xfrm>
          <a:prstGeom prst="rect">
            <a:avLst/>
          </a:prstGeom>
        </p:spPr>
        <p:txBody>
          <a:bodyPr anchor="b"/>
          <a:lstStyle>
            <a:lvl1pPr>
              <a:defRPr sz="2000"/>
            </a:lvl1pPr>
          </a:lstStyle>
          <a:p>
            <a:r>
              <a:t>标题文本</a:t>
            </a:r>
          </a:p>
        </p:txBody>
      </p:sp>
      <p:sp>
        <p:nvSpPr>
          <p:cNvPr id="79" name="正文级别 1…"/>
          <p:cNvSpPr txBox="1">
            <a:spLocks noGrp="1"/>
          </p:cNvSpPr>
          <p:nvPr>
            <p:ph type="body" idx="1" hasCustomPrompt="1"/>
          </p:nvPr>
        </p:nvSpPr>
        <p:spPr>
          <a:xfrm>
            <a:off x="4766733" y="273054"/>
            <a:ext cx="6815667" cy="5853113"/>
          </a:xfrm>
          <a:prstGeom prst="rect">
            <a:avLst/>
          </a:prstGeom>
        </p:spPr>
        <p:txBody>
          <a:bodyPr/>
          <a:lstStyle>
            <a:lvl1pPr>
              <a:buClr>
                <a:srgbClr val="640000"/>
              </a:buClr>
              <a:buSzPct val="80000"/>
              <a:defRPr sz="3200"/>
            </a:lvl1pPr>
            <a:lvl2pPr marL="579120" indent="-325120">
              <a:buClr>
                <a:srgbClr val="640000"/>
              </a:buClr>
              <a:buSzPct val="68000"/>
              <a:defRPr sz="3200"/>
            </a:lvl2pPr>
            <a:lvl3pPr marL="1047115" indent="-302895">
              <a:buClr>
                <a:srgbClr val="640000"/>
              </a:buClr>
              <a:defRPr sz="3200"/>
            </a:lvl3pPr>
            <a:lvl4pPr marL="1734820" indent="-363220">
              <a:buClr>
                <a:srgbClr val="640000"/>
              </a:buClr>
              <a:defRPr sz="3200"/>
            </a:lvl4pPr>
            <a:lvl5pPr marL="2192020" indent="-363220">
              <a:buClr>
                <a:srgbClr val="640000"/>
              </a:buClr>
              <a:defRPr sz="3200"/>
            </a:lvl5pPr>
          </a:lstStyle>
          <a:p>
            <a:r>
              <a:t>正文级别 1</a:t>
            </a:r>
          </a:p>
          <a:p>
            <a:pPr lvl="1"/>
            <a:r>
              <a:t>正文级别 2</a:t>
            </a:r>
          </a:p>
          <a:p>
            <a:pPr lvl="2"/>
            <a:r>
              <a:t>正文级别 3</a:t>
            </a:r>
          </a:p>
          <a:p>
            <a:pPr lvl="3"/>
            <a:r>
              <a:t>正文级别 4</a:t>
            </a:r>
          </a:p>
          <a:p>
            <a:pPr lvl="4"/>
            <a:r>
              <a:t>正文级别 5</a:t>
            </a:r>
          </a:p>
        </p:txBody>
      </p:sp>
      <p:sp>
        <p:nvSpPr>
          <p:cNvPr id="80" name="Text Placeholder 3"/>
          <p:cNvSpPr>
            <a:spLocks noGrp="1"/>
          </p:cNvSpPr>
          <p:nvPr>
            <p:ph type="body" sz="half" idx="13"/>
          </p:nvPr>
        </p:nvSpPr>
        <p:spPr>
          <a:xfrm>
            <a:off x="609605" y="1435101"/>
            <a:ext cx="4011087" cy="4691063"/>
          </a:xfrm>
          <a:prstGeom prst="rect">
            <a:avLst/>
          </a:prstGeom>
        </p:spPr>
        <p:txBody>
          <a:bodyPr/>
          <a:lstStyle>
            <a:lvl1pPr marL="0" indent="0">
              <a:buClrTx/>
              <a:buSzTx/>
              <a:buNone/>
              <a:defRPr sz="1400"/>
            </a:lvl1pPr>
          </a:lstStyle>
          <a:p>
            <a:pPr marL="0" indent="0">
              <a:buClrTx/>
              <a:buSzTx/>
              <a:buNone/>
              <a:defRPr sz="1400"/>
            </a:pPr>
            <a:endParaRPr/>
          </a:p>
        </p:txBody>
      </p:sp>
      <p:sp>
        <p:nvSpPr>
          <p:cNvPr id="8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8" name="标题文本"/>
          <p:cNvSpPr txBox="1">
            <a:spLocks noGrp="1"/>
          </p:cNvSpPr>
          <p:nvPr>
            <p:ph type="title" hasCustomPrompt="1"/>
          </p:nvPr>
        </p:nvSpPr>
        <p:spPr>
          <a:xfrm>
            <a:off x="2389718" y="4800602"/>
            <a:ext cx="7315201" cy="566739"/>
          </a:xfrm>
          <a:prstGeom prst="rect">
            <a:avLst/>
          </a:prstGeom>
        </p:spPr>
        <p:txBody>
          <a:bodyPr anchor="b"/>
          <a:lstStyle>
            <a:lvl1pPr>
              <a:defRPr sz="2000"/>
            </a:lvl1pPr>
          </a:lstStyle>
          <a:p>
            <a:r>
              <a:t>标题文本</a:t>
            </a:r>
          </a:p>
        </p:txBody>
      </p:sp>
      <p:sp>
        <p:nvSpPr>
          <p:cNvPr id="89" name="Picture Placeholder 2"/>
          <p:cNvSpPr>
            <a:spLocks noGrp="1"/>
          </p:cNvSpPr>
          <p:nvPr>
            <p:ph type="pic" sz="half" idx="13"/>
          </p:nvPr>
        </p:nvSpPr>
        <p:spPr>
          <a:xfrm>
            <a:off x="2389718" y="612775"/>
            <a:ext cx="7315201" cy="4114800"/>
          </a:xfrm>
          <a:prstGeom prst="rect">
            <a:avLst/>
          </a:prstGeom>
        </p:spPr>
        <p:txBody>
          <a:bodyPr lIns="91439" tIns="45719" rIns="91439" bIns="45719">
            <a:noAutofit/>
          </a:bodyPr>
          <a:lstStyle/>
          <a:p>
            <a:endParaRPr/>
          </a:p>
        </p:txBody>
      </p:sp>
      <p:sp>
        <p:nvSpPr>
          <p:cNvPr id="90" name="正文级别 1…"/>
          <p:cNvSpPr txBox="1">
            <a:spLocks noGrp="1"/>
          </p:cNvSpPr>
          <p:nvPr>
            <p:ph type="body" sz="quarter" idx="1" hasCustomPrompt="1"/>
          </p:nvPr>
        </p:nvSpPr>
        <p:spPr>
          <a:xfrm>
            <a:off x="2389718" y="5367340"/>
            <a:ext cx="7315201" cy="804863"/>
          </a:xfrm>
          <a:prstGeom prst="rect">
            <a:avLst/>
          </a:prstGeom>
        </p:spPr>
        <p:txBody>
          <a:bodyPr/>
          <a:lstStyle>
            <a:lvl1pPr marL="0" indent="0">
              <a:buClrTx/>
              <a:buSzTx/>
              <a:buNone/>
              <a:defRPr sz="1400"/>
            </a:lvl1pPr>
            <a:lvl2pPr marL="0" indent="457200">
              <a:buClrTx/>
              <a:buSzTx/>
              <a:buNone/>
              <a:defRPr sz="1400"/>
            </a:lvl2pPr>
            <a:lvl3pPr marL="0" indent="914400">
              <a:buClrTx/>
              <a:buSzTx/>
              <a:buNone/>
              <a:defRPr sz="1400"/>
            </a:lvl3pPr>
            <a:lvl4pPr marL="0" indent="1371600">
              <a:buClrTx/>
              <a:buSzTx/>
              <a:buNone/>
              <a:defRPr sz="1400"/>
            </a:lvl4pPr>
            <a:lvl5pPr marL="0" indent="1828800">
              <a:buClrTx/>
              <a:buSzTx/>
              <a:buNone/>
              <a:defRPr sz="1400"/>
            </a:lvl5pPr>
          </a:lstStyle>
          <a:p>
            <a:r>
              <a:t>正文级别 1</a:t>
            </a:r>
          </a:p>
          <a:p>
            <a:pPr lvl="1"/>
            <a:r>
              <a:t>正文级别 2</a:t>
            </a:r>
          </a:p>
          <a:p>
            <a:pPr lvl="2"/>
            <a:r>
              <a:t>正文级别 3</a:t>
            </a:r>
          </a:p>
          <a:p>
            <a:pPr lvl="3"/>
            <a:r>
              <a:t>正文级别 4</a:t>
            </a:r>
          </a:p>
          <a:p>
            <a:pPr lvl="4"/>
            <a:r>
              <a:t>正文级别 5</a:t>
            </a:r>
          </a:p>
        </p:txBody>
      </p:sp>
      <p:sp>
        <p:nvSpPr>
          <p:cNvPr id="9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traight Connector 18"/>
          <p:cNvSpPr/>
          <p:nvPr/>
        </p:nvSpPr>
        <p:spPr>
          <a:xfrm>
            <a:off x="-1" y="1070135"/>
            <a:ext cx="12192001" cy="1428"/>
          </a:xfrm>
          <a:prstGeom prst="line">
            <a:avLst/>
          </a:prstGeom>
          <a:ln w="101600">
            <a:solidFill>
              <a:srgbClr val="7D2D2D"/>
            </a:solidFill>
          </a:ln>
        </p:spPr>
        <p:txBody>
          <a:bodyPr lIns="45719" rIns="45719"/>
          <a:lstStyle/>
          <a:p>
            <a:endParaRPr sz="1800"/>
          </a:p>
        </p:txBody>
      </p:sp>
      <p:sp>
        <p:nvSpPr>
          <p:cNvPr id="3" name="标题文本"/>
          <p:cNvSpPr txBox="1">
            <a:spLocks noGrp="1"/>
          </p:cNvSpPr>
          <p:nvPr>
            <p:ph type="title"/>
          </p:nvPr>
        </p:nvSpPr>
        <p:spPr>
          <a:xfrm>
            <a:off x="571460" y="214289"/>
            <a:ext cx="11049080" cy="785820"/>
          </a:xfrm>
          <a:prstGeom prst="rect">
            <a:avLst/>
          </a:prstGeom>
          <a:ln w="12700">
            <a:miter lim="400000"/>
          </a:ln>
        </p:spPr>
        <p:txBody>
          <a:bodyPr lIns="45717" tIns="45717" rIns="45717" bIns="45717" anchor="ctr">
            <a:normAutofit/>
          </a:bodyPr>
          <a:lstStyle/>
          <a:p>
            <a:r>
              <a:t>标题文本</a:t>
            </a:r>
          </a:p>
        </p:txBody>
      </p:sp>
      <p:sp>
        <p:nvSpPr>
          <p:cNvPr id="4" name="正文级别 1…"/>
          <p:cNvSpPr txBox="1">
            <a:spLocks noGrp="1"/>
          </p:cNvSpPr>
          <p:nvPr>
            <p:ph type="body" idx="1"/>
          </p:nvPr>
        </p:nvSpPr>
        <p:spPr>
          <a:xfrm>
            <a:off x="609600" y="1142987"/>
            <a:ext cx="10972800" cy="4983180"/>
          </a:xfrm>
          <a:prstGeom prst="rect">
            <a:avLst/>
          </a:prstGeom>
          <a:ln w="12700">
            <a:miter lim="400000"/>
          </a:ln>
        </p:spPr>
        <p:txBody>
          <a:bodyPr lIns="45717" tIns="45717" rIns="45717" bIns="45717">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11310541" y="6400179"/>
            <a:ext cx="271863" cy="276993"/>
          </a:xfrm>
          <a:prstGeom prst="rect">
            <a:avLst/>
          </a:prstGeom>
          <a:ln w="12700">
            <a:miter lim="400000"/>
          </a:ln>
        </p:spPr>
        <p:txBody>
          <a:bodyPr wrap="none" lIns="45717" tIns="45717" rIns="45717" bIns="45717" anchor="ctr">
            <a:spAutoFit/>
          </a:bodyPr>
          <a:lstStyle>
            <a:lvl1pPr algn="r">
              <a:defRPr sz="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hf hdr="0" dt="0"/>
  <p:txStyles>
    <p:titleStyle>
      <a:lvl1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p:titleStyle>
    <p:body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4pPr>
      <a:lvl5pPr marL="0" marR="0" indent="18281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5pPr>
      <a:lvl6pPr marL="0" marR="0" indent="22853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6pPr>
      <a:lvl7pPr marL="0" marR="0" indent="27425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7pPr>
      <a:lvl8pPr marL="0" marR="0" indent="31997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8pPr>
      <a:lvl9pPr marL="0" marR="0" indent="36569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22"/>
          <p:cNvSpPr txBox="1"/>
          <p:nvPr/>
        </p:nvSpPr>
        <p:spPr>
          <a:xfrm>
            <a:off x="779342" y="3731432"/>
            <a:ext cx="10421283" cy="631701"/>
          </a:xfrm>
          <a:prstGeom prst="rect">
            <a:avLst/>
          </a:prstGeom>
          <a:ln w="12700">
            <a:miter lim="400000"/>
          </a:ln>
        </p:spPr>
        <p:txBody>
          <a:bodyPr wrap="square" lIns="45715" tIns="45715" rIns="45715" bIns="45715">
            <a:spAutoFit/>
          </a:bodyPr>
          <a:lstStyle>
            <a:lvl1pPr algn="ctr">
              <a:defRPr sz="3200"/>
            </a:lvl1pPr>
          </a:lstStyle>
          <a:p>
            <a:pPr marL="0" marR="0" lvl="0" indent="0" algn="ctr" defTabSz="914400" rtl="0" eaLnBrk="1" fontAlgn="auto" latinLnBrk="0" hangingPunct="0">
              <a:lnSpc>
                <a:spcPct val="120000"/>
              </a:lnSpc>
              <a:spcBef>
                <a:spcPts val="0"/>
              </a:spcBef>
              <a:spcAft>
                <a:spcPts val="0"/>
              </a:spcAft>
              <a:buClrTx/>
              <a:buSzTx/>
              <a:buFontTx/>
              <a:buNone/>
              <a:tabLst/>
              <a:defRPr/>
            </a:pPr>
            <a:r>
              <a:rPr lang="en-US" altLang="zh-CN" kern="0" dirty="0">
                <a:solidFill>
                  <a:srgbClr val="000000"/>
                </a:solidFill>
                <a:latin typeface="Times New Roman" panose="02020603050405020304" pitchFamily="18" charset="0"/>
                <a:cs typeface="Times New Roman" panose="02020603050405020304" pitchFamily="18" charset="0"/>
                <a:sym typeface="Calibri" panose="020F0502020204030204"/>
              </a:rPr>
              <a:t>Assignment 7</a:t>
            </a:r>
          </a:p>
        </p:txBody>
      </p:sp>
      <p:sp>
        <p:nvSpPr>
          <p:cNvPr id="119" name="テキスト ボックス 4"/>
          <p:cNvSpPr txBox="1"/>
          <p:nvPr/>
        </p:nvSpPr>
        <p:spPr>
          <a:xfrm>
            <a:off x="1417984" y="5454135"/>
            <a:ext cx="9144000" cy="395676"/>
          </a:xfrm>
          <a:prstGeom prst="rect">
            <a:avLst/>
          </a:prstGeom>
          <a:ln w="12700">
            <a:miter lim="400000"/>
          </a:ln>
        </p:spPr>
        <p:txBody>
          <a:bodyPr wrap="square" lIns="45715" tIns="45715" rIns="45715" bIns="45715">
            <a:spAutoFit/>
          </a:bodyPr>
          <a:lstStyle/>
          <a:p>
            <a:pPr marL="0" marR="0" lvl="0" indent="0" algn="ctr" defTabSz="914400" rtl="0" eaLnBrk="1" fontAlgn="auto" latinLnBrk="0" hangingPunct="0">
              <a:lnSpc>
                <a:spcPct val="120000"/>
              </a:lnSpc>
              <a:spcBef>
                <a:spcPts val="0"/>
              </a:spcBef>
              <a:spcAft>
                <a:spcPts val="0"/>
              </a:spcAft>
              <a:buClrTx/>
              <a:buSzTx/>
              <a:buFontTx/>
              <a:buNone/>
              <a:defRPr sz="2000">
                <a:latin typeface="Arial" panose="020B0604020202020204"/>
                <a:ea typeface="Arial" panose="020B0604020202020204"/>
                <a:cs typeface="Arial" panose="020B0604020202020204"/>
                <a:sym typeface="Arial" panose="020B0604020202020204"/>
              </a:defRPr>
            </a:pPr>
            <a:r>
              <a:rPr kumimoji="0" lang="en-US" altLang="zh-CN"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HUANG Jiahui, 44251017</a:t>
            </a:r>
          </a:p>
        </p:txBody>
      </p:sp>
      <p:sp>
        <p:nvSpPr>
          <p:cNvPr id="2" name="灯片编号占位符 1">
            <a:extLst>
              <a:ext uri="{FF2B5EF4-FFF2-40B4-BE49-F238E27FC236}">
                <a16:creationId xmlns:a16="http://schemas.microsoft.com/office/drawing/2014/main" id="{660703B3-F42B-D720-2C27-58E9B097BC5C}"/>
              </a:ext>
            </a:extLst>
          </p:cNvPr>
          <p:cNvSpPr>
            <a:spLocks noGrp="1"/>
          </p:cNvSpPr>
          <p:nvPr>
            <p:ph type="sldNum" sz="quarter" idx="2"/>
          </p:nvPr>
        </p:nvSpPr>
        <p:spPr/>
        <p:txBody>
          <a:bodyPr/>
          <a:lstStyle/>
          <a:p>
            <a:fld id="{86CB4B4D-7CA3-9044-876B-883B54F8677D}" type="slidenum">
              <a:rPr lang="en-US" altLang="zh-CN" smtClean="0"/>
              <a:t>1</a:t>
            </a:fld>
            <a:endParaRPr lang="en-US" altLang="zh-CN"/>
          </a:p>
        </p:txBody>
      </p:sp>
      <p:sp>
        <p:nvSpPr>
          <p:cNvPr id="4" name="テキスト ボックス 3">
            <a:extLst>
              <a:ext uri="{FF2B5EF4-FFF2-40B4-BE49-F238E27FC236}">
                <a16:creationId xmlns:a16="http://schemas.microsoft.com/office/drawing/2014/main" id="{D1B6DBF0-AD41-4D31-CFC5-CD9EA2CA832D}"/>
              </a:ext>
            </a:extLst>
          </p:cNvPr>
          <p:cNvSpPr txBox="1"/>
          <p:nvPr/>
        </p:nvSpPr>
        <p:spPr>
          <a:xfrm>
            <a:off x="5320570" y="4654638"/>
            <a:ext cx="1338828"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r>
              <a:rPr kumimoji="1" lang="en-US" altLang="ja-CN" dirty="0"/>
              <a:t>2025/07/10</a:t>
            </a:r>
          </a:p>
        </p:txBody>
      </p:sp>
      <p:sp>
        <p:nvSpPr>
          <p:cNvPr id="3" name="TextBox 2">
            <a:extLst>
              <a:ext uri="{FF2B5EF4-FFF2-40B4-BE49-F238E27FC236}">
                <a16:creationId xmlns:a16="http://schemas.microsoft.com/office/drawing/2014/main" id="{C0059798-09AE-B27C-ED85-990AAE402728}"/>
              </a:ext>
            </a:extLst>
          </p:cNvPr>
          <p:cNvSpPr txBox="1"/>
          <p:nvPr/>
        </p:nvSpPr>
        <p:spPr>
          <a:xfrm>
            <a:off x="2393858" y="2608931"/>
            <a:ext cx="7404282" cy="7078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ctr"/>
            <a:r>
              <a:rPr lang="en-US" sz="4000" b="1" dirty="0"/>
              <a:t>Branch and Bound Method</a:t>
            </a:r>
            <a:endParaRPr lang="en-JP" sz="4000" b="1" dirty="0"/>
          </a:p>
        </p:txBody>
      </p:sp>
    </p:spTree>
  </p:cSld>
  <p:clrMapOvr>
    <a:masterClrMapping/>
  </p:clrMapOvr>
  <p:transition spd="med" advTm="8334"/>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68E16-1132-959C-8D04-A48C2ECFAF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885A36-FC16-0B4A-0106-898D672A77AA}"/>
              </a:ext>
            </a:extLst>
          </p:cNvPr>
          <p:cNvSpPr>
            <a:spLocks noGrp="1"/>
          </p:cNvSpPr>
          <p:nvPr>
            <p:ph type="title"/>
          </p:nvPr>
        </p:nvSpPr>
        <p:spPr/>
        <p:txBody>
          <a:bodyPr>
            <a:normAutofit/>
          </a:bodyPr>
          <a:lstStyle/>
          <a:p>
            <a:r>
              <a:rPr lang="en-JP" altLang="zh-CN" dirty="0">
                <a:solidFill>
                  <a:srgbClr val="800000"/>
                </a:solidFill>
              </a:rPr>
              <a:t>Why I Chose Branch-and-Bound</a:t>
            </a:r>
            <a:endParaRPr lang="en-JP" dirty="0">
              <a:solidFill>
                <a:srgbClr val="800000"/>
              </a:solidFill>
            </a:endParaRPr>
          </a:p>
        </p:txBody>
      </p:sp>
      <p:sp>
        <p:nvSpPr>
          <p:cNvPr id="3" name="Text Placeholder 2">
            <a:extLst>
              <a:ext uri="{FF2B5EF4-FFF2-40B4-BE49-F238E27FC236}">
                <a16:creationId xmlns:a16="http://schemas.microsoft.com/office/drawing/2014/main" id="{532FF7D6-C8B6-EAE8-A0B7-EDB0D274D579}"/>
              </a:ext>
            </a:extLst>
          </p:cNvPr>
          <p:cNvSpPr>
            <a:spLocks noGrp="1"/>
          </p:cNvSpPr>
          <p:nvPr>
            <p:ph type="body" idx="1"/>
          </p:nvPr>
        </p:nvSpPr>
        <p:spPr>
          <a:xfrm>
            <a:off x="365433" y="1205011"/>
            <a:ext cx="6007014" cy="5244747"/>
          </a:xfrm>
        </p:spPr>
        <p:txBody>
          <a:bodyPr>
            <a:noAutofit/>
          </a:bodyPr>
          <a:lstStyle/>
          <a:p>
            <a:endParaRPr lang="en-US" sz="1400" dirty="0"/>
          </a:p>
          <a:p>
            <a:r>
              <a:rPr lang="en-US" sz="2000" b="1" dirty="0">
                <a:latin typeface="Times New Roman" panose="02020603050405020304" pitchFamily="18" charset="0"/>
                <a:cs typeface="Times New Roman" panose="02020603050405020304" pitchFamily="18" charset="0"/>
              </a:rPr>
              <a:t>Optimality</a:t>
            </a:r>
          </a:p>
          <a:p>
            <a:pPr lvl="1"/>
            <a:r>
              <a:rPr lang="en-US" sz="1800" dirty="0">
                <a:latin typeface="Times New Roman" panose="02020603050405020304" pitchFamily="18" charset="0"/>
                <a:cs typeface="Times New Roman" panose="02020603050405020304" pitchFamily="18" charset="0"/>
              </a:rPr>
              <a:t>Branch and Bound guarantees optimality in solutions for problems that satisfy certain conditions, ensuring that the best possible solution is found.</a:t>
            </a:r>
          </a:p>
          <a:p>
            <a:r>
              <a:rPr lang="en-US" sz="2000" b="1" dirty="0">
                <a:latin typeface="Times New Roman" panose="02020603050405020304" pitchFamily="18" charset="0"/>
                <a:cs typeface="Times New Roman" panose="02020603050405020304" pitchFamily="18" charset="0"/>
              </a:rPr>
              <a:t>Memory Efficiency</a:t>
            </a:r>
          </a:p>
          <a:p>
            <a:pPr lvl="1"/>
            <a:r>
              <a:rPr lang="en-US" sz="1800" dirty="0">
                <a:latin typeface="Times New Roman" panose="02020603050405020304" pitchFamily="18" charset="0"/>
                <a:cs typeface="Times New Roman" panose="02020603050405020304" pitchFamily="18" charset="0"/>
              </a:rPr>
              <a:t>It typically requires less memory compared to other exhaustive search methods, especially for problems with large search spaces.</a:t>
            </a:r>
          </a:p>
          <a:p>
            <a:r>
              <a:rPr lang="en-US" sz="2000" b="1" dirty="0">
                <a:latin typeface="Times New Roman" panose="02020603050405020304" pitchFamily="18" charset="0"/>
                <a:cs typeface="Times New Roman" panose="02020603050405020304" pitchFamily="18" charset="0"/>
              </a:rPr>
              <a:t>Flexibility</a:t>
            </a:r>
          </a:p>
          <a:p>
            <a:pPr lvl="1"/>
            <a:r>
              <a:rPr lang="en-US" sz="1800" dirty="0">
                <a:latin typeface="Times New Roman" panose="02020603050405020304" pitchFamily="18" charset="0"/>
                <a:cs typeface="Times New Roman" panose="02020603050405020304" pitchFamily="18" charset="0"/>
              </a:rPr>
              <a:t>It's adaptable to various problem domains and can accommodate different problem representations and constraints.</a:t>
            </a:r>
          </a:p>
          <a:p>
            <a:r>
              <a:rPr lang="en-US" sz="2000" b="1" dirty="0">
                <a:latin typeface="Times New Roman" panose="02020603050405020304" pitchFamily="18" charset="0"/>
                <a:cs typeface="Times New Roman" panose="02020603050405020304" pitchFamily="18" charset="0"/>
              </a:rPr>
              <a:t>Easy to visualize with search trees</a:t>
            </a:r>
          </a:p>
          <a:p>
            <a:pPr lvl="1"/>
            <a:r>
              <a:rPr lang="en-US" sz="1800" dirty="0">
                <a:latin typeface="Times New Roman" panose="02020603050405020304" pitchFamily="18" charset="0"/>
                <a:cs typeface="Times New Roman" panose="02020603050405020304" pitchFamily="18" charset="0"/>
              </a:rPr>
              <a:t>The method builds a tree structure that shows all decision paths, which is helpful for debugging and explanation.</a:t>
            </a:r>
          </a:p>
        </p:txBody>
      </p:sp>
      <p:sp>
        <p:nvSpPr>
          <p:cNvPr id="4" name="Slide Number Placeholder 3">
            <a:extLst>
              <a:ext uri="{FF2B5EF4-FFF2-40B4-BE49-F238E27FC236}">
                <a16:creationId xmlns:a16="http://schemas.microsoft.com/office/drawing/2014/main" id="{BBB20224-F030-1954-DDF9-B604507EE80D}"/>
              </a:ext>
            </a:extLst>
          </p:cNvPr>
          <p:cNvSpPr>
            <a:spLocks noGrp="1"/>
          </p:cNvSpPr>
          <p:nvPr>
            <p:ph type="sldNum" sz="quarter" idx="2"/>
          </p:nvPr>
        </p:nvSpPr>
        <p:spPr/>
        <p:txBody>
          <a:bodyPr/>
          <a:lstStyle/>
          <a:p>
            <a:fld id="{86CB4B4D-7CA3-9044-876B-883B54F8677D}" type="slidenum">
              <a:rPr lang="en-JP" smtClean="0"/>
              <a:t>2</a:t>
            </a:fld>
            <a:endParaRPr lang="en-JP"/>
          </a:p>
        </p:txBody>
      </p:sp>
      <p:pic>
        <p:nvPicPr>
          <p:cNvPr id="12" name="图片 11">
            <a:extLst>
              <a:ext uri="{FF2B5EF4-FFF2-40B4-BE49-F238E27FC236}">
                <a16:creationId xmlns:a16="http://schemas.microsoft.com/office/drawing/2014/main" id="{7058F286-4A45-3875-F0D0-A2A69C6856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447" y="2200952"/>
            <a:ext cx="6261557" cy="3452037"/>
          </a:xfrm>
          <a:prstGeom prst="rect">
            <a:avLst/>
          </a:prstGeom>
        </p:spPr>
      </p:pic>
    </p:spTree>
    <p:extLst>
      <p:ext uri="{BB962C8B-B14F-4D97-AF65-F5344CB8AC3E}">
        <p14:creationId xmlns:p14="http://schemas.microsoft.com/office/powerpoint/2010/main" val="412834927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9A57-2FE8-248C-C26D-BF7575097E14}"/>
              </a:ext>
            </a:extLst>
          </p:cNvPr>
          <p:cNvSpPr>
            <a:spLocks noGrp="1"/>
          </p:cNvSpPr>
          <p:nvPr>
            <p:ph type="title"/>
          </p:nvPr>
        </p:nvSpPr>
        <p:spPr/>
        <p:txBody>
          <a:bodyPr>
            <a:normAutofit/>
          </a:bodyPr>
          <a:lstStyle/>
          <a:p>
            <a:r>
              <a:rPr lang="en-JP" altLang="zh-CN" dirty="0">
                <a:solidFill>
                  <a:srgbClr val="800000"/>
                </a:solidFill>
              </a:rPr>
              <a:t>Difficulties in Application</a:t>
            </a:r>
            <a:endParaRPr lang="en-JP" dirty="0">
              <a:solidFill>
                <a:srgbClr val="800000"/>
              </a:solidFill>
            </a:endParaRPr>
          </a:p>
        </p:txBody>
      </p:sp>
      <p:sp>
        <p:nvSpPr>
          <p:cNvPr id="3" name="Text Placeholder 2">
            <a:extLst>
              <a:ext uri="{FF2B5EF4-FFF2-40B4-BE49-F238E27FC236}">
                <a16:creationId xmlns:a16="http://schemas.microsoft.com/office/drawing/2014/main" id="{755A653B-C559-CC23-C37E-B0BA36E2ABEF}"/>
              </a:ext>
            </a:extLst>
          </p:cNvPr>
          <p:cNvSpPr>
            <a:spLocks noGrp="1"/>
          </p:cNvSpPr>
          <p:nvPr>
            <p:ph type="body" idx="1"/>
          </p:nvPr>
        </p:nvSpPr>
        <p:spPr>
          <a:xfrm>
            <a:off x="409775" y="1293928"/>
            <a:ext cx="5649437" cy="5244747"/>
          </a:xfrm>
        </p:spPr>
        <p:txBody>
          <a:bodyPr>
            <a:noAutofit/>
          </a:bodyPr>
          <a:lstStyle/>
          <a:p>
            <a:endParaRPr lang="en-US" sz="1400" dirty="0"/>
          </a:p>
          <a:p>
            <a:r>
              <a:rPr lang="en-US" sz="2000" b="1" dirty="0">
                <a:latin typeface="Times New Roman" panose="02020603050405020304" pitchFamily="18" charset="0"/>
                <a:cs typeface="Times New Roman" panose="02020603050405020304" pitchFamily="18" charset="0"/>
              </a:rPr>
              <a:t>Search tree grows fast</a:t>
            </a:r>
          </a:p>
          <a:p>
            <a:pPr lvl="1"/>
            <a:r>
              <a:rPr lang="en-US" sz="1800" dirty="0">
                <a:latin typeface="Times New Roman" panose="02020603050405020304" pitchFamily="18" charset="0"/>
                <a:cs typeface="Times New Roman" panose="02020603050405020304" pitchFamily="18" charset="0"/>
              </a:rPr>
              <a:t>The tree will become larger and larger as the number of jobs increases.</a:t>
            </a:r>
          </a:p>
          <a:p>
            <a:r>
              <a:rPr lang="en-US" sz="2000" b="1" dirty="0">
                <a:latin typeface="Times New Roman" panose="02020603050405020304" pitchFamily="18" charset="0"/>
                <a:cs typeface="Times New Roman" panose="02020603050405020304" pitchFamily="18" charset="0"/>
              </a:rPr>
              <a:t>High computation for large problems</a:t>
            </a:r>
          </a:p>
          <a:p>
            <a:pPr lvl="1"/>
            <a:r>
              <a:rPr lang="en-US" sz="1800" dirty="0">
                <a:latin typeface="Times New Roman" panose="02020603050405020304" pitchFamily="18" charset="0"/>
                <a:cs typeface="Times New Roman" panose="02020603050405020304" pitchFamily="18" charset="0"/>
              </a:rPr>
              <a:t>Even with pruning, the number of nodes to explore can be large. It takes time and memory.</a:t>
            </a:r>
          </a:p>
          <a:p>
            <a:r>
              <a:rPr lang="en-US" sz="2000" b="1" dirty="0">
                <a:latin typeface="Times New Roman" panose="02020603050405020304" pitchFamily="18" charset="0"/>
                <a:cs typeface="Times New Roman" panose="02020603050405020304" pitchFamily="18" charset="0"/>
              </a:rPr>
              <a:t>Lower bounds are complex to compute</a:t>
            </a:r>
          </a:p>
          <a:p>
            <a:pPr lvl="1"/>
            <a:r>
              <a:rPr lang="en-US" sz="1800" dirty="0">
                <a:latin typeface="Times New Roman" panose="02020603050405020304" pitchFamily="18" charset="0"/>
                <a:cs typeface="Times New Roman" panose="02020603050405020304" pitchFamily="18" charset="0"/>
              </a:rPr>
              <a:t>Finding good lower bounds involves estimating the remaining best-case processing time across multiple machines.</a:t>
            </a:r>
          </a:p>
          <a:p>
            <a:r>
              <a:rPr lang="en-US" sz="2000" b="1" dirty="0">
                <a:latin typeface="Times New Roman" panose="02020603050405020304" pitchFamily="18" charset="0"/>
                <a:cs typeface="Times New Roman" panose="02020603050405020304" pitchFamily="18" charset="0"/>
              </a:rPr>
              <a:t>Hard to manage partial solutions</a:t>
            </a:r>
          </a:p>
          <a:p>
            <a:pPr lvl="1"/>
            <a:r>
              <a:rPr lang="en-US" sz="1800" dirty="0">
                <a:latin typeface="Times New Roman" panose="02020603050405020304" pitchFamily="18" charset="0"/>
                <a:cs typeface="Times New Roman" panose="02020603050405020304" pitchFamily="18" charset="0"/>
              </a:rPr>
              <a:t>Need to track machine states, job progress, and precedence for every node in the tree.</a:t>
            </a:r>
          </a:p>
        </p:txBody>
      </p:sp>
      <p:sp>
        <p:nvSpPr>
          <p:cNvPr id="4" name="Slide Number Placeholder 3">
            <a:extLst>
              <a:ext uri="{FF2B5EF4-FFF2-40B4-BE49-F238E27FC236}">
                <a16:creationId xmlns:a16="http://schemas.microsoft.com/office/drawing/2014/main" id="{283E6DB7-78C4-478B-9341-44E25082A6BB}"/>
              </a:ext>
            </a:extLst>
          </p:cNvPr>
          <p:cNvSpPr>
            <a:spLocks noGrp="1"/>
          </p:cNvSpPr>
          <p:nvPr>
            <p:ph type="sldNum" sz="quarter" idx="2"/>
          </p:nvPr>
        </p:nvSpPr>
        <p:spPr/>
        <p:txBody>
          <a:bodyPr/>
          <a:lstStyle/>
          <a:p>
            <a:fld id="{86CB4B4D-7CA3-9044-876B-883B54F8677D}" type="slidenum">
              <a:rPr lang="en-JP" smtClean="0"/>
              <a:t>3</a:t>
            </a:fld>
            <a:endParaRPr lang="en-JP"/>
          </a:p>
        </p:txBody>
      </p:sp>
      <p:sp>
        <p:nvSpPr>
          <p:cNvPr id="15" name="Text Placeholder 2">
            <a:extLst>
              <a:ext uri="{FF2B5EF4-FFF2-40B4-BE49-F238E27FC236}">
                <a16:creationId xmlns:a16="http://schemas.microsoft.com/office/drawing/2014/main" id="{F6DEDBBB-E33F-791C-766D-268AE13C2E7A}"/>
              </a:ext>
            </a:extLst>
          </p:cNvPr>
          <p:cNvSpPr txBox="1">
            <a:spLocks/>
          </p:cNvSpPr>
          <p:nvPr/>
        </p:nvSpPr>
        <p:spPr>
          <a:xfrm>
            <a:off x="5897526" y="943082"/>
            <a:ext cx="6294474" cy="2556349"/>
          </a:xfrm>
          <a:prstGeom prst="rect">
            <a:avLst/>
          </a:prstGeom>
          <a:ln w="12700">
            <a:miter lim="400000"/>
          </a:ln>
        </p:spPr>
        <p:txBody>
          <a:bodyPr lIns="45717" tIns="45717" rIns="45717" bIns="45717">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endParaRPr lang="en-US" sz="1400" b="1" kern="0" dirty="0">
              <a:solidFill>
                <a:srgbClr val="800000"/>
              </a:solidFill>
            </a:endParaRPr>
          </a:p>
          <a:p>
            <a:pPr marL="0" indent="0">
              <a:buNone/>
            </a:pPr>
            <a:r>
              <a:rPr lang="en-US" sz="1800" b="1" kern="0" dirty="0">
                <a:solidFill>
                  <a:srgbClr val="800000"/>
                </a:solidFill>
                <a:latin typeface="Times New Roman" panose="02020603050405020304" pitchFamily="18" charset="0"/>
                <a:cs typeface="Times New Roman" panose="02020603050405020304" pitchFamily="18" charset="0"/>
              </a:rPr>
              <a:t>L</a:t>
            </a:r>
            <a:r>
              <a:rPr lang="en-US" altLang="zh-CN" sz="1800" b="1" kern="0" dirty="0">
                <a:solidFill>
                  <a:srgbClr val="800000"/>
                </a:solidFill>
                <a:latin typeface="Times New Roman" panose="02020603050405020304" pitchFamily="18" charset="0"/>
                <a:cs typeface="Times New Roman" panose="02020603050405020304" pitchFamily="18" charset="0"/>
              </a:rPr>
              <a:t>ower bound = maximum value for all operation stages = (</a:t>
            </a:r>
          </a:p>
          <a:p>
            <a:pPr marL="342900" indent="-342900">
              <a:buFont typeface="+mj-ea"/>
              <a:buAutoNum type="circleNumDbPlain"/>
            </a:pPr>
            <a:r>
              <a:rPr lang="en-US" altLang="zh-CN" sz="1800" b="1" kern="0" dirty="0">
                <a:solidFill>
                  <a:srgbClr val="800000"/>
                </a:solidFill>
                <a:latin typeface="Times New Roman" panose="02020603050405020304" pitchFamily="18" charset="0"/>
                <a:cs typeface="Times New Roman" panose="02020603050405020304" pitchFamily="18" charset="0"/>
              </a:rPr>
              <a:t>Latest Ending time of the operations on the operation stage of the scheduled jobs +</a:t>
            </a:r>
          </a:p>
          <a:p>
            <a:pPr marL="342900" indent="-342900">
              <a:buFont typeface="+mj-ea"/>
              <a:buAutoNum type="circleNumDbPlain"/>
            </a:pPr>
            <a:r>
              <a:rPr lang="en-US" sz="1800" b="1" kern="0" dirty="0">
                <a:solidFill>
                  <a:srgbClr val="800000"/>
                </a:solidFill>
                <a:latin typeface="Times New Roman" panose="02020603050405020304" pitchFamily="18" charset="0"/>
                <a:cs typeface="Times New Roman" panose="02020603050405020304" pitchFamily="18" charset="0"/>
              </a:rPr>
              <a:t>Total processing time of the operations on the operation stage of the unscheduled jobs +</a:t>
            </a:r>
          </a:p>
          <a:p>
            <a:pPr marL="342900" indent="-342900">
              <a:buFont typeface="+mj-ea"/>
              <a:buAutoNum type="circleNumDbPlain"/>
            </a:pPr>
            <a:r>
              <a:rPr lang="en-US" sz="1800" b="1" kern="0" dirty="0">
                <a:solidFill>
                  <a:srgbClr val="800000"/>
                </a:solidFill>
                <a:latin typeface="Times New Roman" panose="02020603050405020304" pitchFamily="18" charset="0"/>
                <a:cs typeface="Times New Roman" panose="02020603050405020304" pitchFamily="18" charset="0"/>
              </a:rPr>
              <a:t>Minimum value of the total processing time of the operations remaining after the operation stage for each job)</a:t>
            </a:r>
          </a:p>
        </p:txBody>
      </p:sp>
      <p:pic>
        <p:nvPicPr>
          <p:cNvPr id="1026" name="Picture 2" descr="A Gentle Introduction to Branch &amp; Bound | Towards Data Science">
            <a:extLst>
              <a:ext uri="{FF2B5EF4-FFF2-40B4-BE49-F238E27FC236}">
                <a16:creationId xmlns:a16="http://schemas.microsoft.com/office/drawing/2014/main" id="{2B2DF74B-F48A-C041-8945-5BFA59A314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2119" y="3499431"/>
            <a:ext cx="4948422" cy="3278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15959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5E462-BEFE-85D0-08A5-10D3B9994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D13E26-B910-34EB-3887-13945CCE80AC}"/>
              </a:ext>
            </a:extLst>
          </p:cNvPr>
          <p:cNvSpPr>
            <a:spLocks noGrp="1"/>
          </p:cNvSpPr>
          <p:nvPr>
            <p:ph type="title"/>
          </p:nvPr>
        </p:nvSpPr>
        <p:spPr/>
        <p:txBody>
          <a:bodyPr>
            <a:normAutofit/>
          </a:bodyPr>
          <a:lstStyle/>
          <a:p>
            <a:r>
              <a:rPr lang="en-JP" altLang="zh-CN" dirty="0">
                <a:solidFill>
                  <a:srgbClr val="800000"/>
                </a:solidFill>
              </a:rPr>
              <a:t>How to Improve</a:t>
            </a:r>
            <a:endParaRPr lang="en-JP" dirty="0">
              <a:solidFill>
                <a:srgbClr val="800000"/>
              </a:solidFill>
            </a:endParaRPr>
          </a:p>
        </p:txBody>
      </p:sp>
      <p:sp>
        <p:nvSpPr>
          <p:cNvPr id="3" name="Text Placeholder 2">
            <a:extLst>
              <a:ext uri="{FF2B5EF4-FFF2-40B4-BE49-F238E27FC236}">
                <a16:creationId xmlns:a16="http://schemas.microsoft.com/office/drawing/2014/main" id="{50DBBC53-6363-3485-9BAB-2AC250808BDA}"/>
              </a:ext>
            </a:extLst>
          </p:cNvPr>
          <p:cNvSpPr>
            <a:spLocks noGrp="1"/>
          </p:cNvSpPr>
          <p:nvPr>
            <p:ph type="body" idx="1"/>
          </p:nvPr>
        </p:nvSpPr>
        <p:spPr>
          <a:xfrm>
            <a:off x="365899" y="1077770"/>
            <a:ext cx="11145617" cy="5565941"/>
          </a:xfrm>
        </p:spPr>
        <p:txBody>
          <a:bodyPr>
            <a:noAutofit/>
          </a:bodyPr>
          <a:lstStyle/>
          <a:p>
            <a:endParaRPr lang="en-US" sz="1400" dirty="0"/>
          </a:p>
          <a:p>
            <a:r>
              <a:rPr lang="en-US" sz="2000" b="1" dirty="0">
                <a:latin typeface="Times New Roman" panose="02020603050405020304" pitchFamily="18" charset="0"/>
                <a:cs typeface="Times New Roman" panose="02020603050405020304" pitchFamily="18" charset="0"/>
              </a:rPr>
              <a:t>Improving the Lower Bound Quality</a:t>
            </a:r>
          </a:p>
          <a:p>
            <a:pPr lvl="1"/>
            <a:r>
              <a:rPr lang="en-US" sz="1800" dirty="0">
                <a:latin typeface="Times New Roman" panose="02020603050405020304" pitchFamily="18" charset="0"/>
                <a:cs typeface="Times New Roman" panose="02020603050405020304" pitchFamily="18" charset="0"/>
              </a:rPr>
              <a:t>For large-scale problems, the single most important improvement is enhancing the lower bound calculation to make it as "tight" as possible. A tighter lower bound will be higher, thus allowing the algorithm to prune more branches earlier in the search process. This directly combats the combinatorial explosion of the solution space by making the pruning process more aggressive and efficient.</a:t>
            </a:r>
          </a:p>
          <a:p>
            <a:r>
              <a:rPr lang="en-US" sz="2000" b="1" dirty="0">
                <a:latin typeface="Times New Roman" panose="02020603050405020304" pitchFamily="18" charset="0"/>
                <a:cs typeface="Times New Roman" panose="02020603050405020304" pitchFamily="18" charset="0"/>
              </a:rPr>
              <a:t>Best-First Search and Priority Rules</a:t>
            </a:r>
          </a:p>
          <a:p>
            <a:pPr lvl="1"/>
            <a:r>
              <a:rPr lang="en-US" sz="1800" dirty="0">
                <a:latin typeface="Times New Roman" panose="02020603050405020304" pitchFamily="18" charset="0"/>
                <a:cs typeface="Times New Roman" panose="02020603050405020304" pitchFamily="18" charset="0"/>
              </a:rPr>
              <a:t>Instead of exploring nodes in a random or breadth-first order, a best-first search strategy should be used. This means always expanding the node with the lowest current lower bound, as it has the highest chance of leading to an optimal solution. In addition, introducing priority rules (e.g., critical path first, highest workload next) can help the algorithm focus on more promising regions of the search space.</a:t>
            </a:r>
          </a:p>
          <a:p>
            <a:r>
              <a:rPr lang="en-US" sz="2000" b="1" dirty="0">
                <a:latin typeface="Times New Roman" panose="02020603050405020304" pitchFamily="18" charset="0"/>
                <a:cs typeface="Times New Roman" panose="02020603050405020304" pitchFamily="18" charset="0"/>
              </a:rPr>
              <a:t>Hybrid Methods with Metaheuristics</a:t>
            </a:r>
          </a:p>
          <a:p>
            <a:pPr lvl="1"/>
            <a:r>
              <a:rPr lang="en-US" sz="1800" dirty="0">
                <a:latin typeface="Times New Roman" panose="02020603050405020304" pitchFamily="18" charset="0"/>
                <a:cs typeface="Times New Roman" panose="02020603050405020304" pitchFamily="18" charset="0"/>
              </a:rPr>
              <a:t>To balance exactness and speed, branch-and-bound can be combined with heuristic/metaheuristic methods, such as:</a:t>
            </a:r>
          </a:p>
          <a:p>
            <a:pPr lvl="2"/>
            <a:r>
              <a:rPr lang="en-US" sz="1800" dirty="0">
                <a:latin typeface="Times New Roman" panose="02020603050405020304" pitchFamily="18" charset="0"/>
                <a:cs typeface="Times New Roman" panose="02020603050405020304" pitchFamily="18" charset="0"/>
              </a:rPr>
              <a:t>Genetic algorithms: for global exploration of promising regions</a:t>
            </a:r>
          </a:p>
          <a:p>
            <a:pPr lvl="2"/>
            <a:r>
              <a:rPr lang="en-US" sz="1800" dirty="0">
                <a:latin typeface="Times New Roman" panose="02020603050405020304" pitchFamily="18" charset="0"/>
                <a:cs typeface="Times New Roman" panose="02020603050405020304" pitchFamily="18" charset="0"/>
              </a:rPr>
              <a:t>Simulated annealing or tabu search: for local optimization around good solutions</a:t>
            </a:r>
          </a:p>
          <a:p>
            <a:pPr lvl="2"/>
            <a:r>
              <a:rPr lang="en-US" sz="1800" dirty="0">
                <a:latin typeface="Times New Roman" panose="02020603050405020304" pitchFamily="18" charset="0"/>
                <a:cs typeface="Times New Roman" panose="02020603050405020304" pitchFamily="18" charset="0"/>
              </a:rPr>
              <a:t>Local search: to refine near-optimal solutions before or during the branch-and-bound process</a:t>
            </a:r>
          </a:p>
        </p:txBody>
      </p:sp>
      <p:sp>
        <p:nvSpPr>
          <p:cNvPr id="4" name="Slide Number Placeholder 3">
            <a:extLst>
              <a:ext uri="{FF2B5EF4-FFF2-40B4-BE49-F238E27FC236}">
                <a16:creationId xmlns:a16="http://schemas.microsoft.com/office/drawing/2014/main" id="{1532FEDA-3327-6CA6-D51C-77F93FD1FC5C}"/>
              </a:ext>
            </a:extLst>
          </p:cNvPr>
          <p:cNvSpPr>
            <a:spLocks noGrp="1"/>
          </p:cNvSpPr>
          <p:nvPr>
            <p:ph type="sldNum" sz="quarter" idx="2"/>
          </p:nvPr>
        </p:nvSpPr>
        <p:spPr/>
        <p:txBody>
          <a:bodyPr/>
          <a:lstStyle/>
          <a:p>
            <a:fld id="{86CB4B4D-7CA3-9044-876B-883B54F8677D}" type="slidenum">
              <a:rPr lang="en-JP" smtClean="0"/>
              <a:t>4</a:t>
            </a:fld>
            <a:endParaRPr lang="en-JP"/>
          </a:p>
        </p:txBody>
      </p:sp>
    </p:spTree>
    <p:extLst>
      <p:ext uri="{BB962C8B-B14F-4D97-AF65-F5344CB8AC3E}">
        <p14:creationId xmlns:p14="http://schemas.microsoft.com/office/powerpoint/2010/main" val="139592472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8488C-B3A5-637F-356F-985CEB1CCB33}"/>
            </a:ext>
          </a:extLst>
        </p:cNvPr>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CF382F7-55CD-4A0B-4725-75DD2112C209}"/>
              </a:ext>
            </a:extLst>
          </p:cNvPr>
          <p:cNvSpPr>
            <a:spLocks noGrp="1"/>
          </p:cNvSpPr>
          <p:nvPr>
            <p:ph type="sldNum" sz="quarter" idx="2"/>
          </p:nvPr>
        </p:nvSpPr>
        <p:spPr/>
        <p:txBody>
          <a:bodyPr/>
          <a:lstStyle/>
          <a:p>
            <a:fld id="{86CB4B4D-7CA3-9044-876B-883B54F8677D}" type="slidenum">
              <a:rPr lang="en-US" altLang="zh-CN" smtClean="0"/>
              <a:t>5</a:t>
            </a:fld>
            <a:endParaRPr lang="en-US" altLang="zh-CN"/>
          </a:p>
        </p:txBody>
      </p:sp>
      <p:sp>
        <p:nvSpPr>
          <p:cNvPr id="3" name="TextBox 2">
            <a:extLst>
              <a:ext uri="{FF2B5EF4-FFF2-40B4-BE49-F238E27FC236}">
                <a16:creationId xmlns:a16="http://schemas.microsoft.com/office/drawing/2014/main" id="{9D018B02-AD01-1ED2-CF1A-DE63286C87A5}"/>
              </a:ext>
            </a:extLst>
          </p:cNvPr>
          <p:cNvSpPr txBox="1"/>
          <p:nvPr/>
        </p:nvSpPr>
        <p:spPr>
          <a:xfrm>
            <a:off x="2393858" y="2608931"/>
            <a:ext cx="7404282" cy="1200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ctr"/>
            <a:r>
              <a:rPr lang="en-US" sz="7200" b="1" dirty="0"/>
              <a:t>T</a:t>
            </a:r>
            <a:r>
              <a:rPr lang="en-US" altLang="zh-CN" sz="7200" b="1" dirty="0"/>
              <a:t>hank You</a:t>
            </a:r>
            <a:endParaRPr lang="en-JP" sz="7200" b="1" dirty="0"/>
          </a:p>
        </p:txBody>
      </p:sp>
    </p:spTree>
    <p:extLst>
      <p:ext uri="{BB962C8B-B14F-4D97-AF65-F5344CB8AC3E}">
        <p14:creationId xmlns:p14="http://schemas.microsoft.com/office/powerpoint/2010/main" val="1660099805"/>
      </p:ext>
    </p:extLst>
  </p:cSld>
  <p:clrMapOvr>
    <a:masterClrMapping/>
  </p:clrMapOvr>
  <p:transition spd="med" advTm="8334"/>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7C8C676-41D1-456B-A8F7-6EC0F95FADA7}"/>
              </a:ext>
            </a:extLst>
          </p:cNvPr>
          <p:cNvSpPr txBox="1"/>
          <p:nvPr/>
        </p:nvSpPr>
        <p:spPr>
          <a:xfrm>
            <a:off x="1960101" y="1281607"/>
            <a:ext cx="473206"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marL="285750" indent="-285750" algn="just">
              <a:buFont typeface="Wingdings" pitchFamily="2" charset="2"/>
              <a:buChar char="§"/>
            </a:pPr>
            <a:endParaRPr lang="en-JP">
              <a:latin typeface="Times New Roman" panose="02020603050405020304" pitchFamily="18" charset="0"/>
              <a:cs typeface="Times New Roman" panose="02020603050405020304" pitchFamily="18" charset="0"/>
            </a:endParaRPr>
          </a:p>
        </p:txBody>
      </p:sp>
      <p:sp>
        <p:nvSpPr>
          <p:cNvPr id="10" name="标题 3">
            <a:extLst>
              <a:ext uri="{FF2B5EF4-FFF2-40B4-BE49-F238E27FC236}">
                <a16:creationId xmlns:a16="http://schemas.microsoft.com/office/drawing/2014/main" id="{72FDE98E-6BDE-C5C1-7110-E491AA8D6EC0}"/>
              </a:ext>
            </a:extLst>
          </p:cNvPr>
          <p:cNvSpPr txBox="1">
            <a:spLocks/>
          </p:cNvSpPr>
          <p:nvPr/>
        </p:nvSpPr>
        <p:spPr>
          <a:xfrm>
            <a:off x="311032" y="227916"/>
            <a:ext cx="11801945" cy="785820"/>
          </a:xfrm>
          <a:prstGeom prst="rect">
            <a:avLst/>
          </a:prstGeom>
          <a:ln w="12700">
            <a:miter lim="400000"/>
          </a:ln>
        </p:spPr>
        <p:txBody>
          <a:bodyPr lIns="45717" tIns="45717" rIns="45717" bIns="45717" anchor="ctr">
            <a:normAutofit/>
          </a:bodyPr>
          <a:lstStyle>
            <a:lvl1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a:lstStyle>
          <a:p>
            <a:r>
              <a:rPr lang="en-US" sz="4000" b="1" kern="0">
                <a:solidFill>
                  <a:srgbClr val="800000"/>
                </a:solidFill>
                <a:latin typeface="Arial Black" panose="020B0A04020102020204" pitchFamily="34" charset="0"/>
                <a:cs typeface="Times New Roman" panose="02020603050405020304" pitchFamily="18" charset="0"/>
              </a:rPr>
              <a:t>Future work</a:t>
            </a:r>
          </a:p>
        </p:txBody>
      </p:sp>
      <p:sp>
        <p:nvSpPr>
          <p:cNvPr id="2" name="スライド番号プレースホルダ 4">
            <a:extLst>
              <a:ext uri="{FF2B5EF4-FFF2-40B4-BE49-F238E27FC236}">
                <a16:creationId xmlns:a16="http://schemas.microsoft.com/office/drawing/2014/main" id="{EADE65A3-0F58-3938-D515-9B0F6EB4AE56}"/>
              </a:ext>
            </a:extLst>
          </p:cNvPr>
          <p:cNvSpPr txBox="1">
            <a:spLocks noGrp="1"/>
          </p:cNvSpPr>
          <p:nvPr>
            <p:ph type="sldNum" sz="quarter" idx="2"/>
          </p:nvPr>
        </p:nvSpPr>
        <p:spPr>
          <a:xfrm>
            <a:off x="11532915" y="6148327"/>
            <a:ext cx="194920" cy="33854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5756B90-72FF-4556-B5A1-8837E643D342}" type="slidenum">
              <a:rPr kumimoji="0" lang="en-US" altLang="zh-CN" sz="1600" b="0" i="0" u="none" strike="noStrike" kern="1200" cap="none" spc="0" normalizeH="0" baseline="0" noProof="0">
                <a:ln>
                  <a:noFill/>
                </a:ln>
                <a:solidFill>
                  <a:srgbClr val="000000">
                    <a:lumMod val="85000"/>
                    <a:lumOff val="15000"/>
                  </a:srgbClr>
                </a:solidFill>
                <a:effectLst/>
                <a:uLnTx/>
                <a:uFillTx/>
                <a:latin typeface="Times New Roman" panose="02020603050405020304"/>
                <a:cs typeface="Times New Roman" panose="02020603050405020304"/>
                <a:sym typeface="Times New Roman" panose="02020603050405020304"/>
              </a:rPr>
              <a:t>6</a:t>
            </a:fld>
            <a:endParaRPr kumimoji="0" sz="1600" b="0" i="0" u="none" strike="noStrike" kern="1200" cap="none" spc="0" normalizeH="0" baseline="0" noProof="0">
              <a:ln>
                <a:noFill/>
              </a:ln>
              <a:solidFill>
                <a:srgbClr val="000000">
                  <a:lumMod val="85000"/>
                  <a:lumOff val="15000"/>
                </a:srgbClr>
              </a:solidFill>
              <a:effectLst/>
              <a:uLnTx/>
              <a:uFillTx/>
              <a:latin typeface="Times New Roman" panose="02020603050405020304"/>
              <a:cs typeface="Times New Roman" panose="02020603050405020304"/>
              <a:sym typeface="Times New Roman" panose="02020603050405020304"/>
            </a:endParaRPr>
          </a:p>
        </p:txBody>
      </p:sp>
      <p:sp>
        <p:nvSpPr>
          <p:cNvPr id="7" name="テキスト ボックス 6">
            <a:extLst>
              <a:ext uri="{FF2B5EF4-FFF2-40B4-BE49-F238E27FC236}">
                <a16:creationId xmlns:a16="http://schemas.microsoft.com/office/drawing/2014/main" id="{F6270A2F-F714-D7CD-9915-2CE05ED488CD}"/>
              </a:ext>
            </a:extLst>
          </p:cNvPr>
          <p:cNvSpPr txBox="1"/>
          <p:nvPr/>
        </p:nvSpPr>
        <p:spPr>
          <a:xfrm>
            <a:off x="1212546" y="2065605"/>
            <a:ext cx="8900446" cy="304698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marL="342900" indent="-342900">
              <a:buFont typeface="+mj-lt"/>
              <a:buAutoNum type="arabicPeriod"/>
            </a:pPr>
            <a:endParaRPr lang="en-US" altLang="ja-CN" sz="2400" b="1" dirty="0">
              <a:solidFill>
                <a:srgbClr val="800000"/>
              </a:solidFill>
            </a:endParaRPr>
          </a:p>
          <a:p>
            <a:pPr marL="342900" indent="-342900">
              <a:buFont typeface="+mj-lt"/>
              <a:buAutoNum type="arabicPeriod"/>
            </a:pPr>
            <a:r>
              <a:rPr lang="en-US" altLang="ja-CN" sz="2400" b="1" dirty="0">
                <a:solidFill>
                  <a:srgbClr val="800000"/>
                </a:solidFill>
                <a:effectLst/>
              </a:rPr>
              <a:t>Using the description of the </a:t>
            </a:r>
            <a:r>
              <a:rPr lang="en-US" altLang="ja-CN" sz="2400" b="1" dirty="0" err="1">
                <a:solidFill>
                  <a:srgbClr val="800000"/>
                </a:solidFill>
                <a:effectLst/>
              </a:rPr>
              <a:t>DBped</a:t>
            </a:r>
            <a:r>
              <a:rPr lang="en-US" altLang="ja-CN" sz="2400" b="1" dirty="0" err="1">
                <a:solidFill>
                  <a:srgbClr val="800000"/>
                </a:solidFill>
              </a:rPr>
              <a:t>i</a:t>
            </a:r>
            <a:r>
              <a:rPr lang="en-US" altLang="ja-CN" sz="2400" b="1" dirty="0" err="1">
                <a:solidFill>
                  <a:srgbClr val="800000"/>
                </a:solidFill>
                <a:effectLst/>
              </a:rPr>
              <a:t>a</a:t>
            </a:r>
            <a:r>
              <a:rPr lang="en-US" altLang="ja-CN" sz="2400" b="1" dirty="0">
                <a:solidFill>
                  <a:srgbClr val="800000"/>
                </a:solidFill>
                <a:effectLst/>
              </a:rPr>
              <a:t> ontology Tree</a:t>
            </a:r>
          </a:p>
          <a:p>
            <a:pPr marL="342900" indent="-342900">
              <a:buFont typeface="+mj-lt"/>
              <a:buAutoNum type="arabicPeriod"/>
            </a:pPr>
            <a:endParaRPr lang="en-US" altLang="ja-CN" sz="2400" b="1" dirty="0">
              <a:solidFill>
                <a:srgbClr val="800000"/>
              </a:solidFill>
              <a:effectLst/>
            </a:endParaRPr>
          </a:p>
          <a:p>
            <a:pPr marL="342900" indent="-342900">
              <a:buFont typeface="+mj-lt"/>
              <a:buAutoNum type="arabicPeriod"/>
            </a:pPr>
            <a:r>
              <a:rPr lang="en-US" altLang="ja-CN" sz="2400" b="1" dirty="0">
                <a:solidFill>
                  <a:srgbClr val="800000"/>
                </a:solidFill>
              </a:rPr>
              <a:t>D</a:t>
            </a:r>
            <a:r>
              <a:rPr lang="en-US" altLang="ja-CN" sz="2400" b="1" dirty="0">
                <a:solidFill>
                  <a:srgbClr val="800000"/>
                </a:solidFill>
                <a:latin typeface="+mn-lt"/>
              </a:rPr>
              <a:t>esign a better way to select hierarchy information</a:t>
            </a:r>
          </a:p>
          <a:p>
            <a:pPr marL="342900" indent="-342900">
              <a:buFont typeface="+mj-lt"/>
              <a:buAutoNum type="arabicPeriod"/>
            </a:pPr>
            <a:endParaRPr lang="en-US" altLang="ja-CN" sz="2400" b="1" dirty="0">
              <a:solidFill>
                <a:srgbClr val="800000"/>
              </a:solidFill>
              <a:effectLst/>
            </a:endParaRPr>
          </a:p>
          <a:p>
            <a:pPr marL="342900" indent="-342900">
              <a:buAutoNum type="arabicPeriod" startAt="3"/>
            </a:pPr>
            <a:r>
              <a:rPr lang="en-US" altLang="ja-CN" sz="2400" b="1" dirty="0">
                <a:solidFill>
                  <a:srgbClr val="800000"/>
                </a:solidFill>
              </a:rPr>
              <a:t>Finetune the LLM2Vec with the knowledge graph data</a:t>
            </a:r>
          </a:p>
          <a:p>
            <a:pPr marL="342900" indent="-342900">
              <a:buAutoNum type="arabicPeriod" startAt="3"/>
            </a:pPr>
            <a:endParaRPr lang="en-US" altLang="ja-CN" sz="2400" b="1" dirty="0">
              <a:solidFill>
                <a:srgbClr val="800000"/>
              </a:solidFill>
              <a:effectLst/>
            </a:endParaRPr>
          </a:p>
          <a:p>
            <a:pPr marL="342900" indent="-342900">
              <a:buAutoNum type="arabicPeriod" startAt="3"/>
            </a:pPr>
            <a:r>
              <a:rPr lang="en-US" sz="2400" b="1" dirty="0">
                <a:solidFill>
                  <a:srgbClr val="800000"/>
                </a:solidFill>
              </a:rPr>
              <a:t>Ablation Analysis on Different Hierarchical Information</a:t>
            </a:r>
            <a:endParaRPr lang="en-US" altLang="ja-CN" sz="2400" b="1" dirty="0">
              <a:solidFill>
                <a:srgbClr val="800000"/>
              </a:solidFill>
              <a:effectLst/>
            </a:endParaRPr>
          </a:p>
        </p:txBody>
      </p:sp>
      <p:sp>
        <p:nvSpPr>
          <p:cNvPr id="8" name="テキスト ボックス 7">
            <a:extLst>
              <a:ext uri="{FF2B5EF4-FFF2-40B4-BE49-F238E27FC236}">
                <a16:creationId xmlns:a16="http://schemas.microsoft.com/office/drawing/2014/main" id="{4606810E-59B1-94C7-F1A8-8A7B7090E199}"/>
              </a:ext>
            </a:extLst>
          </p:cNvPr>
          <p:cNvSpPr txBox="1"/>
          <p:nvPr/>
        </p:nvSpPr>
        <p:spPr>
          <a:xfrm>
            <a:off x="722511" y="1283743"/>
            <a:ext cx="7045518" cy="4616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marL="285750" indent="-285750" algn="just">
              <a:buFont typeface="Wingdings" pitchFamily="2" charset="2"/>
              <a:buChar char="§"/>
            </a:pPr>
            <a:r>
              <a:rPr kumimoji="1" lang="en-US" altLang="ja-CN" sz="2400" dirty="0"/>
              <a:t>There are something we need to do in the future</a:t>
            </a:r>
            <a:endParaRPr kumimoji="1" lang="ja-CN" altLang="en-US" sz="2400"/>
          </a:p>
        </p:txBody>
      </p:sp>
    </p:spTree>
    <p:extLst>
      <p:ext uri="{BB962C8B-B14F-4D97-AF65-F5344CB8AC3E}">
        <p14:creationId xmlns:p14="http://schemas.microsoft.com/office/powerpoint/2010/main" val="443404256"/>
      </p:ext>
    </p:extLst>
  </p:cSld>
  <p:clrMapOvr>
    <a:masterClrMapping/>
  </p:clrMapOvr>
  <p:transition spd="med" advTm="116633"/>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ln>
          <a:solidFill>
            <a:srgbClr val="C00000"/>
          </a:solidFill>
        </a:ln>
      </a:spPr>
      <a:bodyPr/>
      <a:lstStyle/>
      <a:style>
        <a:lnRef idx="1">
          <a:schemeClr val="accent2"/>
        </a:lnRef>
        <a:fillRef idx="0">
          <a:schemeClr val="accent2"/>
        </a:fillRef>
        <a:effectRef idx="0">
          <a:schemeClr val="accent2"/>
        </a:effectRef>
        <a:fontRef idx="minor">
          <a:schemeClr val="tx1"/>
        </a:fontRef>
      </a:style>
    </a:lnDef>
    <a:txDef>
      <a:spPr>
        <a:noFill/>
        <a:ln w="12700" cap="flat">
          <a:noFill/>
          <a:miter lim="400000"/>
        </a:ln>
        <a:effectLst/>
      </a:spPr>
      <a:bodyPr wrap="square">
        <a:spAutoFit/>
      </a:bodyPr>
      <a:lstStyle>
        <a:defPPr marL="285750" indent="-285750" algn="just">
          <a:buFont typeface="Wingdings" pitchFamily="2" charset="2"/>
          <a:buChar char="§"/>
          <a:defRPr dirty="0"/>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waseda_presentation" id="{6A32692C-73C3-334D-93CA-FDE356CD1E54}" vid="{D62D83EF-3A27-2440-ABCE-5C990556CC7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114</TotalTime>
  <Words>906</Words>
  <Application>Microsoft Office PowerPoint</Application>
  <PresentationFormat>宽屏</PresentationFormat>
  <Paragraphs>74</Paragraphs>
  <Slides>6</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.SF NS</vt:lpstr>
      <vt:lpstr>等线</vt:lpstr>
      <vt:lpstr>Arial</vt:lpstr>
      <vt:lpstr>Arial Black</vt:lpstr>
      <vt:lpstr>Calibri</vt:lpstr>
      <vt:lpstr>Helvetica</vt:lpstr>
      <vt:lpstr>Times New Roman</vt:lpstr>
      <vt:lpstr>Wingdings</vt:lpstr>
      <vt:lpstr>Office Theme</vt:lpstr>
      <vt:lpstr>PowerPoint 演示文稿</vt:lpstr>
      <vt:lpstr>Why I Chose Branch-and-Bound</vt:lpstr>
      <vt:lpstr>Difficulties in Application</vt:lpstr>
      <vt:lpstr>How to Improve</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柯翔 单</dc:creator>
  <cp:lastModifiedBy>jia hui huang</cp:lastModifiedBy>
  <cp:revision>39</cp:revision>
  <dcterms:created xsi:type="dcterms:W3CDTF">2023-10-16T02:24:43Z</dcterms:created>
  <dcterms:modified xsi:type="dcterms:W3CDTF">2025-07-13T14:45:37Z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mondata">
    <vt:lpwstr>eyJoZGlkIjoiZmRlYzIzNzllOWIzMzc2MDAyYjNiYTYxMzA5MTdjNzYifQ==</vt:lpwstr>
  </property>
  <property fmtid="{D5CDD505-2E9C-101B-9397-08002B2CF9AE}" pid="3" name="ICV">
    <vt:lpwstr>363D21B15FCB4074BCBE0D0C673C3BAD</vt:lpwstr>
  </property>
  <property fmtid="{D5CDD505-2E9C-101B-9397-08002B2CF9AE}" pid="4" name="KSOProductBuildVer">
    <vt:lpwstr>1033-4.2.2.6882</vt:lpwstr>
  </property>
</Properties>
</file>