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7" r:id="rId3"/>
    <p:sldId id="816" r:id="rId4"/>
    <p:sldId id="808" r:id="rId5"/>
    <p:sldId id="979" r:id="rId6"/>
    <p:sldId id="812" r:id="rId7"/>
    <p:sldId id="980" r:id="rId8"/>
    <p:sldId id="385" r:id="rId9"/>
    <p:sldId id="967" r:id="rId10"/>
    <p:sldId id="966" r:id="rId11"/>
    <p:sldId id="968" r:id="rId12"/>
    <p:sldId id="972" r:id="rId13"/>
    <p:sldId id="971" r:id="rId14"/>
    <p:sldId id="974" r:id="rId15"/>
    <p:sldId id="975" r:id="rId16"/>
    <p:sldId id="973" r:id="rId17"/>
    <p:sldId id="964" r:id="rId18"/>
    <p:sldId id="965" r:id="rId19"/>
    <p:sldId id="976" r:id="rId20"/>
    <p:sldId id="963" r:id="rId21"/>
    <p:sldId id="960" r:id="rId22"/>
    <p:sldId id="962" r:id="rId23"/>
    <p:sldId id="977" r:id="rId24"/>
    <p:sldId id="978" r:id="rId25"/>
  </p:sldIdLst>
  <p:sldSz cx="9144000" cy="6858000" type="screen4x3"/>
  <p:notesSz cx="6735763" cy="98663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00"/>
    <a:srgbClr val="9900FF"/>
    <a:srgbClr val="FF0000"/>
    <a:srgbClr val="640000"/>
    <a:srgbClr val="993300"/>
    <a:srgbClr val="D3512D"/>
    <a:srgbClr val="B2B2B2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EED05-ED17-4C37-A993-95BAC20D13BB}" v="12" dt="2025-06-17T07:59:30.116"/>
    <p1510:client id="{C50A24D9-606D-4C5C-84BA-5FC9208FBB68}" v="3" dt="2025-06-17T11:13:3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7" y="2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uho Iwaihara" userId="ea92f01c8c5b66e8" providerId="LiveId" clId="{113EED05-ED17-4C37-A993-95BAC20D13BB}"/>
    <pc:docChg chg="undo custSel addSld modSld sldOrd">
      <pc:chgData name="Mizuho Iwaihara" userId="ea92f01c8c5b66e8" providerId="LiveId" clId="{113EED05-ED17-4C37-A993-95BAC20D13BB}" dt="2025-06-18T07:20:31.390" v="2086" actId="20577"/>
      <pc:docMkLst>
        <pc:docMk/>
      </pc:docMkLst>
      <pc:sldChg chg="modSp mod ord">
        <pc:chgData name="Mizuho Iwaihara" userId="ea92f01c8c5b66e8" providerId="LiveId" clId="{113EED05-ED17-4C37-A993-95BAC20D13BB}" dt="2025-06-17T08:08:40.957" v="1794" actId="20577"/>
        <pc:sldMkLst>
          <pc:docMk/>
          <pc:sldMk cId="2494882370" sldId="385"/>
        </pc:sldMkLst>
        <pc:spChg chg="mod">
          <ac:chgData name="Mizuho Iwaihara" userId="ea92f01c8c5b66e8" providerId="LiveId" clId="{113EED05-ED17-4C37-A993-95BAC20D13BB}" dt="2025-06-17T08:08:40.957" v="1794" actId="20577"/>
          <ac:spMkLst>
            <pc:docMk/>
            <pc:sldMk cId="2494882370" sldId="385"/>
            <ac:spMk id="5" creationId="{00000000-0000-0000-0000-000000000000}"/>
          </ac:spMkLst>
        </pc:spChg>
      </pc:sldChg>
      <pc:sldChg chg="modSp mod">
        <pc:chgData name="Mizuho Iwaihara" userId="ea92f01c8c5b66e8" providerId="LiveId" clId="{113EED05-ED17-4C37-A993-95BAC20D13BB}" dt="2025-06-17T08:00:23.790" v="1163" actId="20577"/>
        <pc:sldMkLst>
          <pc:docMk/>
          <pc:sldMk cId="1953321198" sldId="808"/>
        </pc:sldMkLst>
        <pc:spChg chg="mod">
          <ac:chgData name="Mizuho Iwaihara" userId="ea92f01c8c5b66e8" providerId="LiveId" clId="{113EED05-ED17-4C37-A993-95BAC20D13BB}" dt="2025-06-17T08:00:23.790" v="1163" actId="20577"/>
          <ac:spMkLst>
            <pc:docMk/>
            <pc:sldMk cId="1953321198" sldId="808"/>
            <ac:spMk id="5" creationId="{D2603145-4194-46F2-B4C9-2C71FAC203D7}"/>
          </ac:spMkLst>
        </pc:spChg>
      </pc:sldChg>
      <pc:sldChg chg="modSp mod ord">
        <pc:chgData name="Mizuho Iwaihara" userId="ea92f01c8c5b66e8" providerId="LiveId" clId="{113EED05-ED17-4C37-A993-95BAC20D13BB}" dt="2025-06-18T07:20:31.390" v="2086" actId="20577"/>
        <pc:sldMkLst>
          <pc:docMk/>
          <pc:sldMk cId="1678823941" sldId="812"/>
        </pc:sldMkLst>
        <pc:spChg chg="mod">
          <ac:chgData name="Mizuho Iwaihara" userId="ea92f01c8c5b66e8" providerId="LiveId" clId="{113EED05-ED17-4C37-A993-95BAC20D13BB}" dt="2025-06-17T07:58:18.971" v="1056" actId="20577"/>
          <ac:spMkLst>
            <pc:docMk/>
            <pc:sldMk cId="1678823941" sldId="812"/>
            <ac:spMk id="4" creationId="{4F851471-85CE-6EBB-9F0D-59C4975A7321}"/>
          </ac:spMkLst>
        </pc:spChg>
        <pc:spChg chg="mod">
          <ac:chgData name="Mizuho Iwaihara" userId="ea92f01c8c5b66e8" providerId="LiveId" clId="{113EED05-ED17-4C37-A993-95BAC20D13BB}" dt="2025-06-18T07:20:31.390" v="2086" actId="20577"/>
          <ac:spMkLst>
            <pc:docMk/>
            <pc:sldMk cId="1678823941" sldId="812"/>
            <ac:spMk id="5" creationId="{53C900D4-6E8B-A12D-846E-EB92D1F1B2B2}"/>
          </ac:spMkLst>
        </pc:spChg>
      </pc:sldChg>
      <pc:sldChg chg="ord">
        <pc:chgData name="Mizuho Iwaihara" userId="ea92f01c8c5b66e8" providerId="LiveId" clId="{113EED05-ED17-4C37-A993-95BAC20D13BB}" dt="2025-06-17T03:26:14.700" v="513"/>
        <pc:sldMkLst>
          <pc:docMk/>
          <pc:sldMk cId="3641516059" sldId="960"/>
        </pc:sldMkLst>
      </pc:sldChg>
      <pc:sldChg chg="ord">
        <pc:chgData name="Mizuho Iwaihara" userId="ea92f01c8c5b66e8" providerId="LiveId" clId="{113EED05-ED17-4C37-A993-95BAC20D13BB}" dt="2025-06-17T03:26:14.700" v="513"/>
        <pc:sldMkLst>
          <pc:docMk/>
          <pc:sldMk cId="3475559707" sldId="962"/>
        </pc:sldMkLst>
      </pc:sldChg>
      <pc:sldChg chg="ord">
        <pc:chgData name="Mizuho Iwaihara" userId="ea92f01c8c5b66e8" providerId="LiveId" clId="{113EED05-ED17-4C37-A993-95BAC20D13BB}" dt="2025-06-17T03:23:57.668" v="509"/>
        <pc:sldMkLst>
          <pc:docMk/>
          <pc:sldMk cId="3950682291" sldId="963"/>
        </pc:sldMkLst>
      </pc:sldChg>
      <pc:sldChg chg="ord">
        <pc:chgData name="Mizuho Iwaihara" userId="ea92f01c8c5b66e8" providerId="LiveId" clId="{113EED05-ED17-4C37-A993-95BAC20D13BB}" dt="2025-06-17T03:23:57.668" v="509"/>
        <pc:sldMkLst>
          <pc:docMk/>
          <pc:sldMk cId="1563423757" sldId="964"/>
        </pc:sldMkLst>
      </pc:sldChg>
      <pc:sldChg chg="ord">
        <pc:chgData name="Mizuho Iwaihara" userId="ea92f01c8c5b66e8" providerId="LiveId" clId="{113EED05-ED17-4C37-A993-95BAC20D13BB}" dt="2025-06-17T03:23:57.668" v="509"/>
        <pc:sldMkLst>
          <pc:docMk/>
          <pc:sldMk cId="3247124419" sldId="965"/>
        </pc:sldMkLst>
      </pc:sldChg>
      <pc:sldChg chg="modSp mod">
        <pc:chgData name="Mizuho Iwaihara" userId="ea92f01c8c5b66e8" providerId="LiveId" clId="{113EED05-ED17-4C37-A993-95BAC20D13BB}" dt="2025-06-17T07:46:02.445" v="903" actId="1076"/>
        <pc:sldMkLst>
          <pc:docMk/>
          <pc:sldMk cId="1744671227" sldId="966"/>
        </pc:sldMkLst>
        <pc:spChg chg="mod">
          <ac:chgData name="Mizuho Iwaihara" userId="ea92f01c8c5b66e8" providerId="LiveId" clId="{113EED05-ED17-4C37-A993-95BAC20D13BB}" dt="2025-06-17T07:46:02.445" v="903" actId="1076"/>
          <ac:spMkLst>
            <pc:docMk/>
            <pc:sldMk cId="1744671227" sldId="966"/>
            <ac:spMk id="5" creationId="{B1336862-4FF9-D46E-8D40-3F1CFD5D5770}"/>
          </ac:spMkLst>
        </pc:spChg>
      </pc:sldChg>
      <pc:sldChg chg="modSp mod ord">
        <pc:chgData name="Mizuho Iwaihara" userId="ea92f01c8c5b66e8" providerId="LiveId" clId="{113EED05-ED17-4C37-A993-95BAC20D13BB}" dt="2025-06-17T07:18:29.950" v="633" actId="20577"/>
        <pc:sldMkLst>
          <pc:docMk/>
          <pc:sldMk cId="2809796464" sldId="967"/>
        </pc:sldMkLst>
        <pc:spChg chg="mod">
          <ac:chgData name="Mizuho Iwaihara" userId="ea92f01c8c5b66e8" providerId="LiveId" clId="{113EED05-ED17-4C37-A993-95BAC20D13BB}" dt="2025-06-17T07:18:29.950" v="633" actId="20577"/>
          <ac:spMkLst>
            <pc:docMk/>
            <pc:sldMk cId="2809796464" sldId="967"/>
            <ac:spMk id="5" creationId="{F3B9C0DE-B583-D39E-7220-ABB43325C98D}"/>
          </ac:spMkLst>
        </pc:spChg>
      </pc:sldChg>
      <pc:sldChg chg="ord">
        <pc:chgData name="Mizuho Iwaihara" userId="ea92f01c8c5b66e8" providerId="LiveId" clId="{113EED05-ED17-4C37-A993-95BAC20D13BB}" dt="2025-06-17T03:09:56.101" v="33"/>
        <pc:sldMkLst>
          <pc:docMk/>
          <pc:sldMk cId="1880863908" sldId="968"/>
        </pc:sldMkLst>
      </pc:sldChg>
      <pc:sldChg chg="modSp mod ord">
        <pc:chgData name="Mizuho Iwaihara" userId="ea92f01c8c5b66e8" providerId="LiveId" clId="{113EED05-ED17-4C37-A993-95BAC20D13BB}" dt="2025-06-17T07:47:12.432" v="907" actId="6549"/>
        <pc:sldMkLst>
          <pc:docMk/>
          <pc:sldMk cId="4275897157" sldId="971"/>
        </pc:sldMkLst>
        <pc:spChg chg="mod">
          <ac:chgData name="Mizuho Iwaihara" userId="ea92f01c8c5b66e8" providerId="LiveId" clId="{113EED05-ED17-4C37-A993-95BAC20D13BB}" dt="2025-06-17T07:20:57.999" v="656" actId="20577"/>
          <ac:spMkLst>
            <pc:docMk/>
            <pc:sldMk cId="4275897157" sldId="971"/>
            <ac:spMk id="4" creationId="{7DE332EB-FA11-3F60-5329-12EA6893B55E}"/>
          </ac:spMkLst>
        </pc:spChg>
        <pc:spChg chg="mod">
          <ac:chgData name="Mizuho Iwaihara" userId="ea92f01c8c5b66e8" providerId="LiveId" clId="{113EED05-ED17-4C37-A993-95BAC20D13BB}" dt="2025-06-17T07:47:12.432" v="907" actId="6549"/>
          <ac:spMkLst>
            <pc:docMk/>
            <pc:sldMk cId="4275897157" sldId="971"/>
            <ac:spMk id="5" creationId="{90315D46-0B8D-D8A9-ADF6-23199A78A531}"/>
          </ac:spMkLst>
        </pc:spChg>
      </pc:sldChg>
      <pc:sldChg chg="modSp mod ord">
        <pc:chgData name="Mizuho Iwaihara" userId="ea92f01c8c5b66e8" providerId="LiveId" clId="{113EED05-ED17-4C37-A993-95BAC20D13BB}" dt="2025-06-17T03:10:55.960" v="45" actId="20577"/>
        <pc:sldMkLst>
          <pc:docMk/>
          <pc:sldMk cId="3435662384" sldId="972"/>
        </pc:sldMkLst>
        <pc:spChg chg="mod">
          <ac:chgData name="Mizuho Iwaihara" userId="ea92f01c8c5b66e8" providerId="LiveId" clId="{113EED05-ED17-4C37-A993-95BAC20D13BB}" dt="2025-06-17T03:10:55.960" v="45" actId="20577"/>
          <ac:spMkLst>
            <pc:docMk/>
            <pc:sldMk cId="3435662384" sldId="972"/>
            <ac:spMk id="5" creationId="{1C21F0AA-0C21-A4B7-219C-26BC919696A7}"/>
          </ac:spMkLst>
        </pc:spChg>
      </pc:sldChg>
      <pc:sldChg chg="modSp mod ord">
        <pc:chgData name="Mizuho Iwaihara" userId="ea92f01c8c5b66e8" providerId="LiveId" clId="{113EED05-ED17-4C37-A993-95BAC20D13BB}" dt="2025-06-17T07:47:55.832" v="909" actId="20577"/>
        <pc:sldMkLst>
          <pc:docMk/>
          <pc:sldMk cId="2331841495" sldId="974"/>
        </pc:sldMkLst>
        <pc:spChg chg="mod">
          <ac:chgData name="Mizuho Iwaihara" userId="ea92f01c8c5b66e8" providerId="LiveId" clId="{113EED05-ED17-4C37-A993-95BAC20D13BB}" dt="2025-06-17T07:20:23.943" v="647" actId="20577"/>
          <ac:spMkLst>
            <pc:docMk/>
            <pc:sldMk cId="2331841495" sldId="974"/>
            <ac:spMk id="4" creationId="{2879C1CD-8C4E-A9AE-F559-5B084C73D5CC}"/>
          </ac:spMkLst>
        </pc:spChg>
        <pc:spChg chg="mod">
          <ac:chgData name="Mizuho Iwaihara" userId="ea92f01c8c5b66e8" providerId="LiveId" clId="{113EED05-ED17-4C37-A993-95BAC20D13BB}" dt="2025-06-17T07:47:55.832" v="909" actId="20577"/>
          <ac:spMkLst>
            <pc:docMk/>
            <pc:sldMk cId="2331841495" sldId="974"/>
            <ac:spMk id="5" creationId="{34345A8B-E998-994E-A622-DCCFD291824D}"/>
          </ac:spMkLst>
        </pc:spChg>
      </pc:sldChg>
      <pc:sldChg chg="modSp mod ord">
        <pc:chgData name="Mizuho Iwaihara" userId="ea92f01c8c5b66e8" providerId="LiveId" clId="{113EED05-ED17-4C37-A993-95BAC20D13BB}" dt="2025-06-17T03:22:34.380" v="499" actId="20577"/>
        <pc:sldMkLst>
          <pc:docMk/>
          <pc:sldMk cId="2677541947" sldId="975"/>
        </pc:sldMkLst>
        <pc:spChg chg="mod">
          <ac:chgData name="Mizuho Iwaihara" userId="ea92f01c8c5b66e8" providerId="LiveId" clId="{113EED05-ED17-4C37-A993-95BAC20D13BB}" dt="2025-06-17T03:22:34.380" v="499" actId="20577"/>
          <ac:spMkLst>
            <pc:docMk/>
            <pc:sldMk cId="2677541947" sldId="975"/>
            <ac:spMk id="5" creationId="{8BB98EAD-C591-1A74-0E54-F8EA2B1690B5}"/>
          </ac:spMkLst>
        </pc:spChg>
      </pc:sldChg>
      <pc:sldChg chg="ord">
        <pc:chgData name="Mizuho Iwaihara" userId="ea92f01c8c5b66e8" providerId="LiveId" clId="{113EED05-ED17-4C37-A993-95BAC20D13BB}" dt="2025-06-17T03:23:57.668" v="509"/>
        <pc:sldMkLst>
          <pc:docMk/>
          <pc:sldMk cId="419282014" sldId="976"/>
        </pc:sldMkLst>
      </pc:sldChg>
      <pc:sldChg chg="ord">
        <pc:chgData name="Mizuho Iwaihara" userId="ea92f01c8c5b66e8" providerId="LiveId" clId="{113EED05-ED17-4C37-A993-95BAC20D13BB}" dt="2025-06-17T03:24:17.844" v="511"/>
        <pc:sldMkLst>
          <pc:docMk/>
          <pc:sldMk cId="1637979848" sldId="977"/>
        </pc:sldMkLst>
      </pc:sldChg>
      <pc:sldChg chg="modSp mod ord">
        <pc:chgData name="Mizuho Iwaihara" userId="ea92f01c8c5b66e8" providerId="LiveId" clId="{113EED05-ED17-4C37-A993-95BAC20D13BB}" dt="2025-06-18T06:28:34.803" v="1954" actId="404"/>
        <pc:sldMkLst>
          <pc:docMk/>
          <pc:sldMk cId="3089578885" sldId="978"/>
        </pc:sldMkLst>
        <pc:spChg chg="mod">
          <ac:chgData name="Mizuho Iwaihara" userId="ea92f01c8c5b66e8" providerId="LiveId" clId="{113EED05-ED17-4C37-A993-95BAC20D13BB}" dt="2025-06-18T06:28:34.803" v="1954" actId="404"/>
          <ac:spMkLst>
            <pc:docMk/>
            <pc:sldMk cId="3089578885" sldId="978"/>
            <ac:spMk id="5" creationId="{B2C52D02-CABE-F197-AAF9-0A82303F42E4}"/>
          </ac:spMkLst>
        </pc:spChg>
      </pc:sldChg>
      <pc:sldChg chg="modSp add mod">
        <pc:chgData name="Mizuho Iwaihara" userId="ea92f01c8c5b66e8" providerId="LiveId" clId="{113EED05-ED17-4C37-A993-95BAC20D13BB}" dt="2025-06-17T08:00:14.740" v="1159" actId="6549"/>
        <pc:sldMkLst>
          <pc:docMk/>
          <pc:sldMk cId="391338874" sldId="979"/>
        </pc:sldMkLst>
        <pc:spChg chg="mod">
          <ac:chgData name="Mizuho Iwaihara" userId="ea92f01c8c5b66e8" providerId="LiveId" clId="{113EED05-ED17-4C37-A993-95BAC20D13BB}" dt="2025-06-17T08:00:14.740" v="1159" actId="6549"/>
          <ac:spMkLst>
            <pc:docMk/>
            <pc:sldMk cId="391338874" sldId="979"/>
            <ac:spMk id="5" creationId="{A6F1D1A2-011B-56CD-C2BA-1D8E9DD082CF}"/>
          </ac:spMkLst>
        </pc:spChg>
      </pc:sldChg>
      <pc:sldChg chg="modSp mod">
        <pc:chgData name="Mizuho Iwaihara" userId="ea92f01c8c5b66e8" providerId="LiveId" clId="{113EED05-ED17-4C37-A993-95BAC20D13BB}" dt="2025-06-18T07:18:18.026" v="2076" actId="20577"/>
        <pc:sldMkLst>
          <pc:docMk/>
          <pc:sldMk cId="954134572" sldId="980"/>
        </pc:sldMkLst>
        <pc:spChg chg="mod">
          <ac:chgData name="Mizuho Iwaihara" userId="ea92f01c8c5b66e8" providerId="LiveId" clId="{113EED05-ED17-4C37-A993-95BAC20D13BB}" dt="2025-06-18T07:18:18.026" v="2076" actId="20577"/>
          <ac:spMkLst>
            <pc:docMk/>
            <pc:sldMk cId="954134572" sldId="980"/>
            <ac:spMk id="5" creationId="{FF080DBB-E50F-D885-6D34-0D265EFC734A}"/>
          </ac:spMkLst>
        </pc:spChg>
      </pc:sldChg>
    </pc:docChg>
  </pc:docChgLst>
  <pc:docChgLst>
    <pc:chgData name="Mizuho Iwaihara" userId="ea92f01c8c5b66e8" providerId="LiveId" clId="{C50A24D9-606D-4C5C-84BA-5FC9208FBB68}"/>
    <pc:docChg chg="undo custSel addSld modSld">
      <pc:chgData name="Mizuho Iwaihara" userId="ea92f01c8c5b66e8" providerId="LiveId" clId="{C50A24D9-606D-4C5C-84BA-5FC9208FBB68}" dt="2025-06-17T11:29:12.405" v="808" actId="6549"/>
      <pc:docMkLst>
        <pc:docMk/>
      </pc:docMkLst>
      <pc:sldChg chg="modSp mod">
        <pc:chgData name="Mizuho Iwaihara" userId="ea92f01c8c5b66e8" providerId="LiveId" clId="{C50A24D9-606D-4C5C-84BA-5FC9208FBB68}" dt="2025-06-17T10:59:55.871" v="34" actId="20577"/>
        <pc:sldMkLst>
          <pc:docMk/>
          <pc:sldMk cId="1678823941" sldId="812"/>
        </pc:sldMkLst>
        <pc:spChg chg="mod">
          <ac:chgData name="Mizuho Iwaihara" userId="ea92f01c8c5b66e8" providerId="LiveId" clId="{C50A24D9-606D-4C5C-84BA-5FC9208FBB68}" dt="2025-06-17T10:59:55.871" v="34" actId="20577"/>
          <ac:spMkLst>
            <pc:docMk/>
            <pc:sldMk cId="1678823941" sldId="812"/>
            <ac:spMk id="5" creationId="{53C900D4-6E8B-A12D-846E-EB92D1F1B2B2}"/>
          </ac:spMkLst>
        </pc:spChg>
      </pc:sldChg>
      <pc:sldChg chg="modSp mod">
        <pc:chgData name="Mizuho Iwaihara" userId="ea92f01c8c5b66e8" providerId="LiveId" clId="{C50A24D9-606D-4C5C-84BA-5FC9208FBB68}" dt="2025-06-17T11:29:12.405" v="808" actId="6549"/>
        <pc:sldMkLst>
          <pc:docMk/>
          <pc:sldMk cId="1563423757" sldId="964"/>
        </pc:sldMkLst>
        <pc:spChg chg="mod">
          <ac:chgData name="Mizuho Iwaihara" userId="ea92f01c8c5b66e8" providerId="LiveId" clId="{C50A24D9-606D-4C5C-84BA-5FC9208FBB68}" dt="2025-06-17T11:29:12.405" v="808" actId="6549"/>
          <ac:spMkLst>
            <pc:docMk/>
            <pc:sldMk cId="1563423757" sldId="964"/>
            <ac:spMk id="5" creationId="{2EBC1A6C-77B0-7C0A-7A9A-736E452774F5}"/>
          </ac:spMkLst>
        </pc:spChg>
      </pc:sldChg>
      <pc:sldChg chg="modSp mod">
        <pc:chgData name="Mizuho Iwaihara" userId="ea92f01c8c5b66e8" providerId="LiveId" clId="{C50A24D9-606D-4C5C-84BA-5FC9208FBB68}" dt="2025-06-17T11:18:06.088" v="455" actId="20577"/>
        <pc:sldMkLst>
          <pc:docMk/>
          <pc:sldMk cId="1744671227" sldId="966"/>
        </pc:sldMkLst>
        <pc:spChg chg="mod">
          <ac:chgData name="Mizuho Iwaihara" userId="ea92f01c8c5b66e8" providerId="LiveId" clId="{C50A24D9-606D-4C5C-84BA-5FC9208FBB68}" dt="2025-06-17T11:18:06.088" v="455" actId="20577"/>
          <ac:spMkLst>
            <pc:docMk/>
            <pc:sldMk cId="1744671227" sldId="966"/>
            <ac:spMk id="5" creationId="{B1336862-4FF9-D46E-8D40-3F1CFD5D5770}"/>
          </ac:spMkLst>
        </pc:spChg>
      </pc:sldChg>
      <pc:sldChg chg="modSp mod">
        <pc:chgData name="Mizuho Iwaihara" userId="ea92f01c8c5b66e8" providerId="LiveId" clId="{C50A24D9-606D-4C5C-84BA-5FC9208FBB68}" dt="2025-06-17T11:17:34.099" v="447" actId="404"/>
        <pc:sldMkLst>
          <pc:docMk/>
          <pc:sldMk cId="2809796464" sldId="967"/>
        </pc:sldMkLst>
        <pc:spChg chg="mod">
          <ac:chgData name="Mizuho Iwaihara" userId="ea92f01c8c5b66e8" providerId="LiveId" clId="{C50A24D9-606D-4C5C-84BA-5FC9208FBB68}" dt="2025-06-17T11:17:34.099" v="447" actId="404"/>
          <ac:spMkLst>
            <pc:docMk/>
            <pc:sldMk cId="2809796464" sldId="967"/>
            <ac:spMk id="5" creationId="{F3B9C0DE-B583-D39E-7220-ABB43325C98D}"/>
          </ac:spMkLst>
        </pc:spChg>
      </pc:sldChg>
      <pc:sldChg chg="modSp mod">
        <pc:chgData name="Mizuho Iwaihara" userId="ea92f01c8c5b66e8" providerId="LiveId" clId="{C50A24D9-606D-4C5C-84BA-5FC9208FBB68}" dt="2025-06-17T10:57:37.910" v="1" actId="20577"/>
        <pc:sldMkLst>
          <pc:docMk/>
          <pc:sldMk cId="391338874" sldId="979"/>
        </pc:sldMkLst>
        <pc:spChg chg="mod">
          <ac:chgData name="Mizuho Iwaihara" userId="ea92f01c8c5b66e8" providerId="LiveId" clId="{C50A24D9-606D-4C5C-84BA-5FC9208FBB68}" dt="2025-06-17T10:57:37.910" v="1" actId="20577"/>
          <ac:spMkLst>
            <pc:docMk/>
            <pc:sldMk cId="391338874" sldId="979"/>
            <ac:spMk id="5" creationId="{A6F1D1A2-011B-56CD-C2BA-1D8E9DD082CF}"/>
          </ac:spMkLst>
        </pc:spChg>
      </pc:sldChg>
      <pc:sldChg chg="modSp add mod">
        <pc:chgData name="Mizuho Iwaihara" userId="ea92f01c8c5b66e8" providerId="LiveId" clId="{C50A24D9-606D-4C5C-84BA-5FC9208FBB68}" dt="2025-06-17T11:16:17.664" v="446" actId="20577"/>
        <pc:sldMkLst>
          <pc:docMk/>
          <pc:sldMk cId="954134572" sldId="980"/>
        </pc:sldMkLst>
        <pc:spChg chg="mod">
          <ac:chgData name="Mizuho Iwaihara" userId="ea92f01c8c5b66e8" providerId="LiveId" clId="{C50A24D9-606D-4C5C-84BA-5FC9208FBB68}" dt="2025-06-17T11:16:17.664" v="446" actId="20577"/>
          <ac:spMkLst>
            <pc:docMk/>
            <pc:sldMk cId="954134572" sldId="980"/>
            <ac:spMk id="5" creationId="{FF080DBB-E50F-D885-6D34-0D265EFC734A}"/>
          </ac:spMkLst>
        </pc:spChg>
      </pc:sldChg>
    </pc:docChg>
  </pc:docChgLst>
  <pc:docChgLst>
    <pc:chgData name="Mizuho Iwaihara" userId="ea92f01c8c5b66e8" providerId="LiveId" clId="{F006820C-7F4B-4C41-A6A7-F46F5621C94C}"/>
    <pc:docChg chg="custSel delSld modSld">
      <pc:chgData name="Mizuho Iwaihara" userId="ea92f01c8c5b66e8" providerId="LiveId" clId="{F006820C-7F4B-4C41-A6A7-F46F5621C94C}" dt="2025-06-16T09:49:00.662" v="162" actId="313"/>
      <pc:docMkLst>
        <pc:docMk/>
      </pc:docMkLst>
      <pc:sldChg chg="modSp mod">
        <pc:chgData name="Mizuho Iwaihara" userId="ea92f01c8c5b66e8" providerId="LiveId" clId="{F006820C-7F4B-4C41-A6A7-F46F5621C94C}" dt="2025-06-16T09:46:28.285" v="75" actId="20577"/>
        <pc:sldMkLst>
          <pc:docMk/>
          <pc:sldMk cId="2494882370" sldId="385"/>
        </pc:sldMkLst>
        <pc:spChg chg="mod">
          <ac:chgData name="Mizuho Iwaihara" userId="ea92f01c8c5b66e8" providerId="LiveId" clId="{F006820C-7F4B-4C41-A6A7-F46F5621C94C}" dt="2025-06-16T09:46:28.285" v="75" actId="20577"/>
          <ac:spMkLst>
            <pc:docMk/>
            <pc:sldMk cId="2494882370" sldId="385"/>
            <ac:spMk id="5" creationId="{00000000-0000-0000-0000-000000000000}"/>
          </ac:spMkLst>
        </pc:spChg>
      </pc:sldChg>
      <pc:sldChg chg="modSp mod">
        <pc:chgData name="Mizuho Iwaihara" userId="ea92f01c8c5b66e8" providerId="LiveId" clId="{F006820C-7F4B-4C41-A6A7-F46F5621C94C}" dt="2025-06-16T09:35:01.320" v="23" actId="6549"/>
        <pc:sldMkLst>
          <pc:docMk/>
          <pc:sldMk cId="1953321198" sldId="808"/>
        </pc:sldMkLst>
        <pc:spChg chg="mod">
          <ac:chgData name="Mizuho Iwaihara" userId="ea92f01c8c5b66e8" providerId="LiveId" clId="{F006820C-7F4B-4C41-A6A7-F46F5621C94C}" dt="2025-06-16T09:35:01.320" v="23" actId="6549"/>
          <ac:spMkLst>
            <pc:docMk/>
            <pc:sldMk cId="1953321198" sldId="808"/>
            <ac:spMk id="5" creationId="{D2603145-4194-46F2-B4C9-2C71FAC203D7}"/>
          </ac:spMkLst>
        </pc:spChg>
      </pc:sldChg>
      <pc:sldChg chg="del">
        <pc:chgData name="Mizuho Iwaihara" userId="ea92f01c8c5b66e8" providerId="LiveId" clId="{F006820C-7F4B-4C41-A6A7-F46F5621C94C}" dt="2025-06-16T09:34:10.903" v="0" actId="47"/>
        <pc:sldMkLst>
          <pc:docMk/>
          <pc:sldMk cId="3032576440" sldId="810"/>
        </pc:sldMkLst>
      </pc:sldChg>
      <pc:sldChg chg="del">
        <pc:chgData name="Mizuho Iwaihara" userId="ea92f01c8c5b66e8" providerId="LiveId" clId="{F006820C-7F4B-4C41-A6A7-F46F5621C94C}" dt="2025-06-16T09:34:11.587" v="1" actId="47"/>
        <pc:sldMkLst>
          <pc:docMk/>
          <pc:sldMk cId="1463662189" sldId="811"/>
        </pc:sldMkLst>
      </pc:sldChg>
      <pc:sldChg chg="modSp mod">
        <pc:chgData name="Mizuho Iwaihara" userId="ea92f01c8c5b66e8" providerId="LiveId" clId="{F006820C-7F4B-4C41-A6A7-F46F5621C94C}" dt="2025-06-16T09:38:37.377" v="40" actId="6549"/>
        <pc:sldMkLst>
          <pc:docMk/>
          <pc:sldMk cId="3641516059" sldId="960"/>
        </pc:sldMkLst>
        <pc:spChg chg="mod">
          <ac:chgData name="Mizuho Iwaihara" userId="ea92f01c8c5b66e8" providerId="LiveId" clId="{F006820C-7F4B-4C41-A6A7-F46F5621C94C}" dt="2025-06-16T09:38:37.377" v="40" actId="6549"/>
          <ac:spMkLst>
            <pc:docMk/>
            <pc:sldMk cId="3641516059" sldId="960"/>
            <ac:spMk id="5" creationId="{744BF1A7-3A9F-3FDA-CAFD-C74426D90552}"/>
          </ac:spMkLst>
        </pc:spChg>
      </pc:sldChg>
      <pc:sldChg chg="modSp mod">
        <pc:chgData name="Mizuho Iwaihara" userId="ea92f01c8c5b66e8" providerId="LiveId" clId="{F006820C-7F4B-4C41-A6A7-F46F5621C94C}" dt="2025-06-16T09:49:00.662" v="162" actId="313"/>
        <pc:sldMkLst>
          <pc:docMk/>
          <pc:sldMk cId="3089578885" sldId="978"/>
        </pc:sldMkLst>
        <pc:spChg chg="mod">
          <ac:chgData name="Mizuho Iwaihara" userId="ea92f01c8c5b66e8" providerId="LiveId" clId="{F006820C-7F4B-4C41-A6A7-F46F5621C94C}" dt="2025-06-16T09:49:00.662" v="162" actId="313"/>
          <ac:spMkLst>
            <pc:docMk/>
            <pc:sldMk cId="3089578885" sldId="978"/>
            <ac:spMk id="5" creationId="{B2C52D02-CABE-F197-AAF9-0A82303F42E4}"/>
          </ac:spMkLst>
        </pc:spChg>
      </pc:sldChg>
    </pc:docChg>
  </pc:docChgLst>
  <pc:docChgLst>
    <pc:chgData name="Mizuho Iwaihara" userId="ea92f01c8c5b66e8" providerId="LiveId" clId="{090D2002-CD55-419C-B1AE-25120EDEAAA9}"/>
    <pc:docChg chg="undo custSel addSld modSld sldOrd">
      <pc:chgData name="Mizuho Iwaihara" userId="ea92f01c8c5b66e8" providerId="LiveId" clId="{090D2002-CD55-419C-B1AE-25120EDEAAA9}" dt="2025-05-09T07:34:33.173" v="672" actId="20577"/>
      <pc:docMkLst>
        <pc:docMk/>
      </pc:docMkLst>
      <pc:sldChg chg="modSp new mod ord">
        <pc:chgData name="Mizuho Iwaihara" userId="ea92f01c8c5b66e8" providerId="LiveId" clId="{090D2002-CD55-419C-B1AE-25120EDEAAA9}" dt="2025-05-09T07:18:58.492" v="498" actId="20577"/>
        <pc:sldMkLst>
          <pc:docMk/>
          <pc:sldMk cId="1637979848" sldId="977"/>
        </pc:sldMkLst>
        <pc:spChg chg="mod">
          <ac:chgData name="Mizuho Iwaihara" userId="ea92f01c8c5b66e8" providerId="LiveId" clId="{090D2002-CD55-419C-B1AE-25120EDEAAA9}" dt="2025-05-09T02:00:07.572" v="80" actId="113"/>
          <ac:spMkLst>
            <pc:docMk/>
            <pc:sldMk cId="1637979848" sldId="977"/>
            <ac:spMk id="4" creationId="{E44CD93C-6E77-49FE-FC91-89D41E695253}"/>
          </ac:spMkLst>
        </pc:spChg>
        <pc:spChg chg="mod">
          <ac:chgData name="Mizuho Iwaihara" userId="ea92f01c8c5b66e8" providerId="LiveId" clId="{090D2002-CD55-419C-B1AE-25120EDEAAA9}" dt="2025-05-09T07:18:58.492" v="498" actId="20577"/>
          <ac:spMkLst>
            <pc:docMk/>
            <pc:sldMk cId="1637979848" sldId="977"/>
            <ac:spMk id="5" creationId="{D710A031-AB09-E08B-6CE4-D5A99A1C199B}"/>
          </ac:spMkLst>
        </pc:spChg>
      </pc:sldChg>
      <pc:sldChg chg="modSp add mod">
        <pc:chgData name="Mizuho Iwaihara" userId="ea92f01c8c5b66e8" providerId="LiveId" clId="{090D2002-CD55-419C-B1AE-25120EDEAAA9}" dt="2025-05-09T07:34:33.173" v="672" actId="20577"/>
        <pc:sldMkLst>
          <pc:docMk/>
          <pc:sldMk cId="3089578885" sldId="978"/>
        </pc:sldMkLst>
        <pc:spChg chg="mod">
          <ac:chgData name="Mizuho Iwaihara" userId="ea92f01c8c5b66e8" providerId="LiveId" clId="{090D2002-CD55-419C-B1AE-25120EDEAAA9}" dt="2025-05-09T07:08:18.836" v="488" actId="20577"/>
          <ac:spMkLst>
            <pc:docMk/>
            <pc:sldMk cId="3089578885" sldId="978"/>
            <ac:spMk id="4" creationId="{C554F11E-8C84-3F7F-0468-71F2682AFCF1}"/>
          </ac:spMkLst>
        </pc:spChg>
        <pc:spChg chg="mod">
          <ac:chgData name="Mizuho Iwaihara" userId="ea92f01c8c5b66e8" providerId="LiveId" clId="{090D2002-CD55-419C-B1AE-25120EDEAAA9}" dt="2025-05-09T07:34:33.173" v="672" actId="20577"/>
          <ac:spMkLst>
            <pc:docMk/>
            <pc:sldMk cId="3089578885" sldId="978"/>
            <ac:spMk id="5" creationId="{B2C52D02-CABE-F197-AAF9-0A82303F42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fld id="{12063DC7-64C5-4336-93D5-21DB819852AB}" type="datetimeFigureOut">
              <a:rPr lang="ja-JP" altLang="en-US"/>
              <a:pPr>
                <a:defRPr/>
              </a:pPr>
              <a:t>2025/6/18</a:t>
            </a:fld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r>
              <a:rPr lang="en-US" altLang="ja-JP"/>
              <a:t>Jinjia Zhou Master Thesis Midterm Presentation @ Waseda Univ. 2010.4</a:t>
            </a:r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fld id="{144AACE0-282B-401A-ABE4-2EDAD58F39F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9260604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94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4763" y="0"/>
            <a:ext cx="29194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3100" y="4686300"/>
            <a:ext cx="5389563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9194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Jinjia Zhou Master Thesis Midterm Presentation @ Waseda Univ. 2010.4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2B6CEBE-1827-44CC-8CC6-DB87CD2AB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276249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kumimoji="1" lang="ja-JP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17DD79-924C-4655-AEBE-FEEC5EF1EE50}" type="slidenum">
              <a:rPr lang="en-US" altLang="zh-CN" smtClean="0"/>
              <a:pPr/>
              <a:t>1</a:t>
            </a:fld>
            <a:endParaRPr lang="en-US" altLang="zh-CN"/>
          </a:p>
        </p:txBody>
      </p:sp>
      <p:sp>
        <p:nvSpPr>
          <p:cNvPr id="389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zh-CN"/>
              <a:t>Jinjia Zhou Master Thesis Midterm Presentation @ Waseda Univ. 2010.4</a:t>
            </a:r>
          </a:p>
        </p:txBody>
      </p:sp>
    </p:spTree>
    <p:extLst>
      <p:ext uri="{BB962C8B-B14F-4D97-AF65-F5344CB8AC3E}">
        <p14:creationId xmlns:p14="http://schemas.microsoft.com/office/powerpoint/2010/main" val="79039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6C26-2883-40B6-51CA-89F4AAAF0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9FDAEEE-4639-F8F3-25B0-73DE15B45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2C292B7-5EFE-FA41-2C29-4E9823EC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6805F84-8C3D-0CA9-D371-328C32115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Jinjia Zhou Master Thesis Midterm Presentation @ Waseda Univ. 2010.4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BE5A9A-0E1E-8004-CCE5-B5D34931F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6CEBE-1827-44CC-8CC6-DB87CD2ABF2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92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Jinjia Zhou Master Thesis Midterm Presentation @ Waseda Univ. 2010.4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6CEBE-1827-44CC-8CC6-DB87CD2ABF2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103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44848-5693-4387-6603-AC89E5C9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96D9E2-AB11-18F6-7A37-73ED4CE64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96F9B98-DA9C-F1A0-921D-3C5389487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A7A3C5-2B44-FB28-3B66-226261C702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Jinjia Zhou Master Thesis Midterm Presentation @ Waseda Univ. 2010.4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313F59-51BE-AC77-3187-44714FE0EA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B6CEBE-1827-44CC-8CC6-DB87CD2ABF2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6013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latin typeface="Arial Black" pitchFamily="34" charset="0"/>
                <a:cs typeface="Times New Roman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EC3AF-E872-40B8-BE25-204A6F257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9" name="Rectangle 38"/>
          <p:cNvSpPr>
            <a:spLocks noChangeArrowheads="1"/>
          </p:cNvSpPr>
          <p:nvPr userDrawn="1"/>
        </p:nvSpPr>
        <p:spPr bwMode="auto">
          <a:xfrm>
            <a:off x="0" y="0"/>
            <a:ext cx="9144000" cy="714356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pic>
        <p:nvPicPr>
          <p:cNvPr id="41" name="Picture 6" descr="Picture1"/>
          <p:cNvPicPr>
            <a:picLocks noChangeAspect="1" noChangeArrowheads="1"/>
          </p:cNvPicPr>
          <p:nvPr userDrawn="1"/>
        </p:nvPicPr>
        <p:blipFill>
          <a:blip r:embed="rId2" cstate="print">
            <a:lum bright="70000" contrast="-70000"/>
          </a:blip>
          <a:srcRect/>
          <a:stretch>
            <a:fillRect/>
          </a:stretch>
        </p:blipFill>
        <p:spPr bwMode="auto">
          <a:xfrm>
            <a:off x="7929586" y="71414"/>
            <a:ext cx="754063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41"/>
          <p:cNvSpPr>
            <a:spLocks noChangeArrowheads="1"/>
          </p:cNvSpPr>
          <p:nvPr userDrawn="1"/>
        </p:nvSpPr>
        <p:spPr bwMode="auto">
          <a:xfrm>
            <a:off x="0" y="6429396"/>
            <a:ext cx="9144000" cy="428604"/>
          </a:xfrm>
          <a:prstGeom prst="rect">
            <a:avLst/>
          </a:prstGeom>
          <a:solidFill>
            <a:srgbClr val="8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43" name="TextBox 42"/>
          <p:cNvSpPr txBox="1"/>
          <p:nvPr userDrawn="1"/>
        </p:nvSpPr>
        <p:spPr>
          <a:xfrm>
            <a:off x="1571602" y="843060"/>
            <a:ext cx="4429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itchFamily="34" charset="0"/>
                <a:cs typeface="Tahoma" pitchFamily="34" charset="0"/>
              </a:rPr>
              <a:t>WASEDA University</a:t>
            </a:r>
          </a:p>
          <a:p>
            <a:r>
              <a:rPr lang="en-US" sz="1400" b="1">
                <a:latin typeface="Calibri" pitchFamily="34" charset="0"/>
                <a:cs typeface="Tahoma" pitchFamily="34" charset="0"/>
              </a:rPr>
              <a:t>Graduate School of Information, Production and Systems</a:t>
            </a:r>
          </a:p>
        </p:txBody>
      </p:sp>
      <p:pic>
        <p:nvPicPr>
          <p:cNvPr id="44" name="Picture 2" descr="D:\user\zhou\My Dropbox\博士学位\de\ips-logo.bmp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771621"/>
            <a:ext cx="1285884" cy="6571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F3B63-462F-4E94-94BC-590B8A94C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B6DB2-0C60-455C-9DAE-A53AC6DFDD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E1AE-6E28-49F7-88D8-5F79C4A5D0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86808" cy="785818"/>
          </a:xfrm>
        </p:spPr>
        <p:txBody>
          <a:bodyPr/>
          <a:lstStyle>
            <a:lvl1pPr algn="l">
              <a:defRPr sz="3600">
                <a:latin typeface="Arial Black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>
            <a:lvl1pPr>
              <a:buClr>
                <a:srgbClr val="7D2D2D"/>
              </a:buClr>
              <a:buSzPct val="78000"/>
              <a:buFont typeface="Wingdings" pitchFamily="2" charset="2"/>
              <a:buChar char="u"/>
              <a:defRPr sz="2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540000">
              <a:buClr>
                <a:srgbClr val="640000"/>
              </a:buClr>
              <a:buSzPct val="100000"/>
              <a:buFont typeface="Wingdings" pitchFamily="2" charset="2"/>
              <a:buChar char="v"/>
              <a:defRPr sz="2800">
                <a:latin typeface="Arial" pitchFamily="34" charset="0"/>
                <a:cs typeface="Arial" pitchFamily="34" charset="0"/>
              </a:defRPr>
            </a:lvl2pPr>
            <a:lvl3pPr marL="1080000">
              <a:buClr>
                <a:srgbClr val="640000"/>
              </a:buClr>
              <a:buSzPct val="85000"/>
              <a:buFont typeface="Wingdings" pitchFamily="2" charset="2"/>
              <a:buChar char="l"/>
              <a:defRPr sz="2800">
                <a:latin typeface="Arial" pitchFamily="34" charset="0"/>
                <a:cs typeface="Arial" pitchFamily="34" charset="0"/>
              </a:defRPr>
            </a:lvl3pPr>
            <a:lvl4pPr>
              <a:defRPr sz="2800">
                <a:latin typeface="Arial" pitchFamily="34" charset="0"/>
                <a:cs typeface="Arial" pitchFamily="34" charset="0"/>
              </a:defRPr>
            </a:lvl4pPr>
            <a:lvl5pPr>
              <a:defRPr sz="2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1069958"/>
            <a:ext cx="9144000" cy="1588"/>
          </a:xfrm>
          <a:prstGeom prst="line">
            <a:avLst/>
          </a:prstGeom>
          <a:ln w="101600">
            <a:solidFill>
              <a:srgbClr val="7D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D:\user\zhou\My Dropbox\博士学位\de\ips-logo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6350084"/>
            <a:ext cx="714380" cy="36506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5A913-BC77-46F5-B345-25B8733B95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B9C09-EED0-4459-9C58-77A78303E9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969E7-EA2D-4CF9-B159-56485DF95A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13283-B450-4FF5-82AD-BA441B5824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B49E8-C202-44CF-9568-93B6500E39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B8C07-3BCC-4622-913C-8DED6AC3BA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98C195-272C-4D73-AC5A-86AF2E53D8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7C0B5B-BE9C-4CD5-A5A5-88C46DA750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kumimoji="1" sz="36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640000"/>
        </a:buClr>
        <a:buSzPct val="80000"/>
        <a:buFont typeface="Wingdings" pitchFamily="2" charset="2"/>
        <a:buChar char="u"/>
        <a:defRPr kumimoji="1"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40000" indent="-285750" algn="l" rtl="0" fontAlgn="base">
        <a:spcBef>
          <a:spcPts val="600"/>
        </a:spcBef>
        <a:spcAft>
          <a:spcPct val="0"/>
        </a:spcAft>
        <a:buClr>
          <a:srgbClr val="640000"/>
        </a:buClr>
        <a:buSzPct val="68000"/>
        <a:buFont typeface="Wingdings" pitchFamily="2" charset="2"/>
        <a:buChar char=""/>
        <a:defRPr kumimoji="1"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72000" indent="-228600" algn="l" rtl="0" fontAlgn="base">
        <a:spcBef>
          <a:spcPts val="600"/>
        </a:spcBef>
        <a:spcAft>
          <a:spcPct val="0"/>
        </a:spcAft>
        <a:buClr>
          <a:srgbClr val="640000"/>
        </a:buClr>
        <a:buSzPct val="85000"/>
        <a:buFont typeface="Wingdings" pitchFamily="2" charset="2"/>
        <a:buChar char="l"/>
        <a:defRPr kumimoji="1"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fontAlgn="base">
        <a:spcBef>
          <a:spcPts val="6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fontAlgn="base">
        <a:spcBef>
          <a:spcPts val="6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kaggle-llm-science-exam/overview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eedi-mining-misconceptions-in-mathematics" TargetMode="External"/><Relationship Id="rId2" Type="http://schemas.openxmlformats.org/officeDocument/2006/relationships/hyperlink" Target="https://www.kaggle.com/competitions?tagIds=13204-NL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785786" y="1772816"/>
            <a:ext cx="7643866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ja-JP" sz="2800" dirty="0"/>
              <a:t> </a:t>
            </a:r>
          </a:p>
          <a:p>
            <a:pPr algn="ctr"/>
            <a:r>
              <a:rPr lang="en-US" altLang="ja-JP" sz="2400" b="1" dirty="0"/>
              <a:t>Data Engineering Laboratory</a:t>
            </a:r>
          </a:p>
          <a:p>
            <a:pPr algn="ctr"/>
            <a:r>
              <a:rPr lang="ja-JP" altLang="en-US" sz="2400" b="1" dirty="0">
                <a:latin typeface="+mj-ea"/>
                <a:ea typeface="+mj-ea"/>
              </a:rPr>
              <a:t>データ工学研究室</a:t>
            </a:r>
            <a:endParaRPr lang="en-US" altLang="ja-JP" sz="2400" b="1" dirty="0">
              <a:latin typeface="+mj-ea"/>
              <a:ea typeface="+mj-ea"/>
            </a:endParaRPr>
          </a:p>
          <a:p>
            <a:pPr algn="ctr"/>
            <a:endParaRPr lang="en-US" altLang="ja-JP" sz="2800" b="1" dirty="0">
              <a:latin typeface="+mj-ea"/>
              <a:ea typeface="+mj-ea"/>
            </a:endParaRPr>
          </a:p>
          <a:p>
            <a:pPr algn="ctr"/>
            <a:r>
              <a:rPr lang="en-US" altLang="ja-JP" sz="3200" b="1" dirty="0">
                <a:latin typeface="+mj-ea"/>
                <a:ea typeface="+mj-ea"/>
              </a:rPr>
              <a:t>Guidance for newly assigned students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12660" y="4610625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Mizuho Iwaihara</a:t>
            </a:r>
            <a:r>
              <a:rPr kumimoji="1" lang="ja-JP" altLang="en-US" b="1" dirty="0"/>
              <a:t>　</a:t>
            </a:r>
            <a:endParaRPr kumimoji="1" lang="en-US" altLang="zh-CN" b="1" dirty="0"/>
          </a:p>
          <a:p>
            <a:pPr algn="ctr"/>
            <a:r>
              <a:rPr kumimoji="1" lang="ja-JP" altLang="en-US" b="1" dirty="0">
                <a:latin typeface="+mj-ea"/>
                <a:ea typeface="+mj-ea"/>
              </a:rPr>
              <a:t>岩井原瑞穂</a:t>
            </a:r>
            <a:endParaRPr kumimoji="1" lang="en-US" altLang="ja-JP" b="1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F3C9F4D-89C1-1EE8-886A-B3CE6C4C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0D4CDA0-11BC-D4F5-99A7-1E9EC618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5A53199-1757-7141-659A-B1602F7A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choose your research topic?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1336862-4FF9-D46E-8D40-3F1CFD5D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9831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/>
              <a:t>Academic novelties</a:t>
            </a:r>
          </a:p>
          <a:p>
            <a:pPr marL="711450" lvl="1" indent="-514350"/>
            <a:r>
              <a:rPr lang="en-US" altLang="ja-JP" sz="1800" dirty="0"/>
              <a:t>You need try some new idea that has not yet applied on your target problem.</a:t>
            </a:r>
            <a:endParaRPr kumimoji="1" lang="en-US" altLang="ja-JP" sz="1800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/>
              <a:t>Datasets &amp; codes</a:t>
            </a:r>
          </a:p>
          <a:p>
            <a:pPr marL="654300" lvl="1" indent="-457200"/>
            <a:r>
              <a:rPr lang="en-US" altLang="ja-JP" sz="1800" dirty="0"/>
              <a:t>Need to obtain benchmarking datasets from public. Also, constructing a new dataset is a research contribution.  Also, non-public, private dataset could be used in a project. </a:t>
            </a:r>
          </a:p>
          <a:p>
            <a:pPr marL="654300" lvl="1" indent="-457200"/>
            <a:r>
              <a:rPr kumimoji="1" lang="en-US" altLang="ja-JP" sz="1800" dirty="0"/>
              <a:t>Codes </a:t>
            </a:r>
            <a:r>
              <a:rPr lang="en-US" altLang="ja-JP" sz="1800" dirty="0"/>
              <a:t>of baseline models may be in public, but they are often incomplete, missing files, or unstable.</a:t>
            </a:r>
          </a:p>
          <a:p>
            <a:pPr marL="1194300" lvl="2" indent="-457200"/>
            <a:r>
              <a:rPr kumimoji="1" lang="en-US" altLang="ja-JP" sz="1800" dirty="0"/>
              <a:t>Need to find solid baseline models.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Evaluation scheme</a:t>
            </a:r>
          </a:p>
          <a:p>
            <a:pPr marL="654300" lvl="1" indent="-457200"/>
            <a:r>
              <a:rPr lang="en-US" altLang="ja-JP" sz="1800" dirty="0"/>
              <a:t>Your research output needs to be evaluated by certain quantitative metrics, such as scoring functions.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Feasibility</a:t>
            </a:r>
          </a:p>
          <a:p>
            <a:pPr marL="711450" lvl="1" indent="-514350"/>
            <a:r>
              <a:rPr lang="en-US" altLang="ja-JP" sz="1800" dirty="0"/>
              <a:t>Baseline models may be tested on large GPU clusters, that are not available.</a:t>
            </a:r>
          </a:p>
          <a:p>
            <a:pPr marL="711450" lvl="1" indent="-514350"/>
            <a:r>
              <a:rPr lang="en-US" altLang="ja-JP" sz="1800" dirty="0"/>
              <a:t>Try researches that are deployable in our lab’s environment.</a:t>
            </a:r>
            <a:endParaRPr kumimoji="1" lang="en-US" altLang="ja-JP" sz="1800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4467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7AC701A-C656-3A14-1BC5-B217F4CD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A49E12-D6FC-91F2-C193-741D9CA1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D6DC415-0AB9-2561-9A95-E2A1F73E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General </a:t>
            </a:r>
            <a:r>
              <a:rPr lang="en-US" altLang="ja-JP" sz="3200" dirty="0"/>
              <a:t>advices on topic selection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41C5090-7F28-9751-43F3-FDF5C2181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Avoid outdated tasks.</a:t>
            </a:r>
          </a:p>
          <a:p>
            <a:pPr lvl="1"/>
            <a:r>
              <a:rPr lang="en-US" altLang="ja-JP" sz="2000" dirty="0"/>
              <a:t>Tasks or datasets have low recent activities – no new record is reported for a few years – are likely outdated. </a:t>
            </a:r>
          </a:p>
          <a:p>
            <a:r>
              <a:rPr kumimoji="1" lang="en-US" altLang="ja-JP" dirty="0"/>
              <a:t>Check feasibility.</a:t>
            </a:r>
          </a:p>
          <a:p>
            <a:pPr lvl="1"/>
            <a:r>
              <a:rPr kumimoji="1" lang="en-US" altLang="ja-JP" sz="2000" dirty="0"/>
              <a:t>Check hardware </a:t>
            </a:r>
            <a:r>
              <a:rPr lang="en-US" altLang="ja-JP" sz="2000" dirty="0"/>
              <a:t>requirement.</a:t>
            </a:r>
          </a:p>
          <a:p>
            <a:pPr lvl="1"/>
            <a:r>
              <a:rPr lang="en-US" altLang="ja-JP" sz="2000" dirty="0"/>
              <a:t>Code availability. Even if code is publicly available, the code is often incomplete, inexecutable, or lacking critical libraries</a:t>
            </a:r>
          </a:p>
          <a:p>
            <a:r>
              <a:rPr lang="en-US" altLang="ja-JP" dirty="0"/>
              <a:t>Avoid complex tasks.</a:t>
            </a:r>
          </a:p>
          <a:p>
            <a:pPr lvl="1"/>
            <a:r>
              <a:rPr lang="en-US" altLang="ja-JP" sz="2000" dirty="0"/>
              <a:t>Systems developed over many years of researches are inherently complex, hard to replicate in our environment.</a:t>
            </a:r>
          </a:p>
          <a:p>
            <a:pPr lvl="1"/>
            <a:r>
              <a:rPr lang="en-US" altLang="ja-JP" sz="2000" dirty="0"/>
              <a:t>Try simple but clear idea. Try new approaches.</a:t>
            </a:r>
            <a:r>
              <a:rPr lang="en-US" altLang="ja-JP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8086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1E642-720D-EA1A-3FDD-65646767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5D7B263-1345-1327-B30D-D7BA0E70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3E5BF7F-B951-7170-12D7-002B56548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07E625E-04DA-4235-8358-BA8A23C3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200" dirty="0"/>
              <a:t>Level of achievement for master’s thesis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C21F0AA-0C21-A4B7-219C-26BC9196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087" y="1043593"/>
            <a:ext cx="8229600" cy="4983179"/>
          </a:xfrm>
        </p:spPr>
        <p:txBody>
          <a:bodyPr/>
          <a:lstStyle/>
          <a:p>
            <a:pPr marL="571500" indent="-514350">
              <a:buFont typeface="+mj-lt"/>
              <a:buAutoNum type="arabicPeriod"/>
            </a:pPr>
            <a:r>
              <a:rPr lang="en-US" altLang="ja-JP" sz="2400" b="1" dirty="0"/>
              <a:t>Academic backgrounds. </a:t>
            </a:r>
          </a:p>
          <a:p>
            <a:pPr marL="768600" lvl="1" indent="-514350"/>
            <a:r>
              <a:rPr lang="en-US" altLang="ja-JP" sz="2000" dirty="0"/>
              <a:t>Survey on related work – listing related key academic references.</a:t>
            </a:r>
          </a:p>
          <a:p>
            <a:pPr marL="768600" lvl="1" indent="-514350"/>
            <a:r>
              <a:rPr lang="en-US" altLang="ja-JP" sz="2000" dirty="0"/>
              <a:t>Knowledge on existing methodologies.  </a:t>
            </a:r>
          </a:p>
          <a:p>
            <a:pPr marL="768600" lvl="1" indent="-514350"/>
            <a:r>
              <a:rPr lang="en-US" altLang="ja-JP" sz="2000" dirty="0"/>
              <a:t>Academic framework for describing proposing models/ideas, and for quantitative evaluation of performance (statistic measures/scoring methods).  </a:t>
            </a:r>
          </a:p>
          <a:p>
            <a:pPr marL="571500" indent="-514350">
              <a:buFont typeface="+mj-lt"/>
              <a:buAutoNum type="arabicPeriod"/>
            </a:pPr>
            <a:r>
              <a:rPr lang="en-US" altLang="ja-JP" sz="2400" b="1" dirty="0"/>
              <a:t>Novelties</a:t>
            </a:r>
            <a:r>
              <a:rPr lang="en-US" altLang="ja-JP" sz="2000" b="1" dirty="0"/>
              <a:t>.</a:t>
            </a:r>
          </a:p>
          <a:p>
            <a:pPr lvl="1"/>
            <a:r>
              <a:rPr lang="en-US" altLang="ja-JP" sz="2000" dirty="0"/>
              <a:t>New ideas or values of your work need to be described.</a:t>
            </a:r>
          </a:p>
          <a:p>
            <a:pPr lvl="1"/>
            <a:r>
              <a:rPr lang="en-US" altLang="ja-JP" sz="2000" dirty="0"/>
              <a:t>Differences from existing work, or what are missed, should be clarified.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400" b="1" dirty="0"/>
              <a:t>Evaluation.</a:t>
            </a:r>
          </a:p>
          <a:p>
            <a:pPr marL="654300" lvl="1" indent="-457200"/>
            <a:r>
              <a:rPr lang="en-US" altLang="ja-JP" sz="2000" dirty="0"/>
              <a:t>Your idea needs to be implemented, and evaluated. </a:t>
            </a:r>
          </a:p>
          <a:p>
            <a:pPr marL="654300" lvl="1" indent="-457200"/>
            <a:r>
              <a:rPr lang="en-US" altLang="ja-JP" sz="2000" dirty="0"/>
              <a:t>Quantitative evaluation, based on certain scoring scheme.</a:t>
            </a:r>
          </a:p>
          <a:p>
            <a:pPr marL="654300" lvl="1" indent="-457200"/>
            <a:r>
              <a:rPr lang="en-US" altLang="ja-JP" sz="2000" dirty="0"/>
              <a:t>Your result does not have to be state-of-the-art, but it is preferable that your idea has certain positive effects. </a:t>
            </a:r>
          </a:p>
          <a:p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435662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E31BFC0-A7E9-FB9C-1E27-39E0DC041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12E7E4-569C-7BFE-2CD1-98D83278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E332EB-FA11-3F60-5329-12EA6893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Schedule of M1 students </a:t>
            </a:r>
            <a:r>
              <a:rPr lang="en-US" altLang="ja-JP" sz="2800" dirty="0"/>
              <a:t>(Spring ’25)</a:t>
            </a:r>
            <a:endParaRPr kumimoji="1"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0315D46-0B8D-D8A9-ADF6-23199A78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July </a:t>
            </a:r>
            <a:r>
              <a:rPr kumimoji="1" lang="en-US" altLang="ja-JP" dirty="0"/>
              <a:t>2</a:t>
            </a:r>
            <a:r>
              <a:rPr kumimoji="1" lang="en-US" altLang="ja-JP" baseline="30000" dirty="0"/>
              <a:t>nd</a:t>
            </a:r>
            <a:r>
              <a:rPr kumimoji="1" lang="en-US" altLang="ja-JP" dirty="0"/>
              <a:t>-3</a:t>
            </a:r>
            <a:r>
              <a:rPr kumimoji="1" lang="en-US" altLang="ja-JP" baseline="30000" dirty="0"/>
              <a:t>rd</a:t>
            </a:r>
            <a:r>
              <a:rPr kumimoji="1" lang="en-US" altLang="ja-JP" dirty="0"/>
              <a:t> week :    </a:t>
            </a:r>
          </a:p>
          <a:p>
            <a:pPr lvl="1"/>
            <a:r>
              <a:rPr lang="en-US" altLang="ja-JP" dirty="0"/>
              <a:t> </a:t>
            </a:r>
            <a:r>
              <a:rPr lang="en-US" altLang="ja-JP" sz="2000" dirty="0"/>
              <a:t>Interview for formal lab assignment (schedule TBD) .</a:t>
            </a:r>
            <a:endParaRPr kumimoji="1" lang="en-US" altLang="ja-JP" sz="1600" dirty="0"/>
          </a:p>
          <a:p>
            <a:pPr lvl="1"/>
            <a:r>
              <a:rPr kumimoji="1" lang="en-US" altLang="ja-JP" sz="2000" dirty="0"/>
              <a:t> </a:t>
            </a:r>
            <a:r>
              <a:rPr lang="en-US" altLang="ja-JP" sz="2000" dirty="0"/>
              <a:t>Hearing on </a:t>
            </a:r>
            <a:r>
              <a:rPr kumimoji="1" lang="en-US" altLang="ja-JP" sz="2000" dirty="0"/>
              <a:t>preference on research topics </a:t>
            </a:r>
            <a:endParaRPr lang="en-US" altLang="ja-JP" dirty="0"/>
          </a:p>
          <a:p>
            <a:r>
              <a:rPr lang="en-US" altLang="ja-JP" dirty="0"/>
              <a:t>September 1</a:t>
            </a:r>
            <a:r>
              <a:rPr lang="en-US" altLang="ja-JP" baseline="30000" dirty="0"/>
              <a:t>st</a:t>
            </a:r>
            <a:r>
              <a:rPr lang="en-US" altLang="ja-JP" dirty="0"/>
              <a:t> -2</a:t>
            </a:r>
            <a:r>
              <a:rPr lang="en-US" altLang="ja-JP" baseline="30000" dirty="0"/>
              <a:t>nd</a:t>
            </a:r>
            <a:r>
              <a:rPr lang="en-US" altLang="ja-JP" dirty="0"/>
              <a:t> week </a:t>
            </a:r>
          </a:p>
          <a:p>
            <a:pPr lvl="1"/>
            <a:r>
              <a:rPr lang="en-US" altLang="ja-JP" sz="2400" dirty="0"/>
              <a:t>One-to-one meeting on more detailed discussion on research topics</a:t>
            </a:r>
          </a:p>
          <a:p>
            <a:pPr marL="25425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5897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605FD-17AB-04EF-3E73-34005137A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5F6DC7E-0D84-64B8-94DB-500C45A7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1F3552A-CC1E-9F30-0923-BEC9538D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79C1CD-8C4E-A9AE-F559-5B084C7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Schedule for  M1 students (Spring 25)</a:t>
            </a:r>
            <a:endParaRPr kumimoji="1"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4345A8B-E998-994E-A622-DCCFD2918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October 3</a:t>
            </a:r>
            <a:r>
              <a:rPr lang="en-US" altLang="ja-JP" baseline="30000" dirty="0"/>
              <a:t>rd</a:t>
            </a:r>
            <a:r>
              <a:rPr lang="en-US" altLang="ja-JP" dirty="0"/>
              <a:t>-4</a:t>
            </a:r>
            <a:r>
              <a:rPr lang="en-US" altLang="ja-JP" baseline="30000" dirty="0"/>
              <a:t>th</a:t>
            </a:r>
            <a:r>
              <a:rPr lang="en-US" altLang="ja-JP" dirty="0"/>
              <a:t> week </a:t>
            </a:r>
          </a:p>
          <a:p>
            <a:pPr lvl="1"/>
            <a:r>
              <a:rPr kumimoji="1" lang="en-US" altLang="ja-JP" dirty="0"/>
              <a:t> </a:t>
            </a:r>
            <a:r>
              <a:rPr lang="en-US" altLang="ja-JP" sz="2400" dirty="0"/>
              <a:t>Y</a:t>
            </a:r>
            <a:r>
              <a:rPr kumimoji="1" lang="en-US" altLang="ja-JP" sz="2400" dirty="0"/>
              <a:t>our first seminar presentation</a:t>
            </a:r>
          </a:p>
          <a:p>
            <a:r>
              <a:rPr kumimoji="1" lang="en-US" altLang="ja-JP" dirty="0"/>
              <a:t>Oct. to Dec.</a:t>
            </a:r>
          </a:p>
          <a:p>
            <a:pPr lvl="1"/>
            <a:r>
              <a:rPr lang="en-US" altLang="ja-JP" sz="2000" dirty="0"/>
              <a:t>Present a paper review</a:t>
            </a:r>
          </a:p>
          <a:p>
            <a:pPr lvl="2"/>
            <a:r>
              <a:rPr lang="en-US" altLang="ja-JP" sz="2000" dirty="0"/>
              <a:t>Selection of paper:  Appearing in recent conferences / journals.</a:t>
            </a:r>
          </a:p>
          <a:p>
            <a:pPr lvl="3"/>
            <a:r>
              <a:rPr lang="en-US" altLang="ja-JP" sz="2000" dirty="0"/>
              <a:t>  </a:t>
            </a:r>
            <a:r>
              <a:rPr lang="en-US" altLang="ja-JP" sz="1800" dirty="0"/>
              <a:t>Recent papers are summarizing previous development</a:t>
            </a:r>
            <a:r>
              <a:rPr lang="en-US" altLang="ja-JP" sz="2000" dirty="0"/>
              <a:t>.</a:t>
            </a:r>
          </a:p>
          <a:p>
            <a:pPr lvl="1"/>
            <a:r>
              <a:rPr lang="en-US" altLang="ja-JP" sz="2000" dirty="0"/>
              <a:t>Or,  pick up a task or dataset and summarize the papers and works  on it.</a:t>
            </a:r>
          </a:p>
          <a:p>
            <a:pPr lvl="1"/>
            <a:r>
              <a:rPr lang="en-US" altLang="ja-JP" sz="2000" dirty="0"/>
              <a:t>Choose a task of your interest. The task can be changed later.</a:t>
            </a:r>
          </a:p>
          <a:p>
            <a:pPr lvl="2"/>
            <a:r>
              <a:rPr lang="en-US" altLang="ja-JP" sz="2000" dirty="0"/>
              <a:t>Report the task you are surveying to the supervisor.</a:t>
            </a:r>
          </a:p>
          <a:p>
            <a:pPr lvl="1"/>
            <a:r>
              <a:rPr lang="en-US" altLang="ja-JP" sz="2000" dirty="0"/>
              <a:t>Survey papers and resources (datasets and codes) about the task.</a:t>
            </a:r>
          </a:p>
          <a:p>
            <a:pPr lvl="2"/>
            <a:r>
              <a:rPr lang="en-US" altLang="ja-JP" sz="2000" dirty="0"/>
              <a:t>Check feasibility. </a:t>
            </a:r>
          </a:p>
          <a:p>
            <a:pPr lvl="1"/>
            <a:r>
              <a:rPr lang="en-US" altLang="ja-JP" sz="2000" dirty="0"/>
              <a:t>Reproduction of existing systems can be tried. </a:t>
            </a:r>
          </a:p>
          <a:p>
            <a:pPr lvl="1"/>
            <a:endParaRPr lang="en-US" altLang="ja-JP" sz="2000" dirty="0"/>
          </a:p>
          <a:p>
            <a:pPr marL="25425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184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B49F4-B4ED-E563-DA5B-FF2A011F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4CCC2B3-3E60-F315-CBAD-57C06F7C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D35F73-8A27-AF6D-28A8-C0D3E501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BEFA97A-D605-02F5-3025-B1EE9F03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dirty="0"/>
              <a:t>Schedule of Spring ’25 for  M1 students </a:t>
            </a:r>
            <a:endParaRPr kumimoji="1" lang="ja-JP" altLang="en-US" sz="28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B98EAD-C591-1A74-0E54-F8EA2B16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Jan 2026</a:t>
            </a:r>
          </a:p>
          <a:p>
            <a:pPr lvl="1"/>
            <a:r>
              <a:rPr lang="en-US" altLang="ja-JP" sz="2000" dirty="0"/>
              <a:t>In the seminar, present your research plan proposal.</a:t>
            </a:r>
          </a:p>
          <a:p>
            <a:pPr lvl="1"/>
            <a:r>
              <a:rPr lang="en-US" altLang="ja-JP" sz="2000" dirty="0"/>
              <a:t>Your research plan should include:</a:t>
            </a:r>
          </a:p>
          <a:p>
            <a:pPr lvl="2"/>
            <a:r>
              <a:rPr lang="en-US" altLang="ja-JP" sz="2000" dirty="0"/>
              <a:t>The target task.  Clarify the goal.  </a:t>
            </a:r>
          </a:p>
          <a:p>
            <a:pPr lvl="3"/>
            <a:r>
              <a:rPr lang="en-US" altLang="ja-JP" sz="2000" dirty="0"/>
              <a:t>Motivation.  Why this task is important?</a:t>
            </a:r>
          </a:p>
          <a:p>
            <a:pPr lvl="2"/>
            <a:r>
              <a:rPr lang="en-US" altLang="ja-JP" sz="2000" dirty="0"/>
              <a:t>A survey on the task.  What approaches have been proposed?</a:t>
            </a:r>
          </a:p>
          <a:p>
            <a:pPr lvl="2"/>
            <a:r>
              <a:rPr lang="en-US" altLang="ja-JP" sz="2000" dirty="0"/>
              <a:t>Datasets and  code availability.</a:t>
            </a:r>
          </a:p>
          <a:p>
            <a:pPr lvl="2"/>
            <a:r>
              <a:rPr lang="en-US" altLang="ja-JP" sz="2000" dirty="0"/>
              <a:t>LLMs that will be used.  API-based or local?</a:t>
            </a:r>
          </a:p>
          <a:p>
            <a:pPr lvl="3"/>
            <a:r>
              <a:rPr lang="en-US" altLang="ja-JP" sz="2000" dirty="0"/>
              <a:t>Check feasibility of the research settings.</a:t>
            </a:r>
          </a:p>
          <a:p>
            <a:pPr lvl="2"/>
            <a:r>
              <a:rPr lang="en-US" altLang="ja-JP" sz="2000" dirty="0"/>
              <a:t>Ideas or approaches that are new or different.</a:t>
            </a:r>
          </a:p>
          <a:p>
            <a:pPr lvl="2"/>
            <a:r>
              <a:rPr lang="en-US" altLang="ja-JP" sz="2000" dirty="0"/>
              <a:t>Schedule of your research plan, for Fall semester, and toward the midterm presentation.</a:t>
            </a:r>
          </a:p>
          <a:p>
            <a:pPr lvl="2"/>
            <a:endParaRPr lang="en-US" altLang="ja-JP" sz="2000" dirty="0"/>
          </a:p>
          <a:p>
            <a:pPr lvl="1"/>
            <a:endParaRPr lang="en-US" altLang="ja-JP" sz="2000" dirty="0"/>
          </a:p>
          <a:p>
            <a:pPr marL="254250" lvl="1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7541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85A1999-2163-CFA7-0FF5-7179A8650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BCCBD9-0960-4F57-520A-0107B56F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6C8E6DB-8530-43DF-CB38-F4F45994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4463431-0503-D354-74B3-1392DEB5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166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162FD9F-F409-B29B-1D3D-B3B96BFC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6E12CA-9379-93B5-48E1-6B6E3B9E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B109DB8-48FD-27F9-B43B-BFB0829D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Document classification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EBC1A6C-77B0-7C0A-7A9A-736E4527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Document classification</a:t>
            </a:r>
          </a:p>
          <a:p>
            <a:pPr lvl="1"/>
            <a:r>
              <a:rPr kumimoji="1" lang="en-US" altLang="ja-JP" sz="2000" dirty="0"/>
              <a:t>Sentiment</a:t>
            </a:r>
            <a:r>
              <a:rPr lang="en-US" altLang="ja-JP" sz="2000" dirty="0"/>
              <a:t> analysis – human feeling – subjectivity tasks. </a:t>
            </a:r>
          </a:p>
          <a:p>
            <a:pPr lvl="2"/>
            <a:r>
              <a:rPr lang="en-US" altLang="ja-JP" sz="2000" dirty="0"/>
              <a:t>User feeling – not easily captured </a:t>
            </a:r>
            <a:r>
              <a:rPr lang="en-US" altLang="ja-JP" sz="2000"/>
              <a:t>by LLMs 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Recent datasets</a:t>
            </a:r>
          </a:p>
          <a:p>
            <a:pPr lvl="2"/>
            <a:r>
              <a:rPr kumimoji="1" lang="en-US" altLang="ja-JP" sz="1800" dirty="0" err="1"/>
              <a:t>FakeNewsNet</a:t>
            </a:r>
            <a:r>
              <a:rPr kumimoji="1" lang="en-US" altLang="ja-JP" sz="1800" dirty="0"/>
              <a:t>, Employee Reviews Dataset</a:t>
            </a:r>
          </a:p>
          <a:p>
            <a:pPr marL="254250" lvl="1" indent="0">
              <a:buNone/>
            </a:pPr>
            <a:endParaRPr kumimoji="1" lang="en-US" altLang="ja-JP" sz="1400" dirty="0"/>
          </a:p>
          <a:p>
            <a:r>
              <a:rPr kumimoji="1" lang="en-US" altLang="ja-JP" sz="2000" dirty="0"/>
              <a:t>Directions</a:t>
            </a:r>
          </a:p>
          <a:p>
            <a:pPr lvl="1"/>
            <a:r>
              <a:rPr lang="en-US" altLang="ja-JP" sz="1800" dirty="0"/>
              <a:t>Utilizing LLM embedding like LLM2vec</a:t>
            </a:r>
          </a:p>
          <a:p>
            <a:pPr lvl="2"/>
            <a:r>
              <a:rPr lang="en-US" altLang="ja-JP" sz="1800" dirty="0"/>
              <a:t>Embedding approach for classification</a:t>
            </a:r>
          </a:p>
          <a:p>
            <a:pPr lvl="2"/>
            <a:r>
              <a:rPr lang="en-US" altLang="ja-JP" sz="1800" dirty="0"/>
              <a:t>High dimension - requires dimension reduction, for memory efficiency</a:t>
            </a:r>
          </a:p>
          <a:p>
            <a:pPr lvl="1"/>
            <a:r>
              <a:rPr kumimoji="1" lang="en-US" altLang="ja-JP" sz="2000" dirty="0"/>
              <a:t>Speed up for classification -  LLMs are slow in token speed.</a:t>
            </a:r>
            <a:r>
              <a:rPr kumimoji="1" lang="ja-JP" altLang="en-US" sz="2000" dirty="0"/>
              <a:t>　</a:t>
            </a:r>
            <a:endParaRPr kumimoji="1" lang="en-US" altLang="ja-JP" sz="2000" dirty="0"/>
          </a:p>
          <a:p>
            <a:pPr lvl="2"/>
            <a:r>
              <a:rPr lang="en-US" altLang="ja-JP" sz="1800" dirty="0"/>
              <a:t>Model distillation?   13B model to 2B model</a:t>
            </a:r>
          </a:p>
          <a:p>
            <a:pPr lvl="2"/>
            <a:r>
              <a:rPr kumimoji="1" lang="en-US" altLang="ja-JP" sz="1800" dirty="0"/>
              <a:t>Quantization?   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6342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456AF01-3CC3-DF9F-5B0F-B7D98995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C91019-8324-EB1A-FFCB-44133C5F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99429C9-AB89-CA63-EE5A-407A20BB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Recommendation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961EC85-0D87-9110-ACE6-AECC78F5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Item recommendation -  movies, products, ..</a:t>
            </a:r>
          </a:p>
          <a:p>
            <a:pPr lvl="1"/>
            <a:r>
              <a:rPr lang="en-US" altLang="ja-JP" sz="2400" dirty="0"/>
              <a:t>A user </a:t>
            </a:r>
            <a:r>
              <a:rPr lang="en-US" altLang="ja-JP" sz="2400" i="1" dirty="0"/>
              <a:t>u</a:t>
            </a:r>
            <a:r>
              <a:rPr lang="en-US" altLang="ja-JP" sz="2400" dirty="0"/>
              <a:t>  watches a movie </a:t>
            </a:r>
            <a:r>
              <a:rPr lang="en-US" altLang="ja-JP" sz="2400" i="1" dirty="0"/>
              <a:t>m</a:t>
            </a:r>
            <a:r>
              <a:rPr lang="en-US" altLang="ja-JP" sz="2400" dirty="0"/>
              <a:t> on time </a:t>
            </a:r>
            <a:r>
              <a:rPr lang="en-US" altLang="ja-JP" sz="2400" i="1" dirty="0"/>
              <a:t>t</a:t>
            </a:r>
            <a:r>
              <a:rPr lang="en-US" altLang="ja-JP" sz="2400" dirty="0"/>
              <a:t>  </a:t>
            </a:r>
          </a:p>
          <a:p>
            <a:pPr lvl="1"/>
            <a:r>
              <a:rPr kumimoji="1" lang="en-US" altLang="ja-JP" sz="2400" dirty="0" err="1"/>
              <a:t>Mov</a:t>
            </a:r>
            <a:r>
              <a:rPr lang="en-US" altLang="ja-JP" sz="2400" dirty="0" err="1"/>
              <a:t>ieLens</a:t>
            </a:r>
            <a:r>
              <a:rPr lang="en-US" altLang="ja-JP" sz="2400" dirty="0"/>
              <a:t> dataset, </a:t>
            </a:r>
            <a:r>
              <a:rPr lang="en-US" altLang="ja-JP" sz="2400" dirty="0" err="1"/>
              <a:t>etc</a:t>
            </a:r>
            <a:endParaRPr kumimoji="1" lang="en-US" altLang="ja-JP" sz="2400" dirty="0"/>
          </a:p>
          <a:p>
            <a:r>
              <a:rPr lang="en-US" altLang="ja-JP" dirty="0"/>
              <a:t>Deep learning approaches</a:t>
            </a:r>
          </a:p>
          <a:p>
            <a:pPr lvl="1"/>
            <a:r>
              <a:rPr lang="en-US" altLang="ja-JP" sz="2000" dirty="0"/>
              <a:t>Graphs on User-Item relationships </a:t>
            </a:r>
          </a:p>
          <a:p>
            <a:pPr lvl="1"/>
            <a:r>
              <a:rPr lang="en-US" altLang="ja-JP" sz="2000" dirty="0"/>
              <a:t>User embedding – representing user preferences</a:t>
            </a:r>
          </a:p>
          <a:p>
            <a:pPr lvl="1"/>
            <a:r>
              <a:rPr lang="en-US" altLang="ja-JP" sz="2000" dirty="0"/>
              <a:t>Users of similar preferences are retrieved from user embedding space.</a:t>
            </a:r>
          </a:p>
          <a:p>
            <a:pPr lvl="1"/>
            <a:r>
              <a:rPr lang="en-US" altLang="ja-JP" sz="2000" dirty="0"/>
              <a:t>Cold start problem.  Initially no relationships.</a:t>
            </a:r>
          </a:p>
          <a:p>
            <a:pPr lvl="1"/>
            <a:r>
              <a:rPr lang="en-US" altLang="ja-JP" sz="2000" dirty="0"/>
              <a:t>Graph embedding – traditional approaches treat users and items as IDs, and only edge connectivity is exploited (ID-based).</a:t>
            </a:r>
          </a:p>
          <a:p>
            <a:pPr lvl="1"/>
            <a:r>
              <a:rPr lang="en-US" altLang="ja-JP" sz="2000" dirty="0"/>
              <a:t>Knowledge graph enhancement -  movie categories can tell similar movies</a:t>
            </a:r>
          </a:p>
          <a:p>
            <a:pPr lvl="1"/>
            <a:r>
              <a:rPr lang="en-US" altLang="ja-JP" sz="2000" dirty="0"/>
              <a:t>Lacks </a:t>
            </a:r>
            <a:r>
              <a:rPr lang="en-US" altLang="ja-JP" sz="2000" dirty="0" err="1"/>
              <a:t>explainaibility</a:t>
            </a:r>
            <a:endParaRPr lang="en-US" altLang="ja-JP" sz="2000" dirty="0"/>
          </a:p>
          <a:p>
            <a:pPr lvl="1"/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2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0017-92B2-3A35-199C-7B191BF08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5326023-72D2-E220-4527-188E8C83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4ABD96-463D-5322-065A-09E8F9C8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0FAC034-B2BB-73BD-91FC-A00EE6F7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Recommendation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FA3553E-1891-74D1-18BE-52BEBE3CD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9" y="1116708"/>
            <a:ext cx="8229600" cy="4983179"/>
          </a:xfrm>
        </p:spPr>
        <p:txBody>
          <a:bodyPr/>
          <a:lstStyle/>
          <a:p>
            <a:r>
              <a:rPr lang="en-US" altLang="ja-JP" sz="2400" dirty="0"/>
              <a:t>Approaches utilizing language models</a:t>
            </a:r>
          </a:p>
          <a:p>
            <a:pPr lvl="1"/>
            <a:r>
              <a:rPr lang="en-US" altLang="ja-JP" sz="2000" dirty="0"/>
              <a:t>Model’s intrinsic knowledge (on movies </a:t>
            </a:r>
            <a:r>
              <a:rPr lang="en-US" altLang="ja-JP" sz="2000" dirty="0" err="1"/>
              <a:t>etc</a:t>
            </a:r>
            <a:r>
              <a:rPr lang="en-US" altLang="ja-JP" sz="2000" dirty="0"/>
              <a:t>  ) can enhance cold start performance</a:t>
            </a:r>
          </a:p>
          <a:p>
            <a:pPr lvl="1"/>
            <a:r>
              <a:rPr lang="en-US" altLang="ja-JP" sz="2000" dirty="0"/>
              <a:t>Text embedding to model user preference</a:t>
            </a:r>
          </a:p>
          <a:p>
            <a:r>
              <a:rPr lang="en-US" altLang="ja-JP" sz="2400" dirty="0"/>
              <a:t>LLM-based approaches</a:t>
            </a:r>
          </a:p>
          <a:p>
            <a:pPr lvl="1"/>
            <a:r>
              <a:rPr lang="en-US" altLang="ja-JP" sz="2000" dirty="0"/>
              <a:t>Explanation of recommendation by LLM.</a:t>
            </a:r>
          </a:p>
          <a:p>
            <a:pPr lvl="1"/>
            <a:r>
              <a:rPr lang="en-US" altLang="ja-JP" sz="2000" dirty="0"/>
              <a:t>User profiling by LLM.</a:t>
            </a:r>
          </a:p>
          <a:p>
            <a:pPr lvl="2"/>
            <a:r>
              <a:rPr lang="en-US" altLang="ja-JP" sz="1800" dirty="0"/>
              <a:t>Agent simulation of user behaviors by LLM.</a:t>
            </a:r>
          </a:p>
          <a:p>
            <a:pPr lvl="2"/>
            <a:r>
              <a:rPr lang="en-US" altLang="ja-JP" sz="1800" dirty="0"/>
              <a:t>Persona prediction. </a:t>
            </a:r>
          </a:p>
          <a:p>
            <a:pPr lvl="2"/>
            <a:r>
              <a:rPr lang="en-US" altLang="ja-JP" sz="1600" dirty="0"/>
              <a:t>Zhang, A., Chen, Y (2024, July). On generative agents in recommendation. ACM SIGIR</a:t>
            </a:r>
          </a:p>
          <a:p>
            <a:pPr lvl="2"/>
            <a:r>
              <a:rPr lang="en-US" altLang="ja-JP" sz="1600" dirty="0"/>
              <a:t>Wang, X., (2023). Rethinking the evaluation for conversational recommendation in the era of large language models.</a:t>
            </a:r>
          </a:p>
          <a:p>
            <a:pPr lvl="1"/>
            <a:r>
              <a:rPr lang="en-US" altLang="ja-JP" sz="2000" dirty="0"/>
              <a:t>Local LLM-based</a:t>
            </a:r>
          </a:p>
          <a:p>
            <a:pPr lvl="2"/>
            <a:r>
              <a:rPr kumimoji="1" lang="en-US" altLang="ja-JP" sz="1600" dirty="0"/>
              <a:t>Bao, K., (2023). </a:t>
            </a:r>
            <a:r>
              <a:rPr kumimoji="1" lang="en-US" altLang="ja-JP" sz="1600" dirty="0" err="1"/>
              <a:t>Tallrec</a:t>
            </a:r>
            <a:r>
              <a:rPr kumimoji="1" lang="en-US" altLang="ja-JP" sz="1600" dirty="0"/>
              <a:t>: An effective and efficient tuning framework to align large language model with recommendation.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2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Data Engineering</a:t>
            </a:r>
            <a:r>
              <a:rPr kumimoji="1" lang="ja-JP" altLang="en-US"/>
              <a:t>　</a:t>
            </a:r>
            <a:r>
              <a:rPr kumimoji="1" lang="en-US" altLang="ja-JP"/>
              <a:t>/ </a:t>
            </a:r>
            <a:r>
              <a:rPr kumimoji="1" lang="ja-JP" altLang="en-US"/>
              <a:t>データ工学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sz="2400" b="1" dirty="0"/>
          </a:p>
          <a:p>
            <a:r>
              <a:rPr lang="en-US" altLang="ja-JP" sz="2400" b="1" dirty="0"/>
              <a:t>Data Engineering – Engineering discipline with focus on data</a:t>
            </a:r>
          </a:p>
          <a:p>
            <a:pPr lvl="1"/>
            <a:r>
              <a:rPr lang="en-US" altLang="ja-JP" sz="2400" dirty="0"/>
              <a:t>Key factors: efficiency, usability, scalability, security</a:t>
            </a:r>
          </a:p>
          <a:p>
            <a:pPr lvl="1"/>
            <a:r>
              <a:rPr lang="en-US" altLang="ja-JP" sz="2400" dirty="0"/>
              <a:t>harnessing emerging technologies with focus on data</a:t>
            </a:r>
            <a:br>
              <a:rPr lang="en-US" altLang="ja-JP" sz="2400" dirty="0"/>
            </a:br>
            <a:endParaRPr lang="en-US" altLang="ja-JP" sz="2400" dirty="0"/>
          </a:p>
          <a:p>
            <a:r>
              <a:rPr lang="en-US" altLang="ja-JP" sz="2400" b="1" dirty="0"/>
              <a:t>Bridging  key fields and application domains </a:t>
            </a:r>
          </a:p>
          <a:p>
            <a:pPr lvl="1"/>
            <a:r>
              <a:rPr lang="en-US" altLang="ja-JP" sz="2400" dirty="0"/>
              <a:t>information retrieval</a:t>
            </a:r>
          </a:p>
          <a:p>
            <a:pPr lvl="1"/>
            <a:r>
              <a:rPr lang="en-US" altLang="ja-JP" sz="2400" dirty="0"/>
              <a:t>data mining/ text mining</a:t>
            </a:r>
          </a:p>
          <a:p>
            <a:pPr lvl="1"/>
            <a:r>
              <a:rPr lang="en-US" altLang="ja-JP" sz="2400" dirty="0"/>
              <a:t>knowledge management</a:t>
            </a:r>
          </a:p>
          <a:p>
            <a:pPr lvl="1"/>
            <a:r>
              <a:rPr lang="en-US" altLang="ja-JP" sz="2400" dirty="0"/>
              <a:t>generative AI </a:t>
            </a:r>
          </a:p>
          <a:p>
            <a:pPr marL="254250" lvl="1" indent="0">
              <a:buNone/>
            </a:pPr>
            <a:endParaRPr lang="en-US" altLang="ja-JP" sz="2400" b="1" dirty="0"/>
          </a:p>
          <a:p>
            <a:pPr lvl="1"/>
            <a:endParaRPr lang="en-US" altLang="ja-JP" sz="2400" b="1" dirty="0"/>
          </a:p>
          <a:p>
            <a:pPr marL="0" indent="0">
              <a:buNone/>
            </a:pPr>
            <a:endParaRPr lang="en-US" altLang="ja-JP" sz="2400" b="1" dirty="0"/>
          </a:p>
          <a:p>
            <a:endParaRPr lang="en-US" altLang="ja-JP" sz="2400" b="1" dirty="0"/>
          </a:p>
          <a:p>
            <a:endParaRPr lang="en-US" altLang="ja-JP" sz="2400" b="1" dirty="0"/>
          </a:p>
          <a:p>
            <a:endParaRPr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3097238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A64CA1B-9D67-6D80-1A45-06CE3312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47DE740-BB6A-1CF7-A8B6-77208995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F31D30F-F472-07A6-4CB5-ADE01D75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Education-related topics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A9251F1-897D-AE06-2044-207C1A4C9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 err="1"/>
              <a:t>Eedi</a:t>
            </a:r>
            <a:r>
              <a:rPr kumimoji="1" lang="en-US" altLang="ja-JP" sz="2400" dirty="0"/>
              <a:t> - Mining Misconceptions in Mathematics</a:t>
            </a:r>
          </a:p>
          <a:p>
            <a:r>
              <a:rPr lang="en-US" altLang="ja-JP" sz="2400" dirty="0"/>
              <a:t>Math word problem (MWP) generation and validation</a:t>
            </a:r>
            <a:endParaRPr kumimoji="1" lang="en-US" altLang="ja-JP" sz="2400" dirty="0"/>
          </a:p>
          <a:p>
            <a:r>
              <a:rPr kumimoji="1" lang="en-US" altLang="ja-JP" sz="2400" dirty="0"/>
              <a:t>Automated Short Answer Grading (ASAG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1"/>
            <a:r>
              <a:rPr kumimoji="1" lang="en-US" altLang="ja-JP" sz="1600" dirty="0"/>
              <a:t>Li-Hsin Chang and Filip Ginter. Automatic short answer grading for </a:t>
            </a:r>
            <a:r>
              <a:rPr kumimoji="1" lang="en-US" altLang="ja-JP" sz="1600" dirty="0" err="1"/>
              <a:t>finnish</a:t>
            </a:r>
            <a:r>
              <a:rPr kumimoji="1" lang="en-US" altLang="ja-JP" sz="1600" dirty="0"/>
              <a:t> with </a:t>
            </a:r>
            <a:r>
              <a:rPr kumimoji="1" lang="en-US" altLang="ja-JP" sz="1600" dirty="0" err="1"/>
              <a:t>chatgpt</a:t>
            </a:r>
            <a:r>
              <a:rPr kumimoji="1" lang="en-US" altLang="ja-JP" sz="1600" dirty="0"/>
              <a:t>. In Proc. AAAI Conf. </a:t>
            </a:r>
            <a:r>
              <a:rPr kumimoji="1" lang="en-US" altLang="ja-JP" sz="1600" dirty="0" err="1"/>
              <a:t>Artif</a:t>
            </a:r>
            <a:r>
              <a:rPr kumimoji="1" lang="en-US" altLang="ja-JP" sz="1600" dirty="0"/>
              <a:t>. </a:t>
            </a:r>
            <a:r>
              <a:rPr kumimoji="1" lang="en-US" altLang="ja-JP" sz="1600" dirty="0" err="1"/>
              <a:t>Intell</a:t>
            </a:r>
            <a:r>
              <a:rPr kumimoji="1" lang="en-US" altLang="ja-JP" sz="1600" dirty="0"/>
              <a:t>., Vol. 38, pp. 23173–23181, 2024.</a:t>
            </a:r>
          </a:p>
          <a:p>
            <a:pPr lvl="1"/>
            <a:r>
              <a:rPr kumimoji="1" lang="en-US" altLang="ja-JP" sz="1600" dirty="0"/>
              <a:t>Yuki Ito and Qiang Ma. Supporting student self-learning using generative ai. In Proc. ICETC ’24, p. 97 ‒ 103, </a:t>
            </a:r>
          </a:p>
          <a:p>
            <a:pPr lvl="1"/>
            <a:r>
              <a:rPr kumimoji="1" lang="en-US" altLang="ja-JP" sz="1600" dirty="0"/>
              <a:t>ASAS-F-RAG</a:t>
            </a:r>
            <a:br>
              <a:rPr kumimoji="1" lang="en-US" altLang="ja-JP" sz="1600" dirty="0"/>
            </a:br>
            <a:r>
              <a:rPr kumimoji="1" lang="en-US" altLang="ja-JP" sz="1600" dirty="0"/>
              <a:t>Menna Fateen, Bo Wang, and </a:t>
            </a:r>
            <a:r>
              <a:rPr kumimoji="1" lang="en-US" altLang="ja-JP" sz="1600" dirty="0" err="1"/>
              <a:t>Tsunenori</a:t>
            </a:r>
            <a:r>
              <a:rPr kumimoji="1" lang="en-US" altLang="ja-JP" sz="1600" dirty="0"/>
              <a:t> Mine. Beyond scores: A modular rag-based system for automatic short answer scoring with feedback. IEEE Access, 2024</a:t>
            </a:r>
            <a:endParaRPr lang="en-US" altLang="ja-JP" sz="1600" dirty="0"/>
          </a:p>
          <a:p>
            <a:r>
              <a:rPr kumimoji="1" lang="en-US" altLang="ja-JP" sz="2400" dirty="0"/>
              <a:t>Education-related conferences</a:t>
            </a:r>
          </a:p>
          <a:p>
            <a:pPr lvl="1"/>
            <a:r>
              <a:rPr lang="en-US" altLang="ja-JP" sz="1800" dirty="0"/>
              <a:t>ICETC – Int. Conf. on Education Technology and Computers</a:t>
            </a:r>
          </a:p>
          <a:p>
            <a:pPr lvl="1"/>
            <a:r>
              <a:rPr lang="en-US" altLang="ja-JP" sz="1800" dirty="0"/>
              <a:t>EDM - Educational Data Mining Conference  </a:t>
            </a:r>
          </a:p>
          <a:p>
            <a:pPr lvl="1"/>
            <a:r>
              <a:rPr lang="en-US" altLang="ja-JP" sz="1800" dirty="0"/>
              <a:t>Most of datamining / big data conferences cover education domain </a:t>
            </a:r>
          </a:p>
          <a:p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95068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7CCD1C8-574D-F324-6677-44206D66C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EA75867-11DF-955A-2E63-B78E22BE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AD81A9-DD65-B3D5-D9CD-CA2E7CF4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 Competition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44BF1A7-3A9F-3FDA-CAFD-C74426D90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Trying competitions</a:t>
            </a:r>
          </a:p>
          <a:p>
            <a:pPr lvl="1"/>
            <a:r>
              <a:rPr kumimoji="1" lang="en-US" altLang="ja-JP" sz="2000" dirty="0"/>
              <a:t>Resource:  Restricted to local resource setting – such as no API call, 16GB VR</a:t>
            </a:r>
            <a:r>
              <a:rPr lang="en-US" altLang="ja-JP" sz="2000" dirty="0"/>
              <a:t>AM etc.</a:t>
            </a:r>
          </a:p>
          <a:p>
            <a:pPr lvl="1"/>
            <a:r>
              <a:rPr lang="en-US" altLang="ja-JP" sz="2000" dirty="0"/>
              <a:t>Popular LLMs: Gemma-7b, Lamma3.1-8B, </a:t>
            </a:r>
            <a:r>
              <a:rPr lang="en-US" altLang="ja-JP" sz="2000" dirty="0" err="1"/>
              <a:t>etc</a:t>
            </a:r>
            <a:endParaRPr lang="en-US" altLang="ja-JP" sz="2000" dirty="0"/>
          </a:p>
          <a:p>
            <a:pPr lvl="1"/>
            <a:r>
              <a:rPr kumimoji="1" lang="en-US" altLang="ja-JP" sz="2000" dirty="0"/>
              <a:t>RAG and quantization are often used.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Kaggle - LLM Science Exam</a:t>
            </a:r>
            <a:br>
              <a:rPr kumimoji="1" lang="en-US" altLang="ja-JP" dirty="0"/>
            </a:br>
            <a:r>
              <a:rPr lang="en-US" altLang="ja-JP" sz="1100" dirty="0">
                <a:hlinkClick r:id="rId2"/>
              </a:rPr>
              <a:t>https://www.kaggle.com/competitions/kaggle-llm-science-exam/overview</a:t>
            </a:r>
            <a:endParaRPr lang="en-US" altLang="ja-JP" sz="1100" dirty="0"/>
          </a:p>
          <a:p>
            <a:pPr lvl="1"/>
            <a:r>
              <a:rPr lang="en-US" altLang="ja-JP" sz="1600" dirty="0"/>
              <a:t>Use LLMs to answer difficult science questions</a:t>
            </a:r>
          </a:p>
          <a:p>
            <a:pPr marL="254250" lvl="1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kumimoji="1" lang="en-US" altLang="ja-JP" sz="1100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641516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9402-2D82-CB58-9498-E10AFEFC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7DCAEFA-6A17-056D-693F-B30E3DB1B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63D3F15-3AE5-D615-AAF3-FC3E59F4A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791B080-39CF-0A0A-D7A7-758B320A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Kaggle Competitions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91CA933-78D4-E5D9-B401-FFFA47D0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NLP competitions </a:t>
            </a:r>
            <a:br>
              <a:rPr lang="en-US" altLang="ja-JP" dirty="0"/>
            </a:br>
            <a:r>
              <a:rPr lang="en-US" altLang="ja-JP" sz="1200" dirty="0">
                <a:hlinkClick r:id="rId2"/>
              </a:rPr>
              <a:t>https://www.kaggle.com/competitions?tagIds=13204-NLP</a:t>
            </a:r>
            <a:endParaRPr lang="en-US" altLang="ja-JP" sz="1200" dirty="0"/>
          </a:p>
          <a:p>
            <a:pPr lvl="1"/>
            <a:r>
              <a:rPr kumimoji="1" lang="en-US" altLang="ja-JP" sz="2000" dirty="0"/>
              <a:t>LLM 20 Questions</a:t>
            </a:r>
          </a:p>
          <a:p>
            <a:pPr marL="254250" lvl="1" indent="0">
              <a:buNone/>
            </a:pPr>
            <a:r>
              <a:rPr lang="en-US" altLang="ja-JP" sz="1600" dirty="0"/>
              <a:t>     </a:t>
            </a:r>
            <a:r>
              <a:rPr lang="en-US" altLang="ja-JP" sz="1600" dirty="0">
                <a:solidFill>
                  <a:schemeClr val="tx2"/>
                </a:solidFill>
              </a:rPr>
              <a:t>2 vs 2 LLM agents (bots) are racing to deduce secret words</a:t>
            </a:r>
          </a:p>
          <a:p>
            <a:pPr lvl="1"/>
            <a:r>
              <a:rPr kumimoji="1" lang="en-US" altLang="ja-JP" sz="2000" dirty="0"/>
              <a:t>Natural Language Processing with Disaster Tweets (ongoing)</a:t>
            </a:r>
          </a:p>
          <a:p>
            <a:pPr lvl="1"/>
            <a:r>
              <a:rPr kumimoji="1" lang="en-US" altLang="ja-JP" sz="2000" dirty="0"/>
              <a:t>U.S. Patent Phrase to Phrase Matching</a:t>
            </a:r>
          </a:p>
          <a:p>
            <a:pPr lvl="1"/>
            <a:r>
              <a:rPr kumimoji="1" lang="en-US" altLang="ja-JP" sz="2000" dirty="0"/>
              <a:t>USPTO - Explainable AI for Patent Professionals</a:t>
            </a:r>
            <a:br>
              <a:rPr kumimoji="1" lang="en-US" altLang="ja-JP" sz="2000" dirty="0"/>
            </a:br>
            <a:r>
              <a:rPr kumimoji="1" lang="en-US" altLang="ja-JP" sz="1400" dirty="0">
                <a:solidFill>
                  <a:schemeClr val="tx2"/>
                </a:solidFill>
              </a:rPr>
              <a:t>Create a query generation model that, given an input set of related patents, outputs a Boolean query that returns the same set of patent documents.</a:t>
            </a:r>
          </a:p>
          <a:p>
            <a:pPr lvl="1"/>
            <a:r>
              <a:rPr kumimoji="1" lang="en-US" altLang="ja-JP" sz="1800" dirty="0"/>
              <a:t>LMSYS - Chatbot Arena Human Preference Predictions</a:t>
            </a:r>
          </a:p>
          <a:p>
            <a:r>
              <a:rPr kumimoji="1" lang="en-US" altLang="ja-JP" dirty="0" err="1"/>
              <a:t>Eedi</a:t>
            </a:r>
            <a:r>
              <a:rPr kumimoji="1" lang="en-US" altLang="ja-JP" dirty="0"/>
              <a:t> - Mining Misconceptions in Mathematics</a:t>
            </a:r>
            <a:br>
              <a:rPr kumimoji="1" lang="en-US" altLang="ja-JP" dirty="0"/>
            </a:br>
            <a:r>
              <a:rPr lang="en-US" altLang="ja-JP" sz="1600" dirty="0">
                <a:hlinkClick r:id="rId3"/>
              </a:rPr>
              <a:t>https://www.kaggle.com/competitions/eedi-mining-misconceptions-in-mathematics</a:t>
            </a:r>
            <a:endParaRPr lang="en-US" altLang="ja-JP" sz="1600" dirty="0"/>
          </a:p>
          <a:p>
            <a:pPr lvl="1"/>
            <a:r>
              <a:rPr kumimoji="1" lang="en-US" altLang="ja-JP" sz="1800" dirty="0"/>
              <a:t>Predict affinity between misconceptions and incorrect answers (distractors) in multiple-choice questions</a:t>
            </a:r>
          </a:p>
          <a:p>
            <a:pPr lvl="1"/>
            <a:r>
              <a:rPr lang="en-US" altLang="ja-JP" sz="1800" dirty="0"/>
              <a:t>SimCSE, 70B model is quantized. </a:t>
            </a:r>
            <a:r>
              <a:rPr lang="en-US" altLang="ja-JP" sz="2000" dirty="0"/>
              <a:t>Retriever and </a:t>
            </a:r>
            <a:r>
              <a:rPr lang="en-US" altLang="ja-JP" sz="2000" dirty="0" err="1"/>
              <a:t>reranker</a:t>
            </a:r>
            <a:r>
              <a:rPr lang="en-US" altLang="ja-JP" sz="2000" dirty="0"/>
              <a:t> are trained. </a:t>
            </a:r>
            <a:endParaRPr kumimoji="1" lang="ja-JP" altLang="en-US" sz="2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555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BDA2B40-6469-CE9A-3F0D-5CFD3739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527E33-3000-4EA4-4544-3055E10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44CD93C-6E77-49FE-FC91-89D41E6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NTCIR</a:t>
            </a:r>
            <a:r>
              <a:rPr kumimoji="1" lang="ja-JP" altLang="en-US" dirty="0"/>
              <a:t>　</a:t>
            </a:r>
            <a:r>
              <a:rPr kumimoji="1" lang="en-US" altLang="ja-JP" sz="1400" b="1" dirty="0"/>
              <a:t>https://research.nii.ac.jp/ntcir/index-ja.html</a:t>
            </a:r>
            <a:endParaRPr kumimoji="1" lang="ja-JP" altLang="en-US" sz="1400" b="1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710A031-AB09-E08B-6CE4-D5A99A1C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NTCIR  </a:t>
            </a:r>
            <a:r>
              <a:rPr kumimoji="1" lang="en-US" altLang="ja-JP" sz="2000" dirty="0"/>
              <a:t>- NII Testbeds and Community for Information Access Research</a:t>
            </a:r>
            <a:endParaRPr kumimoji="1" lang="en-US" altLang="ja-JP" sz="2800" dirty="0"/>
          </a:p>
          <a:p>
            <a:r>
              <a:rPr kumimoji="1" lang="en-US" altLang="ja-JP" dirty="0"/>
              <a:t>NTCIR18 </a:t>
            </a:r>
            <a:r>
              <a:rPr kumimoji="1" lang="en-US" altLang="ja-JP" sz="2400" dirty="0"/>
              <a:t>– registration Sep’24, deadline May’25</a:t>
            </a:r>
            <a:endParaRPr kumimoji="1" lang="en-US" altLang="ja-JP" dirty="0"/>
          </a:p>
          <a:p>
            <a:pPr lvl="1"/>
            <a:r>
              <a:rPr kumimoji="1" lang="en-US" altLang="ja-JP" sz="2000" dirty="0"/>
              <a:t>Results will be </a:t>
            </a:r>
            <a:r>
              <a:rPr lang="en-US" altLang="ja-JP" sz="2000" dirty="0"/>
              <a:t>published in June ‘25</a:t>
            </a:r>
            <a:endParaRPr kumimoji="1" lang="en-US" altLang="ja-JP" sz="2000" dirty="0"/>
          </a:p>
          <a:p>
            <a:r>
              <a:rPr lang="en-US" altLang="ja-JP" dirty="0"/>
              <a:t>7 core tasks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400" dirty="0"/>
              <a:t>Automatic Evaluation of LLMs (AEOLLM) Task</a:t>
            </a:r>
          </a:p>
          <a:p>
            <a:pPr marL="711450" lvl="1" indent="-514350"/>
            <a:r>
              <a:rPr lang="en-US" altLang="ja-JP" sz="2000" dirty="0"/>
              <a:t>Developing automated evaluation of LLM performance</a:t>
            </a:r>
          </a:p>
          <a:p>
            <a:pPr marL="711450" lvl="1" indent="-514350"/>
            <a:r>
              <a:rPr kumimoji="1" lang="en-US" altLang="ja-JP" sz="2000" dirty="0"/>
              <a:t>Subtasks : Summary Generation, Non-Factoid </a:t>
            </a:r>
            <a:r>
              <a:rPr kumimoji="1" lang="en-US" altLang="ja-JP" sz="2000" dirty="0" err="1"/>
              <a:t>QA,etc</a:t>
            </a:r>
            <a:endParaRPr kumimoji="1" lang="en-US" altLang="ja-JP" sz="2000" dirty="0"/>
          </a:p>
          <a:p>
            <a:pPr marL="711450" lvl="1" indent="-514350"/>
            <a:r>
              <a:rPr kumimoji="1" lang="en-US" altLang="ja-JP" sz="2000" dirty="0"/>
              <a:t>Datasets and human annotation.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FinArg-2: Temporal Inference of Financial Arguments 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000" dirty="0"/>
              <a:t>Lifelog-6: Personal Lifelog </a:t>
            </a:r>
            <a:r>
              <a:rPr kumimoji="1" lang="en-US" altLang="ja-JP" sz="2000" dirty="0" err="1"/>
              <a:t>Organisation</a:t>
            </a:r>
            <a:r>
              <a:rPr kumimoji="1" lang="en-US" altLang="ja-JP" sz="2000" dirty="0"/>
              <a:t> &amp; Retrieval Task</a:t>
            </a:r>
          </a:p>
          <a:p>
            <a:pPr marL="0" indent="0">
              <a:buNone/>
            </a:pPr>
            <a:r>
              <a:rPr kumimoji="1" lang="en-US" altLang="ja-JP" sz="2000" dirty="0"/>
              <a:t>        ACM Lifelog Search Challenge.</a:t>
            </a:r>
          </a:p>
          <a:p>
            <a:pPr marL="0" indent="0">
              <a:buNone/>
            </a:pPr>
            <a:endParaRPr kumimoji="1" lang="en-US" altLang="ja-JP" sz="2000" dirty="0"/>
          </a:p>
          <a:p>
            <a:pPr marL="711450" lvl="1" indent="-514350"/>
            <a:endParaRPr kumimoji="1" lang="en-US" altLang="ja-JP" sz="2000" dirty="0"/>
          </a:p>
          <a:p>
            <a:pPr marL="711450" lvl="1" indent="-514350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3797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92F82-596D-8D72-CF20-95168180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5C5EEEE-08DD-A2A2-824F-64B6C16B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F36C16-0966-4CA3-ED2A-8F4AE0F89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554F11E-8C84-3F7F-0468-71F2682A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NTCIR</a:t>
            </a:r>
            <a:r>
              <a:rPr kumimoji="1" lang="ja-JP" altLang="en-US" dirty="0"/>
              <a:t>　</a:t>
            </a:r>
            <a:endParaRPr kumimoji="1" lang="ja-JP" altLang="en-US" sz="1400" b="1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2C52D02-CABE-F197-AAF9-0A82303F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7 core tasks</a:t>
            </a:r>
          </a:p>
          <a:p>
            <a:pPr marL="457200" indent="-457200">
              <a:buAutoNum type="arabicPeriod" startAt="4"/>
            </a:pPr>
            <a:r>
              <a:rPr kumimoji="1" lang="en-US" altLang="ja-JP" sz="2000" dirty="0"/>
              <a:t>Transfer-2: Resource Transfer Based Dense Retrieval</a:t>
            </a:r>
            <a:br>
              <a:rPr kumimoji="1" lang="en-US" altLang="ja-JP" sz="2000" dirty="0"/>
            </a:br>
            <a:r>
              <a:rPr kumimoji="1" lang="en-US" altLang="ja-JP" sz="2000" dirty="0"/>
              <a:t>   </a:t>
            </a:r>
            <a:r>
              <a:rPr kumimoji="1" lang="en-US" altLang="ja-JP" sz="1600" dirty="0"/>
              <a:t>https://github.com/ntcirtransfer/transfer2</a:t>
            </a:r>
          </a:p>
          <a:p>
            <a:pPr lvl="1"/>
            <a:r>
              <a:rPr kumimoji="1" lang="en-US" altLang="ja-JP" sz="2000" dirty="0"/>
              <a:t>Transfer resources that were generated for one purpose to another in the context of dense retrieval. </a:t>
            </a:r>
            <a:endParaRPr lang="en-US" altLang="ja-JP" sz="2000" dirty="0"/>
          </a:p>
          <a:p>
            <a:pPr lvl="1"/>
            <a:r>
              <a:rPr lang="en-US" altLang="ja-JP" sz="2000" dirty="0"/>
              <a:t>Transfer over language gap  (</a:t>
            </a:r>
            <a:r>
              <a:rPr lang="en-US" altLang="ja-JP" sz="2000" dirty="0" err="1"/>
              <a:t>en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jp</a:t>
            </a:r>
            <a:r>
              <a:rPr lang="en-US" altLang="ja-JP" sz="2000" dirty="0"/>
              <a:t>) 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Focusing on gaps between IR and LLM or modalities</a:t>
            </a:r>
          </a:p>
          <a:p>
            <a:pPr marL="197100" lvl="1" indent="0">
              <a:buNone/>
            </a:pPr>
            <a:endParaRPr kumimoji="1" lang="en-US" altLang="ja-JP" sz="2000" dirty="0"/>
          </a:p>
          <a:p>
            <a:r>
              <a:rPr kumimoji="1" lang="en-US" altLang="ja-JP" sz="2000" dirty="0"/>
              <a:t>NTCIR-19 starts in Sep’25</a:t>
            </a:r>
          </a:p>
          <a:p>
            <a:pPr lvl="1"/>
            <a:r>
              <a:rPr lang="en-US" altLang="ja-JP" sz="2000" dirty="0"/>
              <a:t>Some of core tasks of NTCIR-18 continue to 19</a:t>
            </a:r>
          </a:p>
          <a:p>
            <a:pPr lvl="1"/>
            <a:r>
              <a:rPr lang="en-US" altLang="ja-JP" sz="2000" dirty="0"/>
              <a:t>New tasks will appear.</a:t>
            </a:r>
          </a:p>
          <a:p>
            <a:pPr lvl="1"/>
            <a:r>
              <a:rPr kumimoji="1" lang="en-US" altLang="ja-JP" sz="2000" dirty="0"/>
              <a:t>Obligation:  Present a poster at NTCIR conference in Tokyo in June.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957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B2E80-88F0-8A9D-5764-3561025E3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EB6F9AD-D951-3407-DEA8-5DFFF59C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DE35CD0-16A7-9138-0425-84864F5E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9336E3F-BACE-4303-58A2-4FD0A528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 Lab’s research areas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E0996CD-FC95-77F8-569F-9305FFB3F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2400" b="1" dirty="0"/>
              <a:t>1. Fundamentals of LLM</a:t>
            </a:r>
            <a:endParaRPr kumimoji="1" lang="ja-JP" altLang="en-US" sz="2400" b="1" dirty="0"/>
          </a:p>
          <a:p>
            <a:pPr lvl="1"/>
            <a:r>
              <a:rPr kumimoji="1" lang="en-US" altLang="ja-JP" sz="2000" dirty="0"/>
              <a:t>prompting, reasoning</a:t>
            </a:r>
          </a:p>
          <a:p>
            <a:pPr lvl="1"/>
            <a:r>
              <a:rPr lang="en-US" altLang="ja-JP" sz="2000" dirty="0"/>
              <a:t>Local</a:t>
            </a:r>
            <a:r>
              <a:rPr kumimoji="1" lang="en-US" altLang="ja-JP" sz="2000" dirty="0"/>
              <a:t> LLMs,</a:t>
            </a:r>
            <a:r>
              <a:rPr lang="en-US" altLang="ja-JP" sz="2000" dirty="0"/>
              <a:t> with </a:t>
            </a:r>
            <a:r>
              <a:rPr kumimoji="1" lang="en-US" altLang="ja-JP" sz="2000" dirty="0"/>
              <a:t>quantization, RAG</a:t>
            </a:r>
          </a:p>
          <a:p>
            <a:pPr lvl="1"/>
            <a:r>
              <a:rPr kumimoji="1" lang="en-US" altLang="ja-JP" sz="2000" dirty="0"/>
              <a:t>Embedding space optimization</a:t>
            </a:r>
          </a:p>
          <a:p>
            <a:pPr lvl="1"/>
            <a:r>
              <a:rPr lang="en-US" altLang="ja-JP" sz="2000" dirty="0"/>
              <a:t>parameter-efficient </a:t>
            </a:r>
            <a:r>
              <a:rPr kumimoji="1" lang="en-US" altLang="ja-JP" sz="2000" dirty="0"/>
              <a:t>finetuning</a:t>
            </a:r>
          </a:p>
          <a:p>
            <a:pPr lvl="1"/>
            <a:r>
              <a:rPr kumimoji="1" lang="en-US" altLang="ja-JP" sz="2000" dirty="0"/>
              <a:t>multi-modal LLM (vision, sensor data)</a:t>
            </a:r>
          </a:p>
          <a:p>
            <a:pPr marL="0" indent="0">
              <a:buNone/>
            </a:pPr>
            <a:r>
              <a:rPr kumimoji="1" lang="en-US" altLang="ja-JP" sz="2400" b="1" dirty="0"/>
              <a:t>2. New roles of LLM</a:t>
            </a:r>
          </a:p>
          <a:p>
            <a:pPr lvl="1"/>
            <a:r>
              <a:rPr lang="en-US" altLang="ja-JP" sz="2000" dirty="0"/>
              <a:t>U</a:t>
            </a:r>
            <a:r>
              <a:rPr kumimoji="1" lang="en-US" altLang="ja-JP" sz="2000" dirty="0"/>
              <a:t>ser profiling/persona prediction for recommendation</a:t>
            </a:r>
          </a:p>
          <a:p>
            <a:pPr lvl="1"/>
            <a:r>
              <a:rPr kumimoji="1" lang="en-US" altLang="ja-JP" sz="2000" dirty="0"/>
              <a:t>LLM-as-judge,  LLM-as-scorer, debates by LLM agents</a:t>
            </a:r>
          </a:p>
          <a:p>
            <a:pPr lvl="1"/>
            <a:r>
              <a:rPr lang="en-US" altLang="ja-JP" sz="2000" dirty="0"/>
              <a:t>LLM reasoning (</a:t>
            </a:r>
            <a:r>
              <a:rPr lang="en-US" altLang="ja-JP" sz="2000" dirty="0" err="1"/>
              <a:t>Math&amp;sci</a:t>
            </a:r>
            <a:r>
              <a:rPr lang="en-US" altLang="ja-JP" sz="2000" dirty="0"/>
              <a:t>, common-sense )</a:t>
            </a:r>
          </a:p>
          <a:p>
            <a:pPr lvl="1"/>
            <a:r>
              <a:rPr lang="en-US" altLang="ja-JP" sz="2000" dirty="0"/>
              <a:t>Arguing si</a:t>
            </a:r>
            <a:r>
              <a:rPr kumimoji="1" lang="en-US" altLang="ja-JP" sz="2000" dirty="0"/>
              <a:t>de effect of excessive reliance on AIs</a:t>
            </a:r>
          </a:p>
        </p:txBody>
      </p:sp>
    </p:spTree>
    <p:extLst>
      <p:ext uri="{BB962C8B-B14F-4D97-AF65-F5344CB8AC3E}">
        <p14:creationId xmlns:p14="http://schemas.microsoft.com/office/powerpoint/2010/main" val="403485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71A4FD2-2D6E-46E4-BAEB-13E0DFC7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C55DA0-E15F-4CB8-9384-FF5C74DC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D7597CF-E918-4AC5-A872-6AD5C48F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Research areas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D2603145-4194-46F2-B4C9-2C71FAC20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03" y="853949"/>
            <a:ext cx="8537327" cy="4983179"/>
          </a:xfrm>
        </p:spPr>
        <p:txBody>
          <a:bodyPr/>
          <a:lstStyle/>
          <a:p>
            <a:pPr marL="0" indent="0">
              <a:buNone/>
            </a:pPr>
            <a:br>
              <a:rPr lang="en-US" altLang="ja-JP" sz="2000" b="1" dirty="0"/>
            </a:br>
            <a:r>
              <a:rPr kumimoji="1" lang="en-US" altLang="ja-JP" sz="2400" b="1" dirty="0"/>
              <a:t>3. Knowledge graph   </a:t>
            </a:r>
            <a:r>
              <a:rPr lang="en-US" altLang="ja-JP" sz="2400" b="1" dirty="0"/>
              <a:t>- quick path to solid facts</a:t>
            </a:r>
            <a:endParaRPr kumimoji="1" lang="en-US" altLang="ja-JP" sz="2400" b="1" dirty="0"/>
          </a:p>
          <a:p>
            <a:pPr lvl="1"/>
            <a:r>
              <a:rPr kumimoji="1" lang="en-US" altLang="ja-JP" sz="2000" dirty="0"/>
              <a:t>Coupling LLMs with knowledge graphs</a:t>
            </a:r>
          </a:p>
          <a:p>
            <a:pPr lvl="1"/>
            <a:r>
              <a:rPr kumimoji="1" lang="en-US" altLang="ja-JP" sz="2000" dirty="0"/>
              <a:t>Ontology-guided KG extraction </a:t>
            </a:r>
          </a:p>
          <a:p>
            <a:pPr lvl="1"/>
            <a:r>
              <a:rPr kumimoji="1" lang="en-US" altLang="ja-JP" sz="2000" dirty="0"/>
              <a:t>KG RAG (retrieval-augmented generation)</a:t>
            </a:r>
          </a:p>
          <a:p>
            <a:pPr lvl="1"/>
            <a:r>
              <a:rPr kumimoji="1" lang="en-US" altLang="ja-JP" sz="2000" dirty="0"/>
              <a:t>hallucination detection,  knowledge retrieval</a:t>
            </a:r>
          </a:p>
          <a:p>
            <a:pPr lvl="1"/>
            <a:r>
              <a:rPr kumimoji="1" lang="en-US" altLang="ja-JP" sz="2000" dirty="0"/>
              <a:t>Typing </a:t>
            </a:r>
            <a:r>
              <a:rPr lang="en-US" altLang="ja-JP" sz="2000" dirty="0"/>
              <a:t>Wikipedia Lists and Categories – typing collective entities</a:t>
            </a:r>
            <a:br>
              <a:rPr kumimoji="1" lang="en-US" altLang="ja-JP" sz="2400" dirty="0"/>
            </a:br>
            <a:endParaRPr kumimoji="1" lang="en-US" altLang="ja-JP" sz="2400" dirty="0"/>
          </a:p>
          <a:p>
            <a:pPr marL="57150" indent="0">
              <a:buNone/>
            </a:pP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9533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ACC79-924B-5D50-E4BC-EB833931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0BB31116-C862-ACDE-61F5-EE60784D0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95061E-0DB8-7022-313E-9B34375B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EA1ABA7-381B-D5DA-C1B8-989E7D18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Research areas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6F1D1A2-011B-56CD-C2BA-1D8E9DD08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03" y="853949"/>
            <a:ext cx="8537327" cy="4983179"/>
          </a:xfrm>
        </p:spPr>
        <p:txBody>
          <a:bodyPr/>
          <a:lstStyle/>
          <a:p>
            <a:pPr marL="0" indent="0">
              <a:buNone/>
            </a:pPr>
            <a:endParaRPr kumimoji="1" lang="en-US" altLang="ja-JP" sz="2400" dirty="0"/>
          </a:p>
          <a:p>
            <a:pPr marL="57150" indent="0">
              <a:buNone/>
            </a:pPr>
            <a:r>
              <a:rPr kumimoji="1" lang="en-US" altLang="ja-JP" sz="2400" b="1" dirty="0"/>
              <a:t>4. Application-driven research – empowered by reasoning capabilities of LLMs</a:t>
            </a:r>
          </a:p>
          <a:p>
            <a:pPr lvl="1"/>
            <a:r>
              <a:rPr kumimoji="1" lang="en-US" altLang="ja-JP" sz="2000" dirty="0"/>
              <a:t>new NLP tasks, emotion analysis, keyphrase generation</a:t>
            </a:r>
          </a:p>
          <a:p>
            <a:pPr lvl="1"/>
            <a:r>
              <a:rPr kumimoji="1" lang="en-US" altLang="ja-JP" sz="2000" dirty="0"/>
              <a:t>question answering, authorship attribution</a:t>
            </a:r>
          </a:p>
          <a:p>
            <a:pPr lvl="1"/>
            <a:r>
              <a:rPr lang="en-US" altLang="ja-JP" sz="2000" dirty="0"/>
              <a:t>visual understanding of web pages</a:t>
            </a:r>
          </a:p>
          <a:p>
            <a:pPr lvl="1"/>
            <a:r>
              <a:rPr lang="en-US" altLang="ja-JP" sz="2000" dirty="0"/>
              <a:t>table data</a:t>
            </a:r>
            <a:r>
              <a:rPr lang="ja-JP" altLang="en-US" sz="2000" dirty="0"/>
              <a:t> </a:t>
            </a:r>
            <a:r>
              <a:rPr lang="en-US" altLang="ja-JP" sz="2000" dirty="0"/>
              <a:t>reasoning</a:t>
            </a:r>
            <a:endParaRPr kumimoji="1" lang="en-US" altLang="ja-JP" sz="2000" dirty="0"/>
          </a:p>
          <a:p>
            <a:pPr lvl="1"/>
            <a:r>
              <a:rPr kumimoji="1" lang="en-US" altLang="ja-JP" sz="2000" dirty="0"/>
              <a:t>item recommendation </a:t>
            </a:r>
          </a:p>
          <a:p>
            <a:pPr lvl="1"/>
            <a:r>
              <a:rPr kumimoji="1" lang="en-US" altLang="ja-JP" sz="2000" dirty="0"/>
              <a:t> LLM agents and applications ( in education).</a:t>
            </a:r>
          </a:p>
        </p:txBody>
      </p:sp>
    </p:spTree>
    <p:extLst>
      <p:ext uri="{BB962C8B-B14F-4D97-AF65-F5344CB8AC3E}">
        <p14:creationId xmlns:p14="http://schemas.microsoft.com/office/powerpoint/2010/main" val="39133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DBDBF71-088E-C9A4-4435-F4E13E7D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A1843B6-59F0-DDD5-E1FF-83A64344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F851471-85CE-6EBB-9F0D-59C4975A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Local LLMs and external LLMs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3C900D4-6E8B-A12D-846E-EB92D1F1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631"/>
            <a:ext cx="8686800" cy="498317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400" b="1" dirty="0">
                <a:solidFill>
                  <a:srgbClr val="000000"/>
                </a:solidFill>
              </a:rPr>
              <a:t>Local LLMs</a:t>
            </a:r>
            <a:r>
              <a:rPr lang="en-US" altLang="ja-JP" sz="2400" dirty="0">
                <a:solidFill>
                  <a:srgbClr val="000000"/>
                </a:solidFill>
              </a:rPr>
              <a:t>: BERT, LLaMa3.* ,Gemma, Qwen..</a:t>
            </a:r>
          </a:p>
          <a:p>
            <a:pPr lvl="1" indent="-342900"/>
            <a:r>
              <a:rPr lang="en-US" altLang="ja-JP" sz="2400" dirty="0">
                <a:solidFill>
                  <a:srgbClr val="000000"/>
                </a:solidFill>
              </a:rPr>
              <a:t>deployable to local environment</a:t>
            </a:r>
          </a:p>
          <a:p>
            <a:pPr lvl="1" indent="-342900"/>
            <a:r>
              <a:rPr lang="en-US" altLang="ja-JP" sz="2400" dirty="0">
                <a:solidFill>
                  <a:srgbClr val="000000"/>
                </a:solidFill>
              </a:rPr>
              <a:t>finetuing / parameter tuning is possible</a:t>
            </a:r>
          </a:p>
          <a:p>
            <a:pPr lvl="1" indent="-342900"/>
            <a:r>
              <a:rPr lang="en-US" altLang="ja-JP" sz="2400" dirty="0">
                <a:solidFill>
                  <a:srgbClr val="000000"/>
                </a:solidFill>
              </a:rPr>
              <a:t>for security - avoiding information leakage to cloud service</a:t>
            </a:r>
            <a:br>
              <a:rPr lang="en-US" altLang="ja-JP" sz="2400" dirty="0">
                <a:solidFill>
                  <a:srgbClr val="000000"/>
                </a:solidFill>
              </a:rPr>
            </a:br>
            <a:endParaRPr lang="en-US" altLang="ja-JP" sz="2400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400" b="1" dirty="0"/>
              <a:t>External LLMs</a:t>
            </a:r>
            <a:endParaRPr lang="en-US" altLang="ja-JP" b="1" dirty="0"/>
          </a:p>
          <a:p>
            <a:pPr lvl="1"/>
            <a:r>
              <a:rPr lang="en-US" altLang="ja-JP" sz="2400" dirty="0"/>
              <a:t>API-based access, often proprietary (commercial)</a:t>
            </a:r>
          </a:p>
          <a:p>
            <a:pPr lvl="1"/>
            <a:r>
              <a:rPr lang="en-US" altLang="ja-JP" sz="2400" dirty="0"/>
              <a:t>OpenAPI models, Gemini, DeepSeek, Claude</a:t>
            </a:r>
          </a:p>
          <a:p>
            <a:pPr lvl="1"/>
            <a:r>
              <a:rPr lang="en-US" altLang="ja-JP" sz="2400" dirty="0"/>
              <a:t>Model version up – needs to record the version you used. </a:t>
            </a:r>
          </a:p>
          <a:p>
            <a:pPr lvl="1"/>
            <a:r>
              <a:rPr lang="en-US" altLang="ja-JP" sz="2400" dirty="0"/>
              <a:t>Cost($) is steadily </a:t>
            </a:r>
            <a:r>
              <a:rPr lang="en-US" altLang="ja-JP" sz="2400"/>
              <a:t>going down from 2025.  </a:t>
            </a:r>
            <a:endParaRPr lang="en-US" altLang="ja-JP" sz="2400" dirty="0"/>
          </a:p>
          <a:p>
            <a:pPr lvl="1"/>
            <a:r>
              <a:rPr lang="en-US" altLang="ja-JP" sz="2400" dirty="0"/>
              <a:t>Token speed can be a bottleneck.</a:t>
            </a:r>
          </a:p>
          <a:p>
            <a:pPr lvl="1"/>
            <a:endParaRPr lang="en-US" altLang="ja-JP" sz="2400" dirty="0"/>
          </a:p>
          <a:p>
            <a:pPr marL="197100" lvl="1" indent="0">
              <a:buNone/>
            </a:pPr>
            <a:r>
              <a:rPr kumimoji="1" lang="en-US" altLang="ja-JP" dirty="0"/>
              <a:t>         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882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9A2C-F4AB-978F-D30A-870C22E4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6CF7C6F-DF27-6F5A-793A-B0190279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5405317-7963-9223-166F-32E305D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B2375CC-8783-AF6D-D73F-669A4D5A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dirty="0"/>
              <a:t>Local LLMs and external LLMs</a:t>
            </a:r>
            <a:endParaRPr kumimoji="1" lang="ja-JP" altLang="en-US" sz="3200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F080DBB-E50F-D885-6D34-0D265EFC7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0631"/>
            <a:ext cx="8686800" cy="4983179"/>
          </a:xfrm>
        </p:spPr>
        <p:txBody>
          <a:bodyPr/>
          <a:lstStyle/>
          <a:p>
            <a:pPr marL="457200" indent="-457200">
              <a:buAutoNum type="arabicPeriod" startAt="3"/>
            </a:pPr>
            <a:r>
              <a:rPr lang="en-US" altLang="ja-JP" sz="2400" b="1" dirty="0">
                <a:solidFill>
                  <a:srgbClr val="000000"/>
                </a:solidFill>
              </a:rPr>
              <a:t>Hybrid style: Coupling local and external LLMs</a:t>
            </a:r>
          </a:p>
          <a:p>
            <a:pPr lvl="1"/>
            <a:r>
              <a:rPr lang="en-US" altLang="ja-JP" sz="2400" b="1" dirty="0">
                <a:solidFill>
                  <a:srgbClr val="000000"/>
                </a:solidFill>
              </a:rPr>
              <a:t> </a:t>
            </a:r>
            <a:r>
              <a:rPr lang="en-US" altLang="ja-JP" sz="2400" dirty="0">
                <a:solidFill>
                  <a:srgbClr val="000000"/>
                </a:solidFill>
              </a:rPr>
              <a:t>Data stored on local vector database</a:t>
            </a:r>
          </a:p>
          <a:p>
            <a:pPr lvl="2"/>
            <a:r>
              <a:rPr lang="en-US" altLang="ja-JP" sz="2400" dirty="0"/>
              <a:t>Retrieve dense vectors by nearest neighbor etc.</a:t>
            </a:r>
          </a:p>
          <a:p>
            <a:pPr lvl="2"/>
            <a:r>
              <a:rPr lang="en-US" altLang="ja-JP" sz="2400" dirty="0"/>
              <a:t>Throws a question to external LLM</a:t>
            </a:r>
          </a:p>
          <a:p>
            <a:pPr lvl="2"/>
            <a:r>
              <a:rPr lang="en-US" altLang="ja-JP" sz="2400" dirty="0"/>
              <a:t> External, powerful LLMs are called when necessary. </a:t>
            </a:r>
          </a:p>
          <a:p>
            <a:pPr lvl="2"/>
            <a:r>
              <a:rPr lang="en-US" altLang="ja-JP" sz="2400" dirty="0"/>
              <a:t> Downstream local LLMs.. </a:t>
            </a:r>
          </a:p>
          <a:p>
            <a:pPr lvl="2"/>
            <a:r>
              <a:rPr lang="en-US" altLang="ja-JP" sz="2400" dirty="0"/>
              <a:t>Small models like BERT are still convenient.</a:t>
            </a:r>
          </a:p>
          <a:p>
            <a:r>
              <a:rPr lang="en-US" altLang="ja-JP" sz="2400" dirty="0"/>
              <a:t>RAG (retrieval augmented generation)</a:t>
            </a:r>
          </a:p>
          <a:p>
            <a:pPr lvl="1"/>
            <a:endParaRPr lang="en-US" altLang="ja-JP" sz="2400" dirty="0"/>
          </a:p>
          <a:p>
            <a:pPr lvl="1"/>
            <a:endParaRPr lang="en-US" altLang="ja-JP" sz="2400" dirty="0"/>
          </a:p>
          <a:p>
            <a:pPr marL="197100" lvl="1" indent="0">
              <a:buNone/>
            </a:pPr>
            <a:r>
              <a:rPr kumimoji="1" lang="en-US" altLang="ja-JP" dirty="0"/>
              <a:t>        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4134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917327" y="188014"/>
            <a:ext cx="8286808" cy="785818"/>
          </a:xfrm>
        </p:spPr>
        <p:txBody>
          <a:bodyPr/>
          <a:lstStyle/>
          <a:p>
            <a:r>
              <a:rPr kumimoji="1" lang="en-US" altLang="ja-JP" dirty="0"/>
              <a:t>Laboratory resources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sz="2400" dirty="0"/>
              <a:t>Local GPUs 3090, 4090, A6000, RTX Pro 6000 (coming)</a:t>
            </a:r>
          </a:p>
          <a:p>
            <a:r>
              <a:rPr kumimoji="1" lang="en-US" altLang="ja-JP" sz="2400" dirty="0"/>
              <a:t>External GPUs</a:t>
            </a:r>
          </a:p>
          <a:p>
            <a:pPr lvl="1"/>
            <a:r>
              <a:rPr lang="en-US" altLang="ja-JP" sz="2000" dirty="0"/>
              <a:t>Cloud services –  funding support available with publication obligation</a:t>
            </a:r>
            <a:r>
              <a:rPr lang="en-US" altLang="ja-JP" sz="2400" dirty="0"/>
              <a:t>.</a:t>
            </a:r>
          </a:p>
          <a:p>
            <a:r>
              <a:rPr lang="en-US" altLang="ja-JP" sz="2400" dirty="0"/>
              <a:t>LLMs</a:t>
            </a:r>
          </a:p>
          <a:p>
            <a:pPr lvl="1"/>
            <a:r>
              <a:rPr lang="en-US" altLang="ja-JP" sz="2400" dirty="0"/>
              <a:t>Local LLMs:   Llama, </a:t>
            </a:r>
            <a:r>
              <a:rPr lang="en-US" altLang="ja-JP" sz="2400" dirty="0" err="1"/>
              <a:t>Ollama</a:t>
            </a:r>
            <a:r>
              <a:rPr lang="en-US" altLang="ja-JP" sz="2400" dirty="0"/>
              <a:t>, Mistral….</a:t>
            </a:r>
          </a:p>
          <a:p>
            <a:pPr lvl="1"/>
            <a:r>
              <a:rPr lang="en-US" altLang="ja-JP" sz="2400" dirty="0"/>
              <a:t>API-based LLMs.  GPT-4o, Gemini, </a:t>
            </a:r>
            <a:r>
              <a:rPr lang="en-US" altLang="ja-JP" sz="2400" dirty="0" err="1"/>
              <a:t>DeepSeek</a:t>
            </a:r>
            <a:r>
              <a:rPr lang="en-US" altLang="ja-JP" sz="2400" dirty="0"/>
              <a:t> …</a:t>
            </a:r>
          </a:p>
          <a:p>
            <a:pPr lvl="2"/>
            <a:r>
              <a:rPr lang="en-US" altLang="ja-JP" sz="1800" dirty="0"/>
              <a:t>Certain budget limit applies. </a:t>
            </a:r>
          </a:p>
          <a:p>
            <a:pPr lvl="2"/>
            <a:r>
              <a:rPr lang="en-US" altLang="ja-JP" sz="1800" dirty="0"/>
              <a:t>Large dataset – Use  faster mini models</a:t>
            </a:r>
            <a:r>
              <a:rPr lang="ja-JP" altLang="en-US" sz="1800" dirty="0"/>
              <a:t> </a:t>
            </a:r>
            <a:r>
              <a:rPr lang="en-US" altLang="ja-JP" sz="1800" dirty="0"/>
              <a:t>first. Also try subset for experiments.</a:t>
            </a:r>
            <a:endParaRPr lang="en-US" altLang="ja-JP" sz="1600" dirty="0"/>
          </a:p>
          <a:p>
            <a:pPr lvl="1"/>
            <a:r>
              <a:rPr lang="en-US" altLang="ja-JP" sz="1800" dirty="0"/>
              <a:t>Powerful LLMs - funding support available with publication obligation</a:t>
            </a:r>
            <a:r>
              <a:rPr lang="en-US" altLang="ja-JP" sz="2000" dirty="0"/>
              <a:t>.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pPr marL="254250" lvl="1" indent="0">
              <a:buNone/>
            </a:pPr>
            <a:endParaRPr lang="en-US" altLang="ja-JP" sz="2400" dirty="0"/>
          </a:p>
          <a:p>
            <a:pPr marL="254250" lvl="1" indent="0">
              <a:buNone/>
            </a:pPr>
            <a:endParaRPr lang="en-US" altLang="ja-JP" sz="2400" dirty="0"/>
          </a:p>
          <a:p>
            <a:pPr marL="57150" indent="0">
              <a:buNone/>
            </a:pPr>
            <a:endParaRPr lang="en-US" altLang="ja-JP" sz="2400" dirty="0"/>
          </a:p>
          <a:p>
            <a:endParaRPr kumimoji="1" lang="en-US" altLang="ja-JP" sz="24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488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DD347A3-8803-07FA-F539-6851CC65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IPS, Waseda Univ.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6E6557-8758-7D85-9A31-66BAE9922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2E1AE-6E28-49F7-88D8-5F79C4A5D07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3EDEBBD-648E-32D0-0E14-0EFD251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to find research topics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3B9C0DE-B583-D39E-7220-ABB43325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Joining lab’s projects</a:t>
            </a:r>
          </a:p>
          <a:p>
            <a:pPr marL="711450" lvl="1" indent="-514350"/>
            <a:r>
              <a:rPr lang="en-US" altLang="ja-JP" sz="1800" dirty="0"/>
              <a:t>k</a:t>
            </a:r>
            <a:r>
              <a:rPr kumimoji="1" lang="en-US" altLang="ja-JP" sz="1800" dirty="0"/>
              <a:t>no</a:t>
            </a:r>
            <a:r>
              <a:rPr lang="en-US" altLang="ja-JP" sz="1800" dirty="0"/>
              <a:t>wledge graphs, emotion analysis, document classification, NLP, embedding models, education..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Finding from recent papers</a:t>
            </a:r>
          </a:p>
          <a:p>
            <a:pPr marL="711450" lvl="1" indent="-514350"/>
            <a:r>
              <a:rPr lang="en-US" altLang="ja-JP" sz="1800" dirty="0"/>
              <a:t>Papers appeared in prestigious conferences are having certain qualities</a:t>
            </a:r>
          </a:p>
          <a:p>
            <a:pPr marL="711450" lvl="1" indent="-514350"/>
            <a:r>
              <a:rPr lang="en-US" altLang="ja-JP" sz="1800" dirty="0"/>
              <a:t>But feasibility – reproducible in lab’s environment – should be checked.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400" dirty="0"/>
              <a:t>Finding from shared tasks, competitions and leaderboards</a:t>
            </a:r>
          </a:p>
          <a:p>
            <a:pPr lvl="1"/>
            <a:r>
              <a:rPr lang="en-US" altLang="ja-JP" sz="1800" dirty="0"/>
              <a:t>Sites like NTCIR,  Kaggle competitions, </a:t>
            </a:r>
            <a:r>
              <a:rPr lang="en-US" altLang="ja-JP" sz="1800" dirty="0" err="1"/>
              <a:t>paperswithcodes</a:t>
            </a:r>
            <a:endParaRPr lang="en-US" altLang="ja-JP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ja-JP" sz="2400" dirty="0"/>
              <a:t>Consult supervisor and senior students</a:t>
            </a:r>
          </a:p>
          <a:p>
            <a:pPr marL="254250" lvl="1" indent="0">
              <a:buNone/>
            </a:pPr>
            <a:endParaRPr lang="en-US" altLang="ja-JP" sz="2400" dirty="0"/>
          </a:p>
          <a:p>
            <a:pPr marL="711450" lvl="1" indent="-514350"/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197100" lvl="1" indent="0">
              <a:buNone/>
            </a:pP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lang="en-US" altLang="ja-JP" dirty="0"/>
          </a:p>
          <a:p>
            <a:pPr marL="711450" lvl="1" indent="-51435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979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8933</TotalTime>
  <Words>2102</Words>
  <Application>Microsoft Office PowerPoint</Application>
  <PresentationFormat>画面に合わせる (4:3)</PresentationFormat>
  <Paragraphs>317</Paragraphs>
  <Slides>24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Wingdings</vt:lpstr>
      <vt:lpstr>Office Theme</vt:lpstr>
      <vt:lpstr>PowerPoint プレゼンテーション</vt:lpstr>
      <vt:lpstr>Data Engineering　/ データ工学</vt:lpstr>
      <vt:lpstr>DE Lab’s research areas</vt:lpstr>
      <vt:lpstr>Research areas</vt:lpstr>
      <vt:lpstr>Research areas</vt:lpstr>
      <vt:lpstr>Local LLMs and external LLMs</vt:lpstr>
      <vt:lpstr>Local LLMs and external LLMs</vt:lpstr>
      <vt:lpstr>Laboratory resources</vt:lpstr>
      <vt:lpstr>How to find research topics</vt:lpstr>
      <vt:lpstr>How to choose your research topic?</vt:lpstr>
      <vt:lpstr>General advices on topic selection</vt:lpstr>
      <vt:lpstr>Level of achievement for master’s thesis</vt:lpstr>
      <vt:lpstr>Schedule of M1 students (Spring ’25)</vt:lpstr>
      <vt:lpstr>Schedule for  M1 students (Spring 25)</vt:lpstr>
      <vt:lpstr>Schedule of Spring ’25 for  M1 students </vt:lpstr>
      <vt:lpstr>PowerPoint プレゼンテーション</vt:lpstr>
      <vt:lpstr>Document classification</vt:lpstr>
      <vt:lpstr>Recommendation</vt:lpstr>
      <vt:lpstr>Recommendation</vt:lpstr>
      <vt:lpstr>Education-related topics</vt:lpstr>
      <vt:lpstr>Kaggle Competition</vt:lpstr>
      <vt:lpstr>Kaggle Competitions</vt:lpstr>
      <vt:lpstr>NTCIR　https://research.nii.ac.jp/ntcir/index-ja.html</vt:lpstr>
      <vt:lpstr>NTCIR　</vt:lpstr>
    </vt:vector>
  </TitlesOfParts>
  <Company>Waseda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 Detection with Encoder Adaptability for Low Complexity Surveillance Video Compression</dc:title>
  <dc:creator>Jin Xin</dc:creator>
  <cp:lastModifiedBy>Mizuho Iwaihara</cp:lastModifiedBy>
  <cp:revision>43</cp:revision>
  <dcterms:created xsi:type="dcterms:W3CDTF">2009-10-07T07:16:10Z</dcterms:created>
  <dcterms:modified xsi:type="dcterms:W3CDTF">2025-06-18T07:20:32Z</dcterms:modified>
</cp:coreProperties>
</file>