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38"/>
  </p:notesMasterIdLst>
  <p:sldIdLst>
    <p:sldId id="567" r:id="rId3"/>
    <p:sldId id="257" r:id="rId4"/>
    <p:sldId id="591" r:id="rId5"/>
    <p:sldId id="592" r:id="rId6"/>
    <p:sldId id="573" r:id="rId7"/>
    <p:sldId id="545" r:id="rId8"/>
    <p:sldId id="516" r:id="rId9"/>
    <p:sldId id="559" r:id="rId10"/>
    <p:sldId id="544" r:id="rId11"/>
    <p:sldId id="560" r:id="rId12"/>
    <p:sldId id="562" r:id="rId13"/>
    <p:sldId id="595" r:id="rId14"/>
    <p:sldId id="575" r:id="rId15"/>
    <p:sldId id="561" r:id="rId16"/>
    <p:sldId id="565" r:id="rId17"/>
    <p:sldId id="569" r:id="rId18"/>
    <p:sldId id="597" r:id="rId19"/>
    <p:sldId id="577" r:id="rId20"/>
    <p:sldId id="596" r:id="rId21"/>
    <p:sldId id="579" r:id="rId22"/>
    <p:sldId id="580" r:id="rId23"/>
    <p:sldId id="571" r:id="rId24"/>
    <p:sldId id="581" r:id="rId25"/>
    <p:sldId id="598" r:id="rId26"/>
    <p:sldId id="585" r:id="rId27"/>
    <p:sldId id="582" r:id="rId28"/>
    <p:sldId id="587" r:id="rId29"/>
    <p:sldId id="588" r:id="rId30"/>
    <p:sldId id="557" r:id="rId31"/>
    <p:sldId id="546" r:id="rId32"/>
    <p:sldId id="589" r:id="rId33"/>
    <p:sldId id="590" r:id="rId34"/>
    <p:sldId id="556" r:id="rId35"/>
    <p:sldId id="518" r:id="rId36"/>
    <p:sldId id="528" r:id="rId3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1828165"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2285365"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2742565"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3199765"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3656965"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extLst>
    <p:ext uri="{521415D9-36F7-43E2-AB2F-B90AF26B5E84}">
      <p14:sectionLst xmlns:p14="http://schemas.microsoft.com/office/powerpoint/2010/main">
        <p14:section name="Title" id="{11F1E75C-6DEC-4AF7-8063-7BEA181541C5}">
          <p14:sldIdLst>
            <p14:sldId id="567"/>
          </p14:sldIdLst>
        </p14:section>
        <p14:section name="Outline" id="{3CD226E9-6D35-43C5-BCF0-09B355C813EF}">
          <p14:sldIdLst>
            <p14:sldId id="257"/>
          </p14:sldIdLst>
        </p14:section>
        <p14:section name="Introduction" id="{2A26482E-99A4-4D7A-94AA-FE4C71FA8F18}">
          <p14:sldIdLst>
            <p14:sldId id="591"/>
            <p14:sldId id="592"/>
            <p14:sldId id="573"/>
          </p14:sldIdLst>
        </p14:section>
        <p14:section name="Taxonomy" id="{2FAA3606-CAD3-8B44-B847-6ADDD1827C92}">
          <p14:sldIdLst>
            <p14:sldId id="545"/>
            <p14:sldId id="516"/>
          </p14:sldIdLst>
        </p14:section>
        <p14:section name="(1) LLM as Enhancer" id="{6E6C9B7A-E1F6-484B-9DC0-4E9BD29CDFBD}">
          <p14:sldIdLst>
            <p14:sldId id="559"/>
            <p14:sldId id="544"/>
            <p14:sldId id="560"/>
            <p14:sldId id="562"/>
            <p14:sldId id="595"/>
            <p14:sldId id="575"/>
            <p14:sldId id="561"/>
          </p14:sldIdLst>
        </p14:section>
        <p14:section name="(2) LLM as Predictor" id="{242E9AB6-87EE-4543-9B44-266C60259FD2}">
          <p14:sldIdLst>
            <p14:sldId id="565"/>
            <p14:sldId id="569"/>
            <p14:sldId id="597"/>
            <p14:sldId id="577"/>
            <p14:sldId id="596"/>
            <p14:sldId id="579"/>
            <p14:sldId id="580"/>
          </p14:sldIdLst>
        </p14:section>
        <p14:section name="(3) GNN-LLM Alignment" id="{A89C4ADF-8A03-904E-81DD-2C0805B0AD6A}">
          <p14:sldIdLst>
            <p14:sldId id="571"/>
            <p14:sldId id="581"/>
            <p14:sldId id="598"/>
            <p14:sldId id="585"/>
            <p14:sldId id="582"/>
            <p14:sldId id="587"/>
            <p14:sldId id="588"/>
          </p14:sldIdLst>
        </p14:section>
        <p14:section name="Future Directions" id="{12CCE3A8-95F0-6D4F-89CF-76D2BA342628}">
          <p14:sldIdLst>
            <p14:sldId id="557"/>
            <p14:sldId id="546"/>
            <p14:sldId id="589"/>
            <p14:sldId id="590"/>
          </p14:sldIdLst>
        </p14:section>
        <p14:section name="Conclusion" id="{B7FB9DE5-A19D-DC46-8ABB-F21267A66A72}">
          <p14:sldIdLst>
            <p14:sldId id="556"/>
            <p14:sldId id="518"/>
            <p14:sldId id="528"/>
          </p14:sldIdLst>
        </p14:section>
      </p14:sectionLst>
    </p:ext>
    <p:ext uri="{EFAFB233-063F-42B5-8137-9DF3F51BA10A}">
      <p15:sldGuideLst xmlns:p15="http://schemas.microsoft.com/office/powerpoint/2012/main">
        <p15:guide id="1" orient="horz" pos="2266">
          <p15:clr>
            <a:srgbClr val="A4A3A4"/>
          </p15:clr>
        </p15:guide>
        <p15:guide id="2" pos="299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D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75594" autoAdjust="0"/>
  </p:normalViewPr>
  <p:slideViewPr>
    <p:cSldViewPr>
      <p:cViewPr varScale="1">
        <p:scale>
          <a:sx n="83" d="100"/>
          <a:sy n="83" d="100"/>
        </p:scale>
        <p:origin x="1860" y="60"/>
      </p:cViewPr>
      <p:guideLst>
        <p:guide orient="horz" pos="2266"/>
        <p:guide pos="2993"/>
      </p:guideLst>
    </p:cSldViewPr>
  </p:slideViewPr>
  <p:outlineViewPr>
    <p:cViewPr>
      <p:scale>
        <a:sx n="33" d="100"/>
        <a:sy n="33" d="100"/>
      </p:scale>
      <p:origin x="0" y="-362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400" latinLnBrk="0">
      <a:defRPr sz="1200">
        <a:latin typeface="+mj-lt"/>
        <a:ea typeface="+mj-ea"/>
        <a:cs typeface="+mj-cs"/>
        <a:sym typeface="Calibri" panose="020F0502020204030204"/>
      </a:defRPr>
    </a:lvl1pPr>
    <a:lvl2pPr indent="228600" defTabSz="914400" latinLnBrk="0">
      <a:defRPr sz="1200">
        <a:latin typeface="+mj-lt"/>
        <a:ea typeface="+mj-ea"/>
        <a:cs typeface="+mj-cs"/>
        <a:sym typeface="Calibri" panose="020F0502020204030204"/>
      </a:defRPr>
    </a:lvl2pPr>
    <a:lvl3pPr indent="457200" defTabSz="914400" latinLnBrk="0">
      <a:defRPr sz="1200">
        <a:latin typeface="+mj-lt"/>
        <a:ea typeface="+mj-ea"/>
        <a:cs typeface="+mj-cs"/>
        <a:sym typeface="Calibri" panose="020F0502020204030204"/>
      </a:defRPr>
    </a:lvl3pPr>
    <a:lvl4pPr indent="685800" defTabSz="914400" latinLnBrk="0">
      <a:defRPr sz="1200">
        <a:latin typeface="+mj-lt"/>
        <a:ea typeface="+mj-ea"/>
        <a:cs typeface="+mj-cs"/>
        <a:sym typeface="Calibri" panose="020F0502020204030204"/>
      </a:defRPr>
    </a:lvl4pPr>
    <a:lvl5pPr indent="914400" defTabSz="914400" latinLnBrk="0">
      <a:defRPr sz="1200">
        <a:latin typeface="+mj-lt"/>
        <a:ea typeface="+mj-ea"/>
        <a:cs typeface="+mj-cs"/>
        <a:sym typeface="Calibri" panose="020F0502020204030204"/>
      </a:defRPr>
    </a:lvl5pPr>
    <a:lvl6pPr indent="1143000" defTabSz="914400" latinLnBrk="0">
      <a:defRPr sz="1200">
        <a:latin typeface="+mj-lt"/>
        <a:ea typeface="+mj-ea"/>
        <a:cs typeface="+mj-cs"/>
        <a:sym typeface="Calibri" panose="020F0502020204030204"/>
      </a:defRPr>
    </a:lvl6pPr>
    <a:lvl7pPr indent="1371600" defTabSz="914400" latinLnBrk="0">
      <a:defRPr sz="1200">
        <a:latin typeface="+mj-lt"/>
        <a:ea typeface="+mj-ea"/>
        <a:cs typeface="+mj-cs"/>
        <a:sym typeface="Calibri" panose="020F0502020204030204"/>
      </a:defRPr>
    </a:lvl7pPr>
    <a:lvl8pPr indent="1600200" defTabSz="914400" latinLnBrk="0">
      <a:defRPr sz="1200">
        <a:latin typeface="+mj-lt"/>
        <a:ea typeface="+mj-ea"/>
        <a:cs typeface="+mj-cs"/>
        <a:sym typeface="Calibri" panose="020F0502020204030204"/>
      </a:defRPr>
    </a:lvl8pPr>
    <a:lvl9pPr indent="1828800" defTabSz="9144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altLang="zh-CN" dirty="0"/>
              <a:t>Hello everyone, I am Chen </a:t>
            </a:r>
            <a:r>
              <a:rPr lang="en-US" altLang="zh-CN" dirty="0" err="1"/>
              <a:t>Chen</a:t>
            </a:r>
            <a:r>
              <a:rPr lang="en-US" altLang="zh-CN" dirty="0"/>
              <a:t>, Today I want to share a paper which called “A survey of Graph Meets Large Language Model: Progress and Future Directions”. This paper present a comprehensive review and analysis of existing methods that integrate LLMs with graphs. Through this paper we can get some </a:t>
            </a:r>
            <a:r>
              <a:rPr lang="en-US" altLang="zh-CN" b="0" i="0" dirty="0">
                <a:solidFill>
                  <a:srgbClr val="0D0D0D"/>
                </a:solidFill>
                <a:effectLst/>
                <a:highlight>
                  <a:srgbClr val="FFFFFF"/>
                </a:highlight>
                <a:latin typeface="Söhne"/>
              </a:rPr>
              <a:t>inspiration for future research.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The core idea of the explanation-based enhancer is to prompt LLMs to generate semantically enriched additional information.</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b="0" i="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We integrate the pipeline figure with the formulas to understand.</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In the step of enhancement, we input original text attributes and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designed textual prompts into the LLM, the output </a:t>
                </a:r>
                <a14:m>
                  <m:oMath xmlns:m="http://schemas.openxmlformats.org/officeDocument/2006/math">
                    <m:sSub>
                      <m:sSubPr>
                        <m:ctrlPr>
                          <a:rPr lang="en-US" altLang="zh-CN" sz="1200" i="1" dirty="0" smtClean="0">
                            <a:solidFill>
                              <a:schemeClr val="tx2">
                                <a:lumMod val="75000"/>
                              </a:schemeClr>
                            </a:solidFill>
                            <a:latin typeface="Cambria Math" panose="02040503050406030204" pitchFamily="18" charset="0"/>
                          </a:rPr>
                        </m:ctrlPr>
                      </m:sSubPr>
                      <m:e>
                        <m:r>
                          <a:rPr lang="en-US" altLang="zh-CN" sz="1200" i="1" dirty="0" err="1" smtClean="0">
                            <a:solidFill>
                              <a:schemeClr val="tx2">
                                <a:lumMod val="75000"/>
                              </a:schemeClr>
                            </a:solidFill>
                            <a:latin typeface="Cambria Math" panose="02040503050406030204" pitchFamily="18" charset="0"/>
                          </a:rPr>
                          <m:t>𝑒</m:t>
                        </m:r>
                      </m:e>
                      <m:sub>
                        <m:r>
                          <a:rPr lang="en-US" altLang="zh-CN" sz="1200" i="1" dirty="0" err="1" smtClean="0">
                            <a:solidFill>
                              <a:schemeClr val="tx2">
                                <a:lumMod val="75000"/>
                              </a:schemeClr>
                            </a:solidFill>
                            <a:latin typeface="Cambria Math" panose="02040503050406030204" pitchFamily="18" charset="0"/>
                          </a:rPr>
                          <m:t>𝑖</m:t>
                        </m:r>
                      </m:sub>
                    </m:sSub>
                  </m:oMath>
                </a14:m>
                <a:r>
                  <a:rPr lang="en-US" altLang="zh-CN" sz="1200" dirty="0">
                    <a:solidFill>
                      <a:schemeClr val="tx2">
                        <a:lumMod val="75000"/>
                      </a:schemeClr>
                    </a:solidFill>
                    <a:latin typeface="Times New Roman" panose="02020603050405020304" pitchFamily="18" charset="0"/>
                    <a:cs typeface="Times New Roman" panose="02020603050405020304" pitchFamily="18" charset="0"/>
                  </a:rPr>
                  <a:t> is the additional textual information, </a:t>
                </a:r>
                <a:r>
                  <a:rPr lang="en-US" altLang="zh-CN" b="0" i="0" dirty="0">
                    <a:solidFill>
                      <a:srgbClr val="0D0D0D"/>
                    </a:solidFill>
                    <a:effectLst/>
                    <a:highlight>
                      <a:srgbClr val="FFFFFF"/>
                    </a:highlight>
                    <a:latin typeface="Söhne"/>
                  </a:rPr>
                  <a:t>such as explanations, knowledge entities, and pseudo-labels /</a:t>
                </a:r>
                <a:r>
                  <a:rPr lang="en-US" altLang="zh-CN" sz="1200" b="0" i="0" dirty="0" err="1">
                    <a:effectLst/>
                    <a:highlight>
                      <a:srgbClr val="FFFFFF"/>
                    </a:highlight>
                    <a:latin typeface="+mj-lt"/>
                    <a:ea typeface="+mj-ea"/>
                    <a:cs typeface="+mj-cs"/>
                    <a:sym typeface="Calibri" panose="020F0502020204030204"/>
                  </a:rPr>
                  <a:t>suːdəʊ</a:t>
                </a:r>
                <a:r>
                  <a:rPr lang="en-US" altLang="zh-CN" b="0" i="0" dirty="0">
                    <a:solidFill>
                      <a:srgbClr val="0D0D0D"/>
                    </a:solidFill>
                    <a:effectLst/>
                    <a:highlight>
                      <a:srgbClr val="FFFFFF"/>
                    </a:highlight>
                    <a:latin typeface="Söhne"/>
                  </a:rPr>
                  <a:t>/.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And then,</a:t>
                </a:r>
                <a:r>
                  <a:rPr lang="en-US" altLang="zh-CN" b="0" i="0" baseline="0" dirty="0">
                    <a:solidFill>
                      <a:srgbClr val="0D0D0D"/>
                    </a:solidFill>
                    <a:effectLst/>
                    <a:highlight>
                      <a:srgbClr val="FFFFFF"/>
                    </a:highlight>
                    <a:latin typeface="Söhne"/>
                  </a:rPr>
                  <a:t> we </a:t>
                </a:r>
                <a:r>
                  <a:rPr kumimoji="0" lang="en-US" altLang="zh-CN" b="0" i="0" baseline="0" dirty="0">
                    <a:solidFill>
                      <a:srgbClr val="0D0D0D"/>
                    </a:solidFill>
                    <a:effectLst/>
                    <a:highlight>
                      <a:srgbClr val="FFFFFF"/>
                    </a:highlight>
                    <a:latin typeface="Söhne"/>
                  </a:rPr>
                  <a:t>input </a:t>
                </a:r>
                <a:r>
                  <a:rPr lang="en-US" altLang="zh-CN" b="0" i="0" baseline="0" dirty="0">
                    <a:solidFill>
                      <a:srgbClr val="0D0D0D"/>
                    </a:solidFill>
                    <a:effectLst/>
                    <a:highlight>
                      <a:srgbClr val="FFFFFF"/>
                    </a:highlight>
                    <a:latin typeface="Söhne"/>
                  </a:rPr>
                  <a:t> </a:t>
                </a:r>
                <a14:m>
                  <m:oMath xmlns:m="http://schemas.openxmlformats.org/officeDocument/2006/math">
                    <m:sSub>
                      <m:sSubPr>
                        <m:ctrlPr>
                          <a:rPr lang="en-US" altLang="zh-CN" sz="1200" i="1" dirty="0" smtClean="0">
                            <a:solidFill>
                              <a:schemeClr val="tx2">
                                <a:lumMod val="75000"/>
                              </a:schemeClr>
                            </a:solidFill>
                            <a:highlight>
                              <a:srgbClr val="FFFFFF"/>
                            </a:highlight>
                            <a:latin typeface="Cambria Math" panose="02040503050406030204" pitchFamily="18" charset="0"/>
                          </a:rPr>
                        </m:ctrlPr>
                      </m:sSubPr>
                      <m:e>
                        <m:r>
                          <a:rPr lang="en-US" altLang="zh-CN" sz="1200" i="1" dirty="0" err="1" smtClean="0">
                            <a:solidFill>
                              <a:schemeClr val="tx2">
                                <a:lumMod val="75000"/>
                              </a:schemeClr>
                            </a:solidFill>
                            <a:highlight>
                              <a:srgbClr val="FFFFFF"/>
                            </a:highlight>
                            <a:latin typeface="Cambria Math" panose="02040503050406030204" pitchFamily="18" charset="0"/>
                          </a:rPr>
                          <m:t>𝑒</m:t>
                        </m:r>
                      </m:e>
                      <m:sub>
                        <m:r>
                          <a:rPr lang="en-US" altLang="zh-CN" sz="1200" i="1" dirty="0" err="1" smtClean="0">
                            <a:solidFill>
                              <a:schemeClr val="tx2">
                                <a:lumMod val="75000"/>
                              </a:schemeClr>
                            </a:solidFill>
                            <a:highlight>
                              <a:srgbClr val="FFFFFF"/>
                            </a:highlight>
                            <a:latin typeface="Cambria Math" panose="02040503050406030204" pitchFamily="18" charset="0"/>
                          </a:rPr>
                          <m:t>𝑖</m:t>
                        </m:r>
                      </m:sub>
                    </m:sSub>
                  </m:oMath>
                </a14:m>
                <a:r>
                  <a:rPr kumimoji="0" lang="en-US" altLang="zh-CN" b="0" i="0" dirty="0">
                    <a:solidFill>
                      <a:srgbClr val="0D0D0D"/>
                    </a:solidFill>
                    <a:effectLst/>
                    <a:highlight>
                      <a:srgbClr val="FFFFFF"/>
                    </a:highlight>
                    <a:latin typeface="Söhne"/>
                  </a:rPr>
                  <a:t> and original text attributes</a:t>
                </a:r>
                <a:r>
                  <a:rPr kumimoji="0" lang="en-US" altLang="zh-CN" b="0" i="0" baseline="0" dirty="0">
                    <a:solidFill>
                      <a:srgbClr val="0D0D0D"/>
                    </a:solidFill>
                    <a:effectLst/>
                    <a:highlight>
                      <a:srgbClr val="FFFFFF"/>
                    </a:highlight>
                    <a:latin typeface="Söhne"/>
                  </a:rPr>
                  <a:t> into the language model, the output </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xi denotes the enhanced initial node embedding of node </a:t>
                </a:r>
                <a:r>
                  <a:rPr lang="en-US" altLang="zh-CN" sz="1200" dirty="0" err="1">
                    <a:solidFill>
                      <a:schemeClr val="tx2">
                        <a:lumMod val="75000"/>
                      </a:schemeClr>
                    </a:solidFill>
                    <a:highlight>
                      <a:srgbClr val="FFFFFF"/>
                    </a:highlight>
                    <a:latin typeface="Times New Roman" panose="02020603050405020304" pitchFamily="18" charset="0"/>
                    <a:cs typeface="Times New Roman" panose="02020603050405020304" pitchFamily="18" charset="0"/>
                  </a:rPr>
                  <a:t>i</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 with the dimension D and embedding matrix /</a:t>
                </a:r>
                <a:r>
                  <a:rPr lang="en-US" altLang="zh-CN" sz="1200" b="0" i="0" dirty="0">
                    <a:effectLst/>
                    <a:highlight>
                      <a:srgbClr val="FFFFFF"/>
                    </a:highlight>
                    <a:latin typeface="+mj-lt"/>
                    <a:ea typeface="+mj-ea"/>
                    <a:cs typeface="+mj-cs"/>
                    <a:sym typeface="Calibri" panose="020F0502020204030204"/>
                  </a:rPr>
                  <a:t>ˈ</a:t>
                </a:r>
                <a:r>
                  <a:rPr lang="en-US" altLang="zh-CN" sz="1200" b="0" i="0" dirty="0" err="1">
                    <a:effectLst/>
                    <a:highlight>
                      <a:srgbClr val="FFFFFF"/>
                    </a:highlight>
                    <a:latin typeface="+mj-lt"/>
                    <a:ea typeface="+mj-ea"/>
                    <a:cs typeface="+mj-cs"/>
                    <a:sym typeface="Calibri" panose="020F0502020204030204"/>
                  </a:rPr>
                  <a:t>meɪtrɪks</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a:t>
                </a:r>
                <a:endParaRPr kumimoji="0" lang="en-US" altLang="zh-CN" b="0" i="0" baseline="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baseline="0" dirty="0">
                    <a:solidFill>
                      <a:srgbClr val="0D0D0D"/>
                    </a:solidFill>
                    <a:effectLst/>
                    <a:highlight>
                      <a:srgbClr val="FFFFFF"/>
                    </a:highlight>
                    <a:latin typeface="Söhne"/>
                  </a:rPr>
                  <a:t>(the language model in this process can be a</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completely</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new</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language</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model</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or</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be</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a</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pre-trained</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language</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model.)</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After that, in the step of graph learning, we input X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along with adjacency /</a:t>
                </a:r>
                <a:r>
                  <a:rPr lang="en-US" altLang="zh-CN" b="0" i="0" dirty="0" err="1">
                    <a:effectLst/>
                    <a:highlight>
                      <a:srgbClr val="FFFFFF"/>
                    </a:highlight>
                    <a:latin typeface="PingFangSC-Regular"/>
                  </a:rPr>
                  <a:t>əˈdʒeɪsənsi</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matrix A into the GNN to obtain node representation H.</a:t>
                </a:r>
                <a:endParaRPr kumimoji="1" lang="en-US" altLang="zh-CN" dirty="0"/>
              </a:p>
            </p:txBody>
          </p:sp>
        </mc:Choice>
        <mc:Fallback xmlns="">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The core idea of the explanation-based enhancer is to prompt LLMs to generate semantically enriched additional information.</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b="0" i="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We integrate the pipeline figure with the formulas to understand.</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In the step of enhancement, we input original text attributes and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designed textual prompts into the LLM, the output </a:t>
                </a:r>
                <a:r>
                  <a:rPr lang="en-US" altLang="zh-CN" sz="1200" i="0" dirty="0" err="1">
                    <a:solidFill>
                      <a:schemeClr val="tx2">
                        <a:lumMod val="75000"/>
                      </a:schemeClr>
                    </a:solidFill>
                    <a:latin typeface="Cambria Math" panose="02040503050406030204" pitchFamily="18" charset="0"/>
                  </a:rPr>
                  <a:t>𝑒</a:t>
                </a:r>
                <a:r>
                  <a:rPr lang="en-US" altLang="zh-CN" sz="1200" i="0" dirty="0">
                    <a:solidFill>
                      <a:schemeClr val="tx2">
                        <a:lumMod val="75000"/>
                      </a:schemeClr>
                    </a:solidFill>
                    <a:latin typeface="Cambria Math" panose="02040503050406030204" pitchFamily="18" charset="0"/>
                  </a:rPr>
                  <a:t>_</a:t>
                </a:r>
                <a:r>
                  <a:rPr lang="en-US" altLang="zh-CN" sz="1200" i="0" dirty="0" err="1">
                    <a:solidFill>
                      <a:schemeClr val="tx2">
                        <a:lumMod val="75000"/>
                      </a:schemeClr>
                    </a:solidFill>
                    <a:latin typeface="Cambria Math" panose="02040503050406030204" pitchFamily="18" charset="0"/>
                  </a:rPr>
                  <a:t>𝑖</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is the additional textual information, </a:t>
                </a:r>
                <a:r>
                  <a:rPr lang="en-US" altLang="zh-CN" b="0" i="0" dirty="0">
                    <a:solidFill>
                      <a:srgbClr val="0D0D0D"/>
                    </a:solidFill>
                    <a:effectLst/>
                    <a:highlight>
                      <a:srgbClr val="FFFFFF"/>
                    </a:highlight>
                    <a:latin typeface="Söhne"/>
                  </a:rPr>
                  <a:t>such as explanations, knowledge entities, and pseudo-labels. And then,</a:t>
                </a:r>
                <a:r>
                  <a:rPr lang="en-US" altLang="zh-CN" b="0" i="0" baseline="0" dirty="0">
                    <a:solidFill>
                      <a:srgbClr val="0D0D0D"/>
                    </a:solidFill>
                    <a:effectLst/>
                    <a:highlight>
                      <a:srgbClr val="FFFFFF"/>
                    </a:highlight>
                    <a:latin typeface="Söhne"/>
                  </a:rPr>
                  <a:t> we </a:t>
                </a:r>
                <a:r>
                  <a:rPr kumimoji="0" lang="en-US" altLang="zh-CN" b="0" i="0" baseline="0" dirty="0">
                    <a:solidFill>
                      <a:srgbClr val="0D0D0D"/>
                    </a:solidFill>
                    <a:effectLst/>
                    <a:highlight>
                      <a:srgbClr val="FFFFFF"/>
                    </a:highlight>
                    <a:latin typeface="Söhne"/>
                  </a:rPr>
                  <a:t>input </a:t>
                </a:r>
                <a:r>
                  <a:rPr lang="en-US" altLang="zh-CN" b="0" i="0" baseline="0" dirty="0">
                    <a:solidFill>
                      <a:srgbClr val="0D0D0D"/>
                    </a:solidFill>
                    <a:effectLst/>
                    <a:highlight>
                      <a:srgbClr val="FFFFFF"/>
                    </a:highlight>
                    <a:latin typeface="Söhne"/>
                  </a:rPr>
                  <a:t> </a:t>
                </a:r>
                <a:r>
                  <a:rPr lang="en-US" altLang="zh-CN" sz="1200" i="0" dirty="0" err="1">
                    <a:solidFill>
                      <a:schemeClr val="tx2">
                        <a:lumMod val="75000"/>
                      </a:schemeClr>
                    </a:solidFill>
                    <a:highlight>
                      <a:srgbClr val="FFFFFF"/>
                    </a:highlight>
                    <a:latin typeface="Cambria Math" panose="02040503050406030204" pitchFamily="18" charset="0"/>
                  </a:rPr>
                  <a:t>𝑒</a:t>
                </a:r>
                <a:r>
                  <a:rPr lang="en-US" altLang="zh-CN" sz="1200" i="0" dirty="0">
                    <a:solidFill>
                      <a:schemeClr val="tx2">
                        <a:lumMod val="75000"/>
                      </a:schemeClr>
                    </a:solidFill>
                    <a:highlight>
                      <a:srgbClr val="FFFFFF"/>
                    </a:highlight>
                    <a:latin typeface="Cambria Math" panose="02040503050406030204" pitchFamily="18" charset="0"/>
                  </a:rPr>
                  <a:t>_</a:t>
                </a:r>
                <a:r>
                  <a:rPr lang="en-US" altLang="zh-CN" sz="1200" i="0" dirty="0" err="1">
                    <a:solidFill>
                      <a:schemeClr val="tx2">
                        <a:lumMod val="75000"/>
                      </a:schemeClr>
                    </a:solidFill>
                    <a:highlight>
                      <a:srgbClr val="FFFFFF"/>
                    </a:highlight>
                    <a:latin typeface="Cambria Math" panose="02040503050406030204" pitchFamily="18" charset="0"/>
                  </a:rPr>
                  <a:t>𝑖</a:t>
                </a:r>
                <a:r>
                  <a:rPr kumimoji="0" lang="en-US" altLang="zh-CN" b="0" i="0" dirty="0">
                    <a:solidFill>
                      <a:srgbClr val="0D0D0D"/>
                    </a:solidFill>
                    <a:effectLst/>
                    <a:highlight>
                      <a:srgbClr val="FFFFFF"/>
                    </a:highlight>
                    <a:latin typeface="Söhne"/>
                  </a:rPr>
                  <a:t> and original text attributes</a:t>
                </a:r>
                <a:r>
                  <a:rPr kumimoji="0" lang="en-US" altLang="zh-CN" b="0" i="0" baseline="0" dirty="0">
                    <a:solidFill>
                      <a:srgbClr val="0D0D0D"/>
                    </a:solidFill>
                    <a:effectLst/>
                    <a:highlight>
                      <a:srgbClr val="FFFFFF"/>
                    </a:highlight>
                    <a:latin typeface="Söhne"/>
                  </a:rPr>
                  <a:t> into the language model, the output </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xi denotes the enhanced initial node embedding of node </a:t>
                </a:r>
                <a:r>
                  <a:rPr lang="en-US" altLang="zh-CN" sz="1200" dirty="0" err="1">
                    <a:solidFill>
                      <a:schemeClr val="tx2">
                        <a:lumMod val="75000"/>
                      </a:schemeClr>
                    </a:solidFill>
                    <a:highlight>
                      <a:srgbClr val="FFFFFF"/>
                    </a:highlight>
                    <a:latin typeface="Times New Roman" panose="02020603050405020304" pitchFamily="18" charset="0"/>
                    <a:cs typeface="Times New Roman" panose="02020603050405020304" pitchFamily="18" charset="0"/>
                  </a:rPr>
                  <a:t>i</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 with the dimension D and embedding matrix,</a:t>
                </a:r>
                <a:endParaRPr kumimoji="0" lang="en-US" altLang="zh-CN" b="0" i="0" baseline="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baseline="0" dirty="0">
                    <a:solidFill>
                      <a:srgbClr val="0D0D0D"/>
                    </a:solidFill>
                    <a:effectLst/>
                    <a:highlight>
                      <a:srgbClr val="FFFFFF"/>
                    </a:highlight>
                    <a:latin typeface="Söhne"/>
                  </a:rPr>
                  <a:t>(the language model in this process can be a</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completely</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new</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language</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model</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or</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be</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a</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pre-trained</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language</a:t>
                </a:r>
                <a:r>
                  <a:rPr kumimoji="0" lang="zh-CN" altLang="en-US" b="0" i="0" baseline="0" dirty="0">
                    <a:solidFill>
                      <a:srgbClr val="0D0D0D"/>
                    </a:solidFill>
                    <a:effectLst/>
                    <a:highlight>
                      <a:srgbClr val="FFFFFF"/>
                    </a:highlight>
                    <a:latin typeface="Söhne"/>
                  </a:rPr>
                  <a:t> </a:t>
                </a:r>
                <a:r>
                  <a:rPr kumimoji="0" lang="en-US" altLang="zh-CN" b="0" i="0" baseline="0" dirty="0">
                    <a:solidFill>
                      <a:srgbClr val="0D0D0D"/>
                    </a:solidFill>
                    <a:effectLst/>
                    <a:highlight>
                      <a:srgbClr val="FFFFFF"/>
                    </a:highlight>
                    <a:latin typeface="Söhne"/>
                  </a:rPr>
                  <a:t>model.)</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After that, in the step of graph learning, we input X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along with adjacency matrix A into the GNN to obtain node representation H.</a:t>
                </a:r>
                <a:endParaRPr kumimoji="1" lang="en-US" altLang="zh-CN" dirty="0"/>
              </a:p>
            </p:txBody>
          </p:sp>
        </mc:Fallback>
      </mc:AlternateContent>
    </p:spTree>
    <p:extLst>
      <p:ext uri="{BB962C8B-B14F-4D97-AF65-F5344CB8AC3E}">
        <p14:creationId xmlns:p14="http://schemas.microsoft.com/office/powerpoint/2010/main" val="204636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for example, the model called TAPE prompts LLMs to generate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Augment /</a:t>
            </a:r>
            <a:r>
              <a:rPr lang="en-US" altLang="zh-CN" b="0" i="0" dirty="0" err="1">
                <a:solidFill>
                  <a:srgbClr val="585C6F"/>
                </a:solidFill>
                <a:effectLst/>
                <a:highlight>
                  <a:srgbClr val="FFFFFF"/>
                </a:highlight>
                <a:latin typeface="PingFangSC-Regular"/>
              </a:rPr>
              <a:t>ɔːɡˈment</a:t>
            </a:r>
            <a:r>
              <a:rPr kumimoji="1" lang="en-US" altLang="zh-CN" sz="1200" dirty="0">
                <a:latin typeface="Times New Roman" panose="02020603050405020304" pitchFamily="18" charset="0"/>
                <a:cs typeface="Times New Roman" panose="02020603050405020304" pitchFamily="18" charset="0"/>
              </a:rPr>
              <a:t>/</a:t>
            </a:r>
            <a:endParaRPr kumimoji="1" lang="zh-CN" altLang="en-US" dirty="0"/>
          </a:p>
        </p:txBody>
      </p:sp>
    </p:spTree>
    <p:extLst>
      <p:ext uri="{BB962C8B-B14F-4D97-AF65-F5344CB8AC3E}">
        <p14:creationId xmlns:p14="http://schemas.microsoft.com/office/powerpoint/2010/main" val="2267186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The core idea of the embedding-based enhancer is to </a:t>
            </a:r>
            <a:r>
              <a:rPr kumimoji="1" lang="en-US" altLang="zh-CN" sz="1200" dirty="0">
                <a:latin typeface="Times New Roman" panose="02020603050405020304" pitchFamily="18" charset="0"/>
                <a:cs typeface="Times New Roman" panose="02020603050405020304" pitchFamily="18" charset="0"/>
              </a:rPr>
              <a:t>directly utilize LLMs to output text embeddings as initial node embeddings for GNN training.</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In the step of enhancement, we input the original text attributes into LLM, and output </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xi denotes the enhanced initial node embedding of node </a:t>
            </a:r>
            <a:r>
              <a:rPr lang="en-US" altLang="zh-CN" sz="1200" dirty="0" err="1">
                <a:solidFill>
                  <a:schemeClr val="tx2">
                    <a:lumMod val="75000"/>
                  </a:schemeClr>
                </a:solidFill>
                <a:highlight>
                  <a:srgbClr val="FFFFFF"/>
                </a:highlight>
                <a:latin typeface="Times New Roman" panose="02020603050405020304" pitchFamily="18" charset="0"/>
                <a:cs typeface="Times New Roman" panose="02020603050405020304" pitchFamily="18" charset="0"/>
              </a:rPr>
              <a:t>i</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 with the dimension D and embedding matrix,</a:t>
            </a:r>
            <a:endParaRPr kumimoji="0" lang="en-US" altLang="zh-CN" b="0" i="0" baseline="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b="0" i="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After that, in the step of graph learning, we input X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along with adjacency/</a:t>
            </a:r>
            <a:r>
              <a:rPr lang="en-US" altLang="zh-CN" b="0" i="0" dirty="0" err="1">
                <a:effectLst/>
                <a:highlight>
                  <a:srgbClr val="FFFFFF"/>
                </a:highlight>
                <a:latin typeface="PingFangSC-Regular"/>
              </a:rPr>
              <a:t>əˈdʒeɪsənsi</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matrix</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a:t>
            </a:r>
            <a:r>
              <a:rPr lang="en-US" altLang="zh-CN" sz="1200" b="0" i="0" dirty="0">
                <a:effectLst/>
                <a:highlight>
                  <a:srgbClr val="FFFFFF"/>
                </a:highlight>
                <a:latin typeface="+mj-lt"/>
                <a:ea typeface="+mj-ea"/>
                <a:cs typeface="+mj-cs"/>
                <a:sym typeface="Calibri" panose="020F0502020204030204"/>
              </a:rPr>
              <a:t>ˈ</a:t>
            </a:r>
            <a:r>
              <a:rPr lang="en-US" altLang="zh-CN" sz="1200" b="0" i="0" dirty="0" err="1">
                <a:effectLst/>
                <a:highlight>
                  <a:srgbClr val="FFFFFF"/>
                </a:highlight>
                <a:latin typeface="+mj-lt"/>
                <a:ea typeface="+mj-ea"/>
                <a:cs typeface="+mj-cs"/>
                <a:sym typeface="Calibri" panose="020F0502020204030204"/>
              </a:rPr>
              <a:t>meɪtrɪks</a:t>
            </a:r>
            <a:r>
              <a:rPr lang="en-US" altLang="zh-CN" sz="1200" dirty="0">
                <a:solidFill>
                  <a:schemeClr val="tx2">
                    <a:lumMod val="75000"/>
                  </a:schemeClr>
                </a:solidFill>
                <a:highlight>
                  <a:srgbClr val="FFFFFF"/>
                </a:highlight>
                <a:latin typeface="Times New Roman" panose="02020603050405020304" pitchFamily="18" charset="0"/>
                <a:cs typeface="Times New Roman" panose="02020603050405020304" pitchFamily="18" charset="0"/>
              </a:rPr>
              <a:t>/,</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A into the GNN to obtain node representation H.</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81945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for example, the model called GALM(</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Graph-aware language model </a:t>
            </a:r>
            <a:r>
              <a:rPr kumimoji="1" lang="en-US" altLang="zh-CN" dirty="0"/>
              <a:t>) </a:t>
            </a:r>
            <a:r>
              <a:rPr kumimoji="1" lang="en-US" altLang="zh-CN" sz="1200" dirty="0">
                <a:latin typeface="Times New Roman" panose="02020603050405020304" pitchFamily="18" charset="0"/>
                <a:cs typeface="Times New Roman" panose="02020603050405020304" pitchFamily="18" charset="0"/>
              </a:rPr>
              <a:t>pre-trains PLMs and GNN aggregator /</a:t>
            </a:r>
            <a:r>
              <a:rPr lang="en-US" altLang="zh-CN" b="0" i="0" dirty="0" err="1">
                <a:solidFill>
                  <a:srgbClr val="585C6F"/>
                </a:solidFill>
                <a:effectLst/>
                <a:highlight>
                  <a:srgbClr val="FFFFFF"/>
                </a:highlight>
                <a:latin typeface="PingFangSC-Regular"/>
              </a:rPr>
              <a:t>æɡrɪɡeɪtə</a:t>
            </a:r>
            <a:r>
              <a:rPr lang="en-US" altLang="zh-CN" b="0" i="0" dirty="0">
                <a:solidFill>
                  <a:srgbClr val="585C6F"/>
                </a:solidFill>
                <a:effectLst/>
                <a:highlight>
                  <a:srgbClr val="FFFFFF"/>
                </a:highlight>
                <a:latin typeface="PingFangSC-Regular"/>
              </a:rPr>
              <a:t>(r)</a:t>
            </a:r>
            <a:r>
              <a:rPr kumimoji="1" lang="en-US" altLang="zh-CN" sz="1200" dirty="0">
                <a:latin typeface="Times New Roman" panose="02020603050405020304" pitchFamily="18" charset="0"/>
                <a:cs typeface="Times New Roman" panose="02020603050405020304" pitchFamily="18" charset="0"/>
              </a:rPr>
              <a:t>/  on a given large graph corpus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kɔːpəs</a:t>
            </a:r>
            <a:r>
              <a:rPr kumimoji="1" lang="en-US" altLang="zh-CN" sz="1200" dirty="0">
                <a:latin typeface="Times New Roman" panose="02020603050405020304" pitchFamily="18" charset="0"/>
                <a:cs typeface="Times New Roman" panose="02020603050405020304" pitchFamily="18" charset="0"/>
              </a:rPr>
              <a:t>/ to capture the information that can maximize /</a:t>
            </a:r>
            <a:r>
              <a:rPr lang="en-US" altLang="zh-CN" b="0" i="0" dirty="0" err="1">
                <a:solidFill>
                  <a:srgbClr val="585C6F"/>
                </a:solidFill>
                <a:effectLst/>
                <a:highlight>
                  <a:srgbClr val="FFFFFF"/>
                </a:highlight>
                <a:latin typeface="PingFangSC-Regular"/>
              </a:rPr>
              <a:t>mæksɪmaɪz</a:t>
            </a:r>
            <a:r>
              <a:rPr kumimoji="1" lang="en-US" altLang="zh-CN" sz="1200" dirty="0">
                <a:latin typeface="Times New Roman" panose="02020603050405020304" pitchFamily="18" charset="0"/>
                <a:cs typeface="Times New Roman" panose="02020603050405020304" pitchFamily="18" charset="0"/>
              </a:rPr>
              <a:t>/ utility /</a:t>
            </a:r>
            <a:r>
              <a:rPr lang="en-US" altLang="zh-CN" b="0" i="0" dirty="0" err="1">
                <a:solidFill>
                  <a:srgbClr val="585C6F"/>
                </a:solidFill>
                <a:effectLst/>
                <a:highlight>
                  <a:srgbClr val="FFFFFF"/>
                </a:highlight>
                <a:latin typeface="PingFangSC-Regular"/>
              </a:rPr>
              <a:t>ju</a:t>
            </a:r>
            <a:r>
              <a:rPr lang="en-US" altLang="zh-CN" b="0" i="0" dirty="0">
                <a:solidFill>
                  <a:srgbClr val="585C6F"/>
                </a:solidFill>
                <a:effectLst/>
                <a:highlight>
                  <a:srgbClr val="FFFFFF"/>
                </a:highlight>
                <a:latin typeface="PingFangSC-Regular"/>
              </a:rPr>
              <a:t>ːˈ</a:t>
            </a:r>
            <a:r>
              <a:rPr lang="en-US" altLang="zh-CN" b="0" i="0" dirty="0" err="1">
                <a:solidFill>
                  <a:srgbClr val="585C6F"/>
                </a:solidFill>
                <a:effectLst/>
                <a:highlight>
                  <a:srgbClr val="FFFFFF"/>
                </a:highlight>
                <a:latin typeface="PingFangSC-Regular"/>
              </a:rPr>
              <a:t>tɪləti</a:t>
            </a:r>
            <a:r>
              <a:rPr kumimoji="1" lang="en-US" altLang="zh-CN" sz="1200" dirty="0">
                <a:latin typeface="Times New Roman" panose="02020603050405020304" pitchFamily="18" charset="0"/>
                <a:cs typeface="Times New Roman" panose="02020603050405020304" pitchFamily="18" charset="0"/>
              </a:rPr>
              <a:t>/ towards massive applications and then fine-tunes the framework on a specific downstream application to further improve the performance.</a:t>
            </a:r>
            <a:endParaRPr kumimoji="1" lang="zh-CN" altLang="en-US" dirty="0"/>
          </a:p>
        </p:txBody>
      </p:sp>
    </p:spTree>
    <p:extLst>
      <p:ext uri="{BB962C8B-B14F-4D97-AF65-F5344CB8AC3E}">
        <p14:creationId xmlns:p14="http://schemas.microsoft.com/office/powerpoint/2010/main" val="610381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hangingPunct="0">
              <a:lnSpc>
                <a:spcPct val="120000"/>
              </a:lnSpc>
              <a:spcBef>
                <a:spcPts val="0"/>
              </a:spcBef>
              <a:buClrTx/>
              <a:buSzTx/>
              <a:buFont typeface="Arial" panose="020B0604020202020204" pitchFamily="34" charset="0"/>
              <a:buNone/>
              <a:defRPr/>
            </a:pPr>
            <a:r>
              <a:rPr kumimoji="1" lang="en-US" altLang="zh-CN" sz="1200" dirty="0">
                <a:latin typeface="Times New Roman" panose="02020603050405020304" pitchFamily="18" charset="0"/>
                <a:cs typeface="Times New Roman" panose="02020603050405020304" pitchFamily="18" charset="0"/>
              </a:rPr>
              <a:t>LLM-as-enhancer approaches have demonstrated superior /</a:t>
            </a:r>
            <a:r>
              <a:rPr lang="en-US" altLang="zh-CN" b="0" i="0" dirty="0" err="1">
                <a:solidFill>
                  <a:srgbClr val="585C6F"/>
                </a:solidFill>
                <a:effectLst/>
                <a:highlight>
                  <a:srgbClr val="FFFFFF"/>
                </a:highlight>
                <a:latin typeface="PingFangSC-Regular"/>
              </a:rPr>
              <a:t>su</a:t>
            </a:r>
            <a:r>
              <a:rPr lang="en-US" altLang="zh-CN" b="0" i="0" dirty="0">
                <a:solidFill>
                  <a:srgbClr val="585C6F"/>
                </a:solidFill>
                <a:effectLst/>
                <a:highlight>
                  <a:srgbClr val="FFFFFF"/>
                </a:highlight>
                <a:latin typeface="PingFangSC-Regular"/>
              </a:rPr>
              <a:t>ːˈ</a:t>
            </a:r>
            <a:r>
              <a:rPr lang="en-US" altLang="zh-CN" b="0" i="0" dirty="0" err="1">
                <a:solidFill>
                  <a:srgbClr val="585C6F"/>
                </a:solidFill>
                <a:effectLst/>
                <a:highlight>
                  <a:srgbClr val="FFFFFF"/>
                </a:highlight>
                <a:latin typeface="PingFangSC-Regular"/>
              </a:rPr>
              <a:t>pɪəriə</a:t>
            </a:r>
            <a:r>
              <a:rPr lang="en-US" altLang="zh-CN" b="0" i="0" dirty="0">
                <a:solidFill>
                  <a:srgbClr val="585C6F"/>
                </a:solidFill>
                <a:effectLst/>
                <a:highlight>
                  <a:srgbClr val="FFFFFF"/>
                </a:highlight>
                <a:latin typeface="PingFangSC-Regular"/>
              </a:rPr>
              <a:t>(r)</a:t>
            </a:r>
            <a:r>
              <a:rPr kumimoji="1" lang="en-US" altLang="zh-CN" sz="1200" dirty="0">
                <a:latin typeface="Times New Roman" panose="02020603050405020304" pitchFamily="18" charset="0"/>
                <a:cs typeface="Times New Roman" panose="02020603050405020304" pitchFamily="18" charset="0"/>
              </a:rPr>
              <a:t>/ performance on TAG(text-associated graph), being able to effectively capture both textual and structural information.</a:t>
            </a:r>
          </a:p>
          <a:p>
            <a:pPr marL="0" indent="0" hangingPunct="0">
              <a:lnSpc>
                <a:spcPct val="120000"/>
              </a:lnSpc>
              <a:spcBef>
                <a:spcPts val="0"/>
              </a:spcBef>
              <a:buClrTx/>
              <a:buSzTx/>
              <a:buFont typeface="Arial" panose="020B0604020202020204" pitchFamily="34" charset="0"/>
              <a:buNone/>
              <a:defRPr/>
            </a:pPr>
            <a:endParaRPr kumimoji="1" lang="en-US" altLang="zh-CN" sz="1200" dirty="0">
              <a:latin typeface="Times New Roman" panose="02020603050405020304" pitchFamily="18" charset="0"/>
              <a:cs typeface="Times New Roman" panose="02020603050405020304" pitchFamily="18" charset="0"/>
            </a:endParaRPr>
          </a:p>
          <a:p>
            <a:pPr marL="0" indent="0" hangingPunct="0">
              <a:lnSpc>
                <a:spcPct val="120000"/>
              </a:lnSpc>
              <a:spcBef>
                <a:spcPts val="0"/>
              </a:spcBef>
              <a:buClrTx/>
              <a:buSzTx/>
              <a:buFont typeface="Arial" panose="020B0604020202020204" pitchFamily="34" charset="0"/>
              <a:buNone/>
              <a:defRPr/>
            </a:pPr>
            <a:r>
              <a:rPr kumimoji="1" lang="en-US" altLang="zh-CN" sz="1200" dirty="0">
                <a:latin typeface="Times New Roman" panose="02020603050405020304" pitchFamily="18" charset="0"/>
                <a:cs typeface="Times New Roman" panose="02020603050405020304" pitchFamily="18" charset="0"/>
              </a:rPr>
              <a:t>Besides, they pave the way for using closed-source LLMs to assist graph-related task(specifically for explanation-based enhancement).</a:t>
            </a:r>
          </a:p>
          <a:p>
            <a:pPr marL="0" indent="0" hangingPunct="0">
              <a:lnSpc>
                <a:spcPct val="120000"/>
              </a:lnSpc>
              <a:spcBef>
                <a:spcPts val="0"/>
              </a:spcBef>
              <a:buClrTx/>
              <a:buSzTx/>
              <a:buFont typeface="Arial" panose="020B0604020202020204" pitchFamily="34" charset="0"/>
              <a:buNone/>
              <a:defRPr/>
            </a:pPr>
            <a:endParaRPr kumimoji="1" lang="en-US" altLang="zh-CN" sz="1200" dirty="0">
              <a:latin typeface="Times New Roman" panose="02020603050405020304" pitchFamily="18" charset="0"/>
              <a:cs typeface="Times New Roman" panose="02020603050405020304" pitchFamily="18" charset="0"/>
            </a:endParaRPr>
          </a:p>
          <a:p>
            <a:pPr marL="0" marR="0" lvl="0" indent="0" defTabSz="914400" eaLnBrk="1" fontAlgn="auto" latinLnBrk="0" hangingPunct="0">
              <a:lnSpc>
                <a:spcPct val="120000"/>
              </a:lnSpc>
              <a:spcBef>
                <a:spcPts val="0"/>
              </a:spcBef>
              <a:spcAft>
                <a:spcPts val="0"/>
              </a:spcAft>
              <a:buClrTx/>
              <a:buSzTx/>
              <a:buFont typeface="Arial" panose="020B0604020202020204" pitchFamily="34" charset="0"/>
              <a:buNone/>
              <a:tabLst/>
              <a:defRPr/>
            </a:pPr>
            <a:r>
              <a:rPr kumimoji="1" lang="en-US" altLang="zh-CN" sz="1200" dirty="0">
                <a:latin typeface="Times New Roman" panose="02020603050405020304" pitchFamily="18" charset="0"/>
                <a:cs typeface="Times New Roman" panose="02020603050405020304" pitchFamily="18" charset="0"/>
              </a:rPr>
              <a:t>However, LLM-as-enhancer approaches entail significant overhead when dealing with large-scale/</a:t>
            </a:r>
            <a:r>
              <a:rPr lang="en-US" altLang="zh-CN" b="0" i="0" dirty="0" err="1">
                <a:solidFill>
                  <a:srgbClr val="585C6F"/>
                </a:solidFill>
                <a:effectLst/>
                <a:highlight>
                  <a:srgbClr val="FFFFFF"/>
                </a:highlight>
                <a:latin typeface="PingFangSC-Regular"/>
              </a:rPr>
              <a:t>skeɪl</a:t>
            </a:r>
            <a:r>
              <a:rPr kumimoji="1" lang="en-US" altLang="zh-CN" sz="1200" dirty="0">
                <a:latin typeface="Times New Roman" panose="02020603050405020304" pitchFamily="18" charset="0"/>
                <a:cs typeface="Times New Roman" panose="02020603050405020304" pitchFamily="18" charset="0"/>
              </a:rPr>
              <a:t>/ datasets.</a:t>
            </a:r>
            <a:endParaRPr kumimoji="1" lang="en-US" altLang="zh-C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p>
            <a:pPr marL="0" indent="0" hangingPunct="0">
              <a:lnSpc>
                <a:spcPct val="120000"/>
              </a:lnSpc>
              <a:spcBef>
                <a:spcPts val="0"/>
              </a:spcBef>
              <a:buClrTx/>
              <a:buSzTx/>
              <a:buFont typeface="Arial" panose="020B0604020202020204" pitchFamily="34" charset="0"/>
              <a:buNone/>
              <a:defRPr/>
            </a:pPr>
            <a:endParaRPr kumimoji="1" lang="en-US" altLang="zh-CN" sz="12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4294419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t>The second is LLM as predictor.</a:t>
            </a:r>
            <a:endParaRPr lang="zh-CN" altLang="en-US" dirty="0"/>
          </a:p>
          <a:p>
            <a:endParaRPr lang="zh-CN" altLang="en-US" dirty="0"/>
          </a:p>
        </p:txBody>
      </p:sp>
    </p:spTree>
    <p:extLst>
      <p:ext uri="{BB962C8B-B14F-4D97-AF65-F5344CB8AC3E}">
        <p14:creationId xmlns:p14="http://schemas.microsoft.com/office/powerpoint/2010/main" val="1726099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As </a:t>
            </a:r>
            <a:r>
              <a:rPr kumimoji="1" lang="en-US" altLang="zh-CN" sz="1200" dirty="0">
                <a:latin typeface="Times New Roman" panose="02020603050405020304" pitchFamily="18" charset="0"/>
                <a:cs typeface="Times New Roman" panose="02020603050405020304" pitchFamily="18" charset="0"/>
              </a:rPr>
              <a:t>predictor</a:t>
            </a:r>
            <a:r>
              <a:rPr kumimoji="1" lang="en-US" altLang="zh-CN" dirty="0"/>
              <a:t>, </a:t>
            </a:r>
            <a:r>
              <a:rPr kumimoji="1" lang="en-US" altLang="zh-CN" sz="1200" dirty="0">
                <a:latin typeface="Times New Roman" panose="02020603050405020304" pitchFamily="18" charset="0"/>
                <a:cs typeface="Times New Roman" panose="02020603050405020304" pitchFamily="18" charset="0"/>
              </a:rPr>
              <a:t>approaches utilize  LLMs to make predictions for a wide range of graph-related tasks within </a:t>
            </a:r>
            <a:r>
              <a:rPr kumimoji="1" lang="en-US" altLang="zh-CN" sz="1200" b="1" dirty="0">
                <a:latin typeface="Times New Roman" panose="02020603050405020304" pitchFamily="18" charset="0"/>
                <a:cs typeface="Times New Roman" panose="02020603050405020304" pitchFamily="18" charset="0"/>
              </a:rPr>
              <a:t>a unified generative paradigm/</a:t>
            </a:r>
            <a:r>
              <a:rPr lang="en-US" altLang="zh-CN" b="0" i="0" dirty="0" err="1">
                <a:solidFill>
                  <a:srgbClr val="585C6F"/>
                </a:solidFill>
                <a:effectLst/>
                <a:highlight>
                  <a:srgbClr val="FFFFFF"/>
                </a:highlight>
                <a:latin typeface="PingFangSC-Regular"/>
              </a:rPr>
              <a:t>pærədaɪm</a:t>
            </a:r>
            <a:r>
              <a:rPr kumimoji="1" lang="en-US" altLang="zh-CN" sz="1200" b="1" dirty="0">
                <a:latin typeface="Times New Roman" panose="02020603050405020304" pitchFamily="18" charset="0"/>
                <a:cs typeface="Times New Roman" panose="02020603050405020304" pitchFamily="18" charset="0"/>
              </a:rPr>
              <a:t>/</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t>
            </a:r>
          </a:p>
        </p:txBody>
      </p:sp>
    </p:spTree>
    <p:extLst>
      <p:ext uri="{BB962C8B-B14F-4D97-AF65-F5344CB8AC3E}">
        <p14:creationId xmlns:p14="http://schemas.microsoft.com/office/powerpoint/2010/main" val="2087929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The core idea of the flatten-based predictor is to </a:t>
            </a:r>
            <a:r>
              <a:rPr kumimoji="1" lang="en-US" altLang="zh-CN" sz="1200" dirty="0">
                <a:latin typeface="Times New Roman" panose="02020603050405020304" pitchFamily="18" charset="0"/>
                <a:cs typeface="Times New Roman" panose="02020603050405020304" pitchFamily="18" charset="0"/>
              </a:rPr>
              <a:t>flatten the graph into textual descriptions, which facilitates /</a:t>
            </a:r>
            <a:r>
              <a:rPr lang="en-US" altLang="zh-CN" b="0" i="0" dirty="0" err="1">
                <a:solidFill>
                  <a:srgbClr val="585C6F"/>
                </a:solidFill>
                <a:effectLst/>
                <a:highlight>
                  <a:srgbClr val="FFFFFF"/>
                </a:highlight>
                <a:latin typeface="PingFangSC-Regular"/>
              </a:rPr>
              <a:t>fəˈsɪlɪteɪts</a:t>
            </a:r>
            <a:r>
              <a:rPr kumimoji="1" lang="en-US" altLang="zh-CN" sz="1200" dirty="0">
                <a:latin typeface="Times New Roman" panose="02020603050405020304" pitchFamily="18" charset="0"/>
                <a:cs typeface="Times New Roman" panose="02020603050405020304" pitchFamily="18" charset="0"/>
              </a:rPr>
              <a:t>/ direct processing of graph data by LLMs through text sequences.</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In the step of flatten, we input </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the set of nodes, edges, node text attributes, and edge text attributes into flatten function, the output is a sequence of nodes or tokens which we use </a:t>
            </a:r>
            <a:r>
              <a:rPr lang="en-US" altLang="zh-CN" sz="12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Gseq</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to represent. </a:t>
            </a:r>
            <a:endParaRPr lang="en-US" altLang="zh-CN" b="0" i="0" dirty="0">
              <a:solidFill>
                <a:srgbClr val="0D0D0D"/>
              </a:solidFill>
              <a:effectLst/>
              <a:highlight>
                <a:srgbClr val="FFFFFF"/>
              </a:highligh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After that, in the step of prediction, we input </a:t>
            </a:r>
            <a:r>
              <a:rPr lang="en-US" altLang="zh-CN" sz="12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Gseq</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and p which indicates the instruction prompt for the current graph task into LLM, and then we apply the output generated by LLM to retrieve the predicted label.</a:t>
            </a:r>
            <a:endParaRPr kumimoji="1" lang="zh-CN" altLang="en-US" dirty="0"/>
          </a:p>
        </p:txBody>
      </p:sp>
    </p:spTree>
    <p:extLst>
      <p:ext uri="{BB962C8B-B14F-4D97-AF65-F5344CB8AC3E}">
        <p14:creationId xmlns:p14="http://schemas.microsoft.com/office/powerpoint/2010/main" val="1841712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Given that the output of LLMs often involves their reasoning and logic processes, particularly in the chain/</a:t>
            </a:r>
            <a:r>
              <a:rPr lang="en-US" altLang="zh-CN" b="0" i="0" dirty="0" err="1">
                <a:solidFill>
                  <a:srgbClr val="585C6F"/>
                </a:solidFill>
                <a:effectLst/>
                <a:highlight>
                  <a:srgbClr val="FFFFFF"/>
                </a:highlight>
                <a:latin typeface="PingFangSC-Regular"/>
              </a:rPr>
              <a:t>tʃeɪn</a:t>
            </a:r>
            <a:r>
              <a:rPr kumimoji="1" lang="en-US" altLang="zh-CN" sz="1200" dirty="0">
                <a:latin typeface="Times New Roman" panose="02020603050405020304" pitchFamily="18" charset="0"/>
                <a:cs typeface="Times New Roman" panose="02020603050405020304" pitchFamily="18" charset="0"/>
              </a:rPr>
              <a:t>/-of-thought (</a:t>
            </a:r>
            <a:r>
              <a:rPr kumimoji="1" lang="en-US" altLang="zh-CN" sz="1200" dirty="0" err="1">
                <a:latin typeface="Times New Roman" panose="02020603050405020304" pitchFamily="18" charset="0"/>
                <a:cs typeface="Times New Roman" panose="02020603050405020304" pitchFamily="18" charset="0"/>
              </a:rPr>
              <a:t>CoT</a:t>
            </a:r>
            <a:r>
              <a:rPr kumimoji="1" lang="en-US" altLang="zh-CN" sz="1200" dirty="0">
                <a:latin typeface="Times New Roman" panose="02020603050405020304" pitchFamily="18" charset="0"/>
                <a:cs typeface="Times New Roman" panose="02020603050405020304" pitchFamily="18" charset="0"/>
              </a:rPr>
              <a:t>) scenario/</a:t>
            </a:r>
            <a:r>
              <a:rPr lang="en-US" altLang="zh-CN" b="0" i="0" dirty="0" err="1">
                <a:effectLst/>
                <a:highlight>
                  <a:srgbClr val="FFFFFF"/>
                </a:highlight>
                <a:latin typeface="PingFangSC-Regular"/>
              </a:rPr>
              <a:t>səˈnɑːriəʊ</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For example, the model called </a:t>
            </a:r>
            <a:r>
              <a:rPr kumimoji="1" lang="en-US" altLang="zh-CN" sz="1200" dirty="0" err="1">
                <a:latin typeface="Times New Roman" panose="02020603050405020304" pitchFamily="18" charset="0"/>
                <a:cs typeface="Times New Roman" panose="02020603050405020304" pitchFamily="18" charset="0"/>
              </a:rPr>
              <a:t>Graphtext</a:t>
            </a:r>
            <a:r>
              <a:rPr kumimoji="1" lang="en-US" altLang="zh-CN" sz="1200" dirty="0">
                <a:latin typeface="Times New Roman" panose="02020603050405020304" pitchFamily="18" charset="0"/>
                <a:cs typeface="Times New Roman" panose="02020603050405020304" pitchFamily="18" charset="0"/>
              </a:rPr>
              <a:t> utilize regular expressions to extract the predicted label from the output.</a:t>
            </a:r>
            <a:endParaRPr kumimoji="1" lang="zh-CN" altLang="en-US" dirty="0"/>
          </a:p>
        </p:txBody>
      </p:sp>
    </p:spTree>
    <p:extLst>
      <p:ext uri="{BB962C8B-B14F-4D97-AF65-F5344CB8AC3E}">
        <p14:creationId xmlns:p14="http://schemas.microsoft.com/office/powerpoint/2010/main" val="369977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The core idea of the GNN-based predictor is to </a:t>
            </a:r>
            <a:r>
              <a:rPr kumimoji="1" lang="en-US" altLang="zh-CN" sz="1200" dirty="0">
                <a:latin typeface="Times New Roman" panose="02020603050405020304" pitchFamily="18" charset="0"/>
                <a:cs typeface="Times New Roman" panose="02020603050405020304" pitchFamily="18" charset="0"/>
              </a:rPr>
              <a:t>leverage the advantages of GNNs to incorporate inherent/</a:t>
            </a:r>
            <a:r>
              <a:rPr lang="en-US" altLang="zh-CN" b="0" i="0" dirty="0" err="1">
                <a:effectLst/>
                <a:highlight>
                  <a:srgbClr val="FFFFFF"/>
                </a:highlight>
                <a:latin typeface="PingFangSC-Regular"/>
              </a:rPr>
              <a:t>ɪnˈherənt</a:t>
            </a:r>
            <a:r>
              <a:rPr kumimoji="1" lang="en-US" altLang="zh-CN" sz="1200" dirty="0">
                <a:latin typeface="Times New Roman" panose="02020603050405020304" pitchFamily="18" charset="0"/>
                <a:cs typeface="Times New Roman" panose="02020603050405020304" pitchFamily="18" charset="0"/>
              </a:rPr>
              <a:t>/ structural characteristics and dependencies present in graph data with LLMs, allowing LLMs to be structure-aware.</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i="0" dirty="0">
                <a:solidFill>
                  <a:srgbClr val="0D0D0D"/>
                </a:solidFill>
                <a:effectLst/>
                <a:highlight>
                  <a:srgbClr val="FFFFFF"/>
                </a:highlight>
                <a:latin typeface="Söhne"/>
              </a:rPr>
              <a:t>In the step of graph learning, we input </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the</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node embedding matrix/</a:t>
            </a:r>
            <a:r>
              <a:rPr lang="en-US" altLang="zh-CN" b="0" i="0" dirty="0" err="1">
                <a:solidFill>
                  <a:srgbClr val="585C6F"/>
                </a:solidFill>
                <a:effectLst/>
                <a:highlight>
                  <a:srgbClr val="FFFFFF"/>
                </a:highlight>
                <a:latin typeface="PingFangSC-Regular"/>
              </a:rPr>
              <a:t>meɪtrɪks</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and </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adjacency/</a:t>
            </a:r>
            <a:r>
              <a:rPr lang="en-US" altLang="zh-CN" b="0" i="0" dirty="0" err="1">
                <a:solidFill>
                  <a:srgbClr val="585C6F"/>
                </a:solidFill>
                <a:effectLst/>
                <a:highlight>
                  <a:srgbClr val="FFFFFF"/>
                </a:highlight>
                <a:latin typeface="PingFangSC-Regular"/>
              </a:rPr>
              <a:t>əˈdʒeɪsənsi</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 matrix </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into GNN, the output is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the structure-aware embeddings associated with the graph.</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dirty="0">
              <a:solidFill>
                <a:schemeClr val="tx2">
                  <a:lumMod val="75000"/>
                </a:schemeClr>
              </a:solidFill>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After that, in the step of prediction, we input </a:t>
            </a:r>
            <a:r>
              <a:rPr lang="en-US" altLang="zh-CN" sz="1200" dirty="0">
                <a:solidFill>
                  <a:schemeClr val="tx2">
                    <a:lumMod val="75000"/>
                  </a:schemeClr>
                </a:solidFill>
                <a:latin typeface="Times New Roman" panose="02020603050405020304" pitchFamily="18" charset="0"/>
                <a:cs typeface="Times New Roman" panose="02020603050405020304" pitchFamily="18" charset="0"/>
              </a:rPr>
              <a:t>the structure-aware embeddings</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and p which indicates the instruction prompt for the current graph task into LLM, and then we apply a parser/</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pɑːzə</a:t>
            </a:r>
            <a:r>
              <a:rPr lang="en-US" altLang="zh-CN" b="0" i="0" dirty="0">
                <a:solidFill>
                  <a:srgbClr val="585C6F"/>
                </a:solidFill>
                <a:effectLst/>
                <a:highlight>
                  <a:srgbClr val="FFFFFF"/>
                </a:highlight>
                <a:latin typeface="PingFangSC-Regular"/>
              </a:rPr>
              <a:t>(r)</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function to </a:t>
            </a:r>
            <a:r>
              <a:rPr lang="en-US" altLang="zh-CN" dirty="0"/>
              <a:t>extract the output from LLMs.</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t>
            </a:r>
            <a:endParaRPr kumimoji="1" lang="zh-CN" altLang="en-US"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405265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divided into four parts to introduce this paper.</a:t>
            </a:r>
          </a:p>
          <a:p>
            <a:r>
              <a:rPr lang="en-US" altLang="zh-CN" dirty="0"/>
              <a:t>The second part proposes a new taxonomy /</a:t>
            </a:r>
            <a:r>
              <a:rPr lang="en-US" altLang="zh-CN" b="0" i="0" dirty="0" err="1">
                <a:solidFill>
                  <a:srgbClr val="585C6F"/>
                </a:solidFill>
                <a:effectLst/>
                <a:highlight>
                  <a:srgbClr val="FFFFFF"/>
                </a:highlight>
                <a:latin typeface="PingFangSC-Regular"/>
              </a:rPr>
              <a:t>tækˈsɒnəmi</a:t>
            </a:r>
            <a:r>
              <a:rPr lang="en-US" altLang="zh-CN" dirty="0"/>
              <a:t>/ , which organizes existing methods into three categories based on the role (i.e., enhancer, predictor, and alignment component) played by LLMs in graph-related tasks. It is a crucial part in the paper and I will </a:t>
            </a:r>
            <a:r>
              <a:rPr lang="en-US" altLang="zh-CN" b="0" i="0" dirty="0">
                <a:solidFill>
                  <a:srgbClr val="0D0D0D"/>
                </a:solidFill>
                <a:effectLst/>
                <a:highlight>
                  <a:srgbClr val="FFFFFF"/>
                </a:highlight>
                <a:latin typeface="Söhne"/>
              </a:rPr>
              <a:t>also give it special emphasis during the presentation.</a:t>
            </a:r>
            <a:endParaRPr lang="en-US" altLang="zh-CN" dirty="0"/>
          </a:p>
        </p:txBody>
      </p:sp>
    </p:spTree>
    <p:extLst>
      <p:ext uri="{BB962C8B-B14F-4D97-AF65-F5344CB8AC3E}">
        <p14:creationId xmlns:p14="http://schemas.microsoft.com/office/powerpoint/2010/main" val="122379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For example, the model called </a:t>
            </a:r>
            <a:r>
              <a:rPr kumimoji="1" lang="en-US" altLang="zh-CN" sz="1200" dirty="0" err="1">
                <a:latin typeface="Times New Roman" panose="02020603050405020304" pitchFamily="18" charset="0"/>
                <a:cs typeface="Times New Roman" panose="02020603050405020304" pitchFamily="18" charset="0"/>
              </a:rPr>
              <a:t>GraphLLM</a:t>
            </a:r>
            <a:r>
              <a:rPr kumimoji="1" lang="en-US" altLang="zh-CN" sz="1200" dirty="0">
                <a:latin typeface="Times New Roman" panose="02020603050405020304" pitchFamily="18" charset="0"/>
                <a:cs typeface="Times New Roman" panose="02020603050405020304" pitchFamily="18" charset="0"/>
              </a:rPr>
              <a:t> derives the graph-enhanced prefix/</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priːfɪks</a:t>
            </a:r>
            <a:r>
              <a:rPr kumimoji="1" lang="en-US" altLang="zh-CN" sz="1200" dirty="0">
                <a:latin typeface="Times New Roman" panose="02020603050405020304" pitchFamily="18" charset="0"/>
                <a:cs typeface="Times New Roman" panose="02020603050405020304" pitchFamily="18" charset="0"/>
              </a:rPr>
              <a:t>/ by applying a linear/</a:t>
            </a:r>
            <a:r>
              <a:rPr lang="en-US" altLang="zh-CN" b="0" i="0" dirty="0" err="1">
                <a:solidFill>
                  <a:srgbClr val="585C6F"/>
                </a:solidFill>
                <a:effectLst/>
                <a:highlight>
                  <a:srgbClr val="FFFFFF"/>
                </a:highlight>
                <a:latin typeface="PingFangSC-Regular"/>
              </a:rPr>
              <a:t>lɪniə</a:t>
            </a:r>
            <a:r>
              <a:rPr lang="en-US" altLang="zh-CN" b="0" i="0" dirty="0">
                <a:solidFill>
                  <a:srgbClr val="585C6F"/>
                </a:solidFill>
                <a:effectLst/>
                <a:highlight>
                  <a:srgbClr val="FFFFFF"/>
                </a:highlight>
                <a:latin typeface="PingFangSC-Regular"/>
              </a:rPr>
              <a:t>(r)</a:t>
            </a:r>
            <a:r>
              <a:rPr kumimoji="1" lang="en-US" altLang="zh-CN" sz="1200" dirty="0">
                <a:latin typeface="Times New Roman" panose="02020603050405020304" pitchFamily="18" charset="0"/>
                <a:cs typeface="Times New Roman" panose="02020603050405020304" pitchFamily="18" charset="0"/>
              </a:rPr>
              <a:t>/ projection to the graph representation during prefix tuning/</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tjuːnɪŋ</a:t>
            </a:r>
            <a:r>
              <a:rPr kumimoji="1" lang="en-US" altLang="zh-CN" sz="1200" dirty="0">
                <a:latin typeface="Times New Roman" panose="02020603050405020304" pitchFamily="18" charset="0"/>
                <a:cs typeface="Times New Roman" panose="02020603050405020304" pitchFamily="18" charset="0"/>
              </a:rPr>
              <a:t>/, allowing the LLM to synergize/</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sɪnəˌdʒaɪz</a:t>
            </a:r>
            <a:r>
              <a:rPr kumimoji="1" lang="en-US" altLang="zh-CN" sz="1200" dirty="0">
                <a:latin typeface="Times New Roman" panose="02020603050405020304" pitchFamily="18" charset="0"/>
                <a:cs typeface="Times New Roman" panose="02020603050405020304" pitchFamily="18" charset="0"/>
              </a:rPr>
              <a:t>/</a:t>
            </a:r>
            <a:r>
              <a:rPr kumimoji="1" lang="zh-CN" altLang="en-US" sz="1200" dirty="0">
                <a:latin typeface="Times New Roman" panose="02020603050405020304" pitchFamily="18" charset="0"/>
                <a:cs typeface="Times New Roman" panose="02020603050405020304" pitchFamily="18" charset="0"/>
              </a:rPr>
              <a:t>加强</a:t>
            </a:r>
            <a:r>
              <a:rPr kumimoji="1" lang="en-US" altLang="zh-CN" sz="1200" dirty="0">
                <a:latin typeface="Times New Roman" panose="02020603050405020304" pitchFamily="18" charset="0"/>
                <a:cs typeface="Times New Roman" panose="02020603050405020304" pitchFamily="18" charset="0"/>
              </a:rPr>
              <a:t> with the graph transformer to incorporate structural information crucial to graph reasoning.</a:t>
            </a:r>
            <a:endParaRPr kumimoji="1" lang="zh-CN" altLang="en-US" dirty="0"/>
          </a:p>
        </p:txBody>
      </p:sp>
    </p:spTree>
    <p:extLst>
      <p:ext uri="{BB962C8B-B14F-4D97-AF65-F5344CB8AC3E}">
        <p14:creationId xmlns:p14="http://schemas.microsoft.com/office/powerpoint/2010/main" val="3326362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Manipulate /</a:t>
            </a:r>
            <a:r>
              <a:rPr lang="en-US" altLang="zh-CN" b="0" i="0" dirty="0" err="1">
                <a:solidFill>
                  <a:srgbClr val="585C6F"/>
                </a:solidFill>
                <a:effectLst/>
                <a:highlight>
                  <a:srgbClr val="FFFFFF"/>
                </a:highlight>
                <a:latin typeface="PingFangSC-Regular"/>
              </a:rPr>
              <a:t>məˈnɪpjuleɪt</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Hop /</a:t>
            </a:r>
            <a:r>
              <a:rPr lang="en-US" altLang="zh-CN" b="0" i="0" dirty="0" err="1">
                <a:solidFill>
                  <a:srgbClr val="585C6F"/>
                </a:solidFill>
                <a:effectLst/>
                <a:highlight>
                  <a:srgbClr val="FFFFFF"/>
                </a:highlight>
                <a:latin typeface="PingFangSC-Regular"/>
              </a:rPr>
              <a:t>hɒp</a:t>
            </a:r>
            <a:r>
              <a:rPr kumimoji="1" lang="en-US" altLang="zh-CN" dirty="0"/>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module</a:t>
            </a:r>
            <a:r>
              <a:rPr kumimoji="1" lang="en-US" altLang="zh-CN" dirty="0"/>
              <a:t>/</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mɒdjuːl</a:t>
            </a:r>
            <a:r>
              <a:rPr kumimoji="1" lang="en-US" altLang="zh-CN" dirty="0"/>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Gradient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ɡreɪdiənt</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Layer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leɪə</a:t>
            </a:r>
            <a:r>
              <a:rPr lang="en-US" altLang="zh-CN" b="0" i="0" dirty="0">
                <a:solidFill>
                  <a:srgbClr val="585C6F"/>
                </a:solidFill>
                <a:effectLst/>
                <a:highlight>
                  <a:srgbClr val="FFFFFF"/>
                </a:highlight>
                <a:latin typeface="PingFangSC-Regular"/>
              </a:rPr>
              <a:t>(r)</a:t>
            </a:r>
            <a:r>
              <a:rPr kumimoji="1" lang="en-US" altLang="zh-CN" sz="1200" dirty="0">
                <a:latin typeface="Times New Roman" panose="02020603050405020304" pitchFamily="18" charset="0"/>
                <a:cs typeface="Times New Roman" panose="02020603050405020304" pitchFamily="18" charset="0"/>
              </a:rPr>
              <a:t>/</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4016768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t>The third is LLM as </a:t>
            </a:r>
            <a:r>
              <a:rPr kumimoji="1" lang="en-US" altLang="zh-CN" sz="1200" dirty="0">
                <a:latin typeface="Times New Roman" panose="02020603050405020304" pitchFamily="18" charset="0"/>
                <a:cs typeface="Times New Roman" panose="02020603050405020304" pitchFamily="18" charset="0"/>
              </a:rPr>
              <a:t>alignment component</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746455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modality</a:t>
            </a:r>
            <a:r>
              <a:rPr kumimoji="1" lang="en-US" altLang="zh-CN" dirty="0"/>
              <a:t>/</a:t>
            </a:r>
            <a:r>
              <a:rPr lang="en-US" altLang="zh-CN" b="0" i="0" dirty="0" err="1">
                <a:solidFill>
                  <a:srgbClr val="585C6F"/>
                </a:solidFill>
                <a:effectLst/>
                <a:highlight>
                  <a:srgbClr val="FFFFFF"/>
                </a:highlight>
                <a:latin typeface="PingFangSC-Regular"/>
              </a:rPr>
              <a:t>məʊˈdæləti</a:t>
            </a:r>
            <a:r>
              <a:rPr kumimoji="1" lang="en-US" altLang="zh-CN" dirty="0"/>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functionalities</a:t>
            </a:r>
            <a:r>
              <a:rPr kumimoji="1" lang="en-US" altLang="zh-CN" dirty="0"/>
              <a:t>/</a:t>
            </a:r>
            <a:r>
              <a:rPr lang="en-US" altLang="zh-CN" b="0" i="0" dirty="0" err="1">
                <a:solidFill>
                  <a:srgbClr val="585C6F"/>
                </a:solidFill>
                <a:effectLst/>
                <a:highlight>
                  <a:srgbClr val="FFFFFF"/>
                </a:highlight>
                <a:latin typeface="PingFangSC-Regular"/>
              </a:rPr>
              <a:t>fʌŋkʃəˈnæləti</a:t>
            </a:r>
            <a:r>
              <a:rPr kumimoji="1" lang="en-US" altLang="zh-CN" dirty="0"/>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Coordinating /</a:t>
            </a:r>
            <a:r>
              <a:rPr lang="en-US" altLang="zh-CN" b="0" i="0" dirty="0" err="1">
                <a:solidFill>
                  <a:srgbClr val="585C6F"/>
                </a:solidFill>
                <a:effectLst/>
                <a:highlight>
                  <a:srgbClr val="FFFFFF"/>
                </a:highlight>
                <a:latin typeface="PingFangSC-Regular"/>
              </a:rPr>
              <a:t>kəʊˈɔːdɪneɪtɪŋ</a:t>
            </a:r>
            <a:r>
              <a:rPr kumimoji="1" lang="en-US" altLang="zh-CN" dirty="0"/>
              <a:t>/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Symmetric /</a:t>
            </a:r>
            <a:r>
              <a:rPr lang="en-US" altLang="zh-CN" b="0" i="0" dirty="0" err="1">
                <a:solidFill>
                  <a:srgbClr val="585C6F"/>
                </a:solidFill>
                <a:effectLst/>
                <a:highlight>
                  <a:srgbClr val="FFFFFF"/>
                </a:highlight>
                <a:latin typeface="PingFangSC-Regular"/>
              </a:rPr>
              <a:t>sɪˈmetrɪk</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Asymmetric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eɪsɪˈmetrɪk</a:t>
            </a:r>
            <a:r>
              <a:rPr kumimoji="1" lang="en-US" altLang="zh-CN" sz="1200" dirty="0">
                <a:latin typeface="Times New Roman" panose="02020603050405020304" pitchFamily="18" charset="0"/>
                <a:cs typeface="Times New Roman" panose="02020603050405020304" pitchFamily="18" charset="0"/>
              </a:rPr>
              <a:t>/</a:t>
            </a:r>
            <a:endParaRPr kumimoji="1" lang="zh-CN" altLang="en-US" dirty="0"/>
          </a:p>
        </p:txBody>
      </p:sp>
    </p:spTree>
    <p:extLst>
      <p:ext uri="{BB962C8B-B14F-4D97-AF65-F5344CB8AC3E}">
        <p14:creationId xmlns:p14="http://schemas.microsoft.com/office/powerpoint/2010/main" val="1336730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Symmetric /</a:t>
            </a:r>
            <a:r>
              <a:rPr lang="en-US" altLang="zh-CN" b="0" i="0" dirty="0" err="1">
                <a:solidFill>
                  <a:srgbClr val="585C6F"/>
                </a:solidFill>
                <a:effectLst/>
                <a:highlight>
                  <a:srgbClr val="FFFFFF"/>
                </a:highlight>
                <a:latin typeface="PingFangSC-Regular"/>
              </a:rPr>
              <a:t>sɪˈmetrɪk</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modalities/</a:t>
            </a:r>
            <a:r>
              <a:rPr lang="en-US" altLang="zh-CN" b="0" i="0" dirty="0" err="1">
                <a:effectLst/>
                <a:highlight>
                  <a:srgbClr val="FFFFFF"/>
                </a:highlight>
                <a:latin typeface="PingFangSC-Regular"/>
              </a:rPr>
              <a:t>məʊˈdælətiz</a:t>
            </a:r>
            <a:r>
              <a:rPr kumimoji="1" lang="en-US" altLang="zh-CN"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0892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For example, the model called Text2Mol </a:t>
            </a:r>
            <a:r>
              <a:rPr kumimoji="1" lang="en-US" altLang="zh-CN" sz="1200" dirty="0">
                <a:latin typeface="Times New Roman" panose="02020603050405020304" pitchFamily="18" charset="0"/>
                <a:cs typeface="Times New Roman" panose="02020603050405020304" pitchFamily="18" charset="0"/>
              </a:rPr>
              <a:t>proposes a cross-modal attention mechanism/</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mekənɪzəm</a:t>
            </a:r>
            <a:r>
              <a:rPr kumimoji="1" lang="en-US" altLang="zh-CN" sz="1200" dirty="0">
                <a:latin typeface="Times New Roman" panose="02020603050405020304" pitchFamily="18" charset="0"/>
                <a:cs typeface="Times New Roman" panose="02020603050405020304" pitchFamily="18" charset="0"/>
              </a:rPr>
              <a:t>/ to achieve early fusion/</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fjuːʒ</a:t>
            </a:r>
            <a:r>
              <a:rPr lang="en-US" altLang="zh-CN" b="0" i="0" dirty="0">
                <a:solidFill>
                  <a:srgbClr val="585C6F"/>
                </a:solidFill>
                <a:effectLst/>
                <a:highlight>
                  <a:srgbClr val="FFFFFF"/>
                </a:highlight>
                <a:latin typeface="PingFangSC-Regular"/>
              </a:rPr>
              <a:t>(ə)n</a:t>
            </a:r>
            <a:r>
              <a:rPr kumimoji="1" lang="en-US" altLang="zh-CN" sz="1200" dirty="0">
                <a:latin typeface="Times New Roman" panose="02020603050405020304" pitchFamily="18" charset="0"/>
                <a:cs typeface="Times New Roman" panose="02020603050405020304" pitchFamily="18" charset="0"/>
              </a:rPr>
              <a:t>/ of graph and textual embeddings.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t>
            </a:r>
            <a:endParaRPr kumimoji="1" lang="zh-CN" altLang="en-US" dirty="0"/>
          </a:p>
        </p:txBody>
      </p:sp>
    </p:spTree>
    <p:extLst>
      <p:ext uri="{BB962C8B-B14F-4D97-AF65-F5344CB8AC3E}">
        <p14:creationId xmlns:p14="http://schemas.microsoft.com/office/powerpoint/2010/main" val="2989359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Asymmetric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eɪsɪˈmetrɪk</a:t>
            </a:r>
            <a:r>
              <a:rPr kumimoji="1" lang="en-US" altLang="zh-CN" sz="1200" dirty="0">
                <a:latin typeface="Times New Roman" panose="02020603050405020304" pitchFamily="18" charset="0"/>
                <a:cs typeface="Times New Roman" panose="02020603050405020304" pitchFamily="18" charset="0"/>
              </a:rPr>
              <a:t>/</a:t>
            </a:r>
            <a:endParaRPr kumimoji="1" lang="zh-CN" altLang="en-US"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capabilities</a:t>
            </a:r>
            <a:r>
              <a:rPr kumimoji="1" lang="en-US" altLang="zh-CN" dirty="0"/>
              <a:t>/</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keɪpəˈbɪlətiz</a:t>
            </a:r>
            <a:r>
              <a:rPr kumimoji="1" lang="en-US" altLang="zh-CN" dirty="0"/>
              <a:t>/</a:t>
            </a:r>
            <a:endParaRPr kumimoji="1" lang="zh-CN" altLang="en-US" dirty="0"/>
          </a:p>
        </p:txBody>
      </p:sp>
    </p:spTree>
    <p:extLst>
      <p:ext uri="{BB962C8B-B14F-4D97-AF65-F5344CB8AC3E}">
        <p14:creationId xmlns:p14="http://schemas.microsoft.com/office/powerpoint/2010/main" val="3602388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For example, the model called Graph-former </a:t>
            </a:r>
            <a:r>
              <a:rPr kumimoji="1" lang="en-US" altLang="zh-CN" sz="1200" dirty="0">
                <a:latin typeface="Times New Roman" panose="02020603050405020304" pitchFamily="18" charset="0"/>
                <a:cs typeface="Times New Roman" panose="02020603050405020304" pitchFamily="18" charset="0"/>
              </a:rPr>
              <a:t>demonstrates asymmetric  alignment through the integration of GNNs </a:t>
            </a:r>
            <a:r>
              <a:rPr kumimoji="1" lang="en-US" altLang="zh-CN" dirty="0"/>
              <a:t>……</a:t>
            </a:r>
            <a:endParaRPr kumimoji="1" lang="zh-CN" altLang="en-US" dirty="0"/>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Asymmetric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eɪsɪˈmetrɪk</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Layer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leɪə</a:t>
            </a:r>
            <a:r>
              <a:rPr lang="en-US" altLang="zh-CN" b="0" i="0" dirty="0">
                <a:solidFill>
                  <a:srgbClr val="585C6F"/>
                </a:solidFill>
                <a:effectLst/>
                <a:highlight>
                  <a:srgbClr val="FFFFFF"/>
                </a:highlight>
                <a:latin typeface="PingFangSC-Regular"/>
              </a:rPr>
              <a:t>(r)</a:t>
            </a:r>
            <a:r>
              <a:rPr kumimoji="1" lang="en-US" altLang="zh-CN" sz="1200" dirty="0">
                <a:latin typeface="Times New Roman" panose="02020603050405020304" pitchFamily="18" charset="0"/>
                <a:cs typeface="Times New Roman" panose="02020603050405020304" pitchFamily="18" charset="0"/>
              </a:rPr>
              <a:t>/</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[CLS] token</a:t>
            </a:r>
            <a:r>
              <a:rPr kumimoji="1" lang="zh-CN" altLang="en-US" sz="1200" dirty="0">
                <a:latin typeface="Times New Roman" panose="02020603050405020304" pitchFamily="18" charset="0"/>
                <a:cs typeface="Times New Roman" panose="02020603050405020304" pitchFamily="18" charset="0"/>
              </a:rPr>
              <a:t>：</a:t>
            </a:r>
            <a:r>
              <a:rPr lang="en-US" altLang="zh-CN" b="0" i="0" dirty="0">
                <a:solidFill>
                  <a:srgbClr val="0D0D0D"/>
                </a:solidFill>
                <a:effectLst/>
                <a:highlight>
                  <a:srgbClr val="FFFFFF"/>
                </a:highlight>
                <a:latin typeface="Söhne"/>
              </a:rPr>
              <a:t>“classification token”</a:t>
            </a:r>
            <a:endParaRPr kumimoji="1" lang="en-US" altLang="zh-CN" sz="12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concatenated</a:t>
            </a:r>
            <a:r>
              <a:rPr kumimoji="1" lang="en-US" altLang="zh-CN" dirty="0"/>
              <a:t>/</a:t>
            </a:r>
            <a:r>
              <a:rPr lang="en-US" altLang="zh-CN" b="0" i="0" dirty="0" err="1">
                <a:solidFill>
                  <a:srgbClr val="585C6F"/>
                </a:solidFill>
                <a:effectLst/>
                <a:highlight>
                  <a:srgbClr val="FFFFFF"/>
                </a:highlight>
                <a:latin typeface="PingFangSC-Regular"/>
              </a:rPr>
              <a:t>kɒnˈkætɪˌneɪt</a:t>
            </a:r>
            <a:r>
              <a:rPr kumimoji="1" lang="en-US" altLang="zh-CN" dirty="0"/>
              <a:t>/</a:t>
            </a:r>
            <a:endParaRPr kumimoji="1" lang="zh-CN" altLang="en-US"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059309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Symmetric /</a:t>
            </a:r>
            <a:r>
              <a:rPr lang="en-US" altLang="zh-CN" b="0" i="0" dirty="0" err="1">
                <a:solidFill>
                  <a:srgbClr val="585C6F"/>
                </a:solidFill>
                <a:effectLst/>
                <a:highlight>
                  <a:srgbClr val="FFFFFF"/>
                </a:highlight>
                <a:latin typeface="PingFangSC-Regular"/>
              </a:rPr>
              <a:t>sɪˈmetrɪk</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Simultaneously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sɪm</a:t>
            </a:r>
            <a:r>
              <a:rPr lang="en-US" altLang="zh-CN" b="0" i="0" dirty="0">
                <a:solidFill>
                  <a:srgbClr val="585C6F"/>
                </a:solidFill>
                <a:effectLst/>
                <a:highlight>
                  <a:srgbClr val="FFFFFF"/>
                </a:highlight>
                <a:latin typeface="PingFangSC-Regular"/>
              </a:rPr>
              <a:t>(ə)</a:t>
            </a:r>
            <a:r>
              <a:rPr lang="en-US" altLang="zh-CN" b="0" i="0" dirty="0" err="1">
                <a:solidFill>
                  <a:srgbClr val="585C6F"/>
                </a:solidFill>
                <a:effectLst/>
                <a:highlight>
                  <a:srgbClr val="FFFFFF"/>
                </a:highlight>
                <a:latin typeface="PingFangSC-Regular"/>
              </a:rPr>
              <a:t>lˈteɪniəsli</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Asymmetric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eɪsɪˈmetrɪk</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Scarcity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skeəsəti</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Molecular /</a:t>
            </a:r>
            <a:r>
              <a:rPr lang="en-US" altLang="zh-CN" b="0" i="0" dirty="0" err="1">
                <a:solidFill>
                  <a:srgbClr val="585C6F"/>
                </a:solidFill>
                <a:effectLst/>
                <a:highlight>
                  <a:srgbClr val="FFFFFF"/>
                </a:highlight>
                <a:latin typeface="PingFangSC-Regular"/>
              </a:rPr>
              <a:t>məˈle</a:t>
            </a:r>
            <a:r>
              <a:rPr lang="en-US" altLang="zh-CN" b="0" i="0" dirty="0">
                <a:solidFill>
                  <a:srgbClr val="585C6F"/>
                </a:solidFill>
                <a:effectLst/>
                <a:highlight>
                  <a:srgbClr val="FFFFFF"/>
                </a:highlight>
                <a:latin typeface="PingFangSC-Regular"/>
              </a:rPr>
              <a:t> cu </a:t>
            </a:r>
            <a:r>
              <a:rPr lang="en-US" altLang="zh-CN" b="0" i="0" dirty="0" err="1">
                <a:solidFill>
                  <a:srgbClr val="585C6F"/>
                </a:solidFill>
                <a:effectLst/>
                <a:highlight>
                  <a:srgbClr val="FFFFFF"/>
                </a:highlight>
                <a:latin typeface="PingFangSC-Regular"/>
              </a:rPr>
              <a:t>lə</a:t>
            </a:r>
            <a:r>
              <a:rPr lang="en-US" altLang="zh-CN" b="0" i="0" dirty="0">
                <a:solidFill>
                  <a:srgbClr val="585C6F"/>
                </a:solidFill>
                <a:effectLst/>
                <a:highlight>
                  <a:srgbClr val="FFFFFF"/>
                </a:highlight>
                <a:latin typeface="PingFangSC-Regular"/>
              </a:rPr>
              <a:t>(r)</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applicability/</a:t>
            </a:r>
            <a:r>
              <a:rPr lang="en-US" altLang="zh-CN" b="0" i="0" dirty="0" err="1">
                <a:solidFill>
                  <a:srgbClr val="585C6F"/>
                </a:solidFill>
                <a:effectLst/>
                <a:highlight>
                  <a:srgbClr val="FFFFFF"/>
                </a:highlight>
                <a:latin typeface="PingFangSC-Regular"/>
              </a:rPr>
              <a:t>əˌplɪkəˈbɪləti</a:t>
            </a:r>
            <a:r>
              <a:rPr kumimoji="1" lang="en-US" altLang="zh-CN" sz="1200" dirty="0">
                <a:latin typeface="Times New Roman" panose="02020603050405020304" pitchFamily="18" charset="0"/>
                <a:cs typeface="Times New Roman" panose="02020603050405020304" pitchFamily="18" charset="0"/>
              </a:rPr>
              <a:t>/</a:t>
            </a:r>
            <a:endParaRPr kumimoji="1" lang="zh-CN" altLang="en-US" dirty="0"/>
          </a:p>
        </p:txBody>
      </p:sp>
    </p:spTree>
    <p:extLst>
      <p:ext uri="{BB962C8B-B14F-4D97-AF65-F5344CB8AC3E}">
        <p14:creationId xmlns:p14="http://schemas.microsoft.com/office/powerpoint/2010/main" val="1256549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the paper discuss the remaining limitations of leveraging LLM’s ability to comprehend graph data and list some directions for further exploration in subsequent research.</a:t>
            </a:r>
          </a:p>
          <a:p>
            <a:r>
              <a:rPr lang="en-US" altLang="zh-CN" dirty="0"/>
              <a:t>I will select three points to introduce in the following.</a:t>
            </a:r>
            <a:endParaRPr lang="zh-CN" altLang="en-US" dirty="0"/>
          </a:p>
        </p:txBody>
      </p:sp>
    </p:spTree>
    <p:extLst>
      <p:ext uri="{BB962C8B-B14F-4D97-AF65-F5344CB8AC3E}">
        <p14:creationId xmlns:p14="http://schemas.microsoft.com/office/powerpoint/2010/main" val="45485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Large language model, such as BERT and GPT4,…</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For graph neural /</a:t>
            </a:r>
            <a:r>
              <a:rPr lang="en-US" altLang="zh-CN" b="0" i="0" dirty="0" err="1">
                <a:solidFill>
                  <a:srgbClr val="585C6F"/>
                </a:solidFill>
                <a:effectLst/>
                <a:highlight>
                  <a:srgbClr val="FFFFFF"/>
                </a:highlight>
                <a:latin typeface="PingFangSC-Regular"/>
              </a:rPr>
              <a:t>njʊərəl</a:t>
            </a:r>
            <a:r>
              <a:rPr kumimoji="1" lang="en-US" altLang="zh-CN" dirty="0"/>
              <a:t>/  networks, they have emerged as…</a:t>
            </a:r>
            <a:r>
              <a:rPr kumimoji="0" lang="en-US" altLang="zh-CN" sz="1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Meanwhile, GNNs are </a:t>
            </a:r>
            <a:r>
              <a:rPr kumimoji="0" lang="en-US" altLang="zh-CN" sz="1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difficult to express the full complexities of the nodes</a:t>
            </a:r>
            <a:r>
              <a:rPr kumimoji="0" lang="en-US" altLang="zh-CN" sz="1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It means that If nodes have some text attributes, the traditional GNN may lose /</a:t>
            </a:r>
            <a:r>
              <a:rPr kumimoji="0" lang="en-US" altLang="zh-CN" sz="12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lu:z</a:t>
            </a:r>
            <a:r>
              <a:rPr kumimoji="0" lang="en-US" altLang="zh-CN" sz="12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  or overlook this text </a:t>
            </a:r>
            <a:r>
              <a:rPr kumimoji="0" lang="en-US" altLang="zh-CN" sz="16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attributes.</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endParaRPr kumimoji="1" lang="zh-CN" altLang="en-US" dirty="0"/>
          </a:p>
        </p:txBody>
      </p:sp>
    </p:spTree>
    <p:extLst>
      <p:ext uri="{BB962C8B-B14F-4D97-AF65-F5344CB8AC3E}">
        <p14:creationId xmlns:p14="http://schemas.microsoft.com/office/powerpoint/2010/main" val="1015224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The first is </a:t>
            </a:r>
            <a:r>
              <a:rPr kumimoji="1" lang="en-US" altLang="zh-CN" sz="1200" dirty="0">
                <a:latin typeface="Times New Roman" panose="02020603050405020304" pitchFamily="18" charset="0"/>
                <a:cs typeface="Times New Roman" panose="02020603050405020304" pitchFamily="18" charset="0"/>
              </a:rPr>
              <a:t>Exploring how to leverage the powerful generalization capabilities of LLMs to help in constructing graph foundation models.</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For example, some datasets do not have attached text attributes on each node, such as PeMS03, it is a traffic network, each node represents an operational sensor.</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Or in a </a:t>
            </a:r>
            <a:r>
              <a:rPr kumimoji="1" lang="en-US" altLang="zh-CN" sz="1200" dirty="0" err="1">
                <a:latin typeface="Times New Roman" panose="02020603050405020304" pitchFamily="18" charset="0"/>
                <a:cs typeface="Times New Roman" panose="02020603050405020304" pitchFamily="18" charset="0"/>
              </a:rPr>
              <a:t>superpixel</a:t>
            </a:r>
            <a:r>
              <a:rPr kumimoji="1" lang="en-US" altLang="zh-CN" sz="1200" dirty="0">
                <a:latin typeface="Times New Roman" panose="02020603050405020304" pitchFamily="18" charset="0"/>
                <a:cs typeface="Times New Roman" panose="02020603050405020304" pitchFamily="18" charset="0"/>
              </a:rPr>
              <a:t>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pɪksl</a:t>
            </a:r>
            <a:r>
              <a:rPr kumimoji="1" lang="en-US" altLang="zh-CN" sz="1200" dirty="0">
                <a:latin typeface="Times New Roman" panose="02020603050405020304" pitchFamily="18" charset="0"/>
                <a:cs typeface="Times New Roman" panose="02020603050405020304" pitchFamily="18" charset="0"/>
              </a:rPr>
              <a:t>/  graph, each node represents a </a:t>
            </a:r>
            <a:r>
              <a:rPr kumimoji="1" lang="en-US" altLang="zh-CN" sz="1200" dirty="0" err="1">
                <a:latin typeface="Times New Roman" panose="02020603050405020304" pitchFamily="18" charset="0"/>
                <a:cs typeface="Times New Roman" panose="02020603050405020304" pitchFamily="18" charset="0"/>
              </a:rPr>
              <a:t>superpixel</a:t>
            </a:r>
            <a:r>
              <a:rPr kumimoji="1" lang="en-US" altLang="zh-CN" sz="1200" dirty="0">
                <a:latin typeface="Times New Roman" panose="02020603050405020304" pitchFamily="18" charset="0"/>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For these datasets, it is challenging to describe the semantic meaning of each node using human-understandable language.</a:t>
            </a:r>
            <a:endParaRPr kumimoji="1" lang="zh-CN" altLang="en-US" dirty="0"/>
          </a:p>
        </p:txBody>
      </p:sp>
    </p:spTree>
    <p:extLst>
      <p:ext uri="{BB962C8B-B14F-4D97-AF65-F5344CB8AC3E}">
        <p14:creationId xmlns:p14="http://schemas.microsoft.com/office/powerpoint/2010/main" val="2622958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The second is that </a:t>
            </a:r>
            <a:r>
              <a:rPr kumimoji="1" lang="en-US" altLang="zh-CN" sz="1200" dirty="0">
                <a:latin typeface="Times New Roman" panose="02020603050405020304" pitchFamily="18" charset="0"/>
                <a:cs typeface="Times New Roman" panose="02020603050405020304" pitchFamily="18" charset="0"/>
              </a:rPr>
              <a:t>LLMs undergo pre-training on extensive text corpora/</a:t>
            </a:r>
            <a:r>
              <a:rPr lang="en-US" altLang="zh-CN" b="0" i="0" dirty="0">
                <a:effectLst/>
                <a:highlight>
                  <a:srgbClr val="FFFFFF"/>
                </a:highlight>
                <a:latin typeface="PingFangSC-Regular"/>
              </a:rPr>
              <a:t>ˈ</a:t>
            </a:r>
            <a:r>
              <a:rPr lang="en-US" altLang="zh-CN" b="0" i="0" dirty="0" err="1">
                <a:effectLst/>
                <a:highlight>
                  <a:srgbClr val="FFFFFF"/>
                </a:highlight>
                <a:latin typeface="PingFangSC-Regular"/>
              </a:rPr>
              <a:t>kɔːpərə</a:t>
            </a:r>
            <a:r>
              <a:rPr kumimoji="1" lang="en-US" altLang="zh-CN" sz="1200" dirty="0">
                <a:latin typeface="Times New Roman" panose="02020603050405020304" pitchFamily="18" charset="0"/>
                <a:cs typeface="Times New Roman" panose="02020603050405020304" pitchFamily="18" charset="0"/>
              </a:rPr>
              <a:t>/, it’s likely that LLMs may have seen and memorized at least part of the test data of the common benchmark datasets, especially for citation /</a:t>
            </a:r>
            <a:r>
              <a:rPr lang="en-US" altLang="zh-CN" b="0" i="0" dirty="0" err="1">
                <a:solidFill>
                  <a:srgbClr val="585C6F"/>
                </a:solidFill>
                <a:effectLst/>
                <a:highlight>
                  <a:srgbClr val="FFFFFF"/>
                </a:highlight>
                <a:latin typeface="PingFangSC-Regular"/>
              </a:rPr>
              <a:t>saɪˈteɪʃ</a:t>
            </a:r>
            <a:r>
              <a:rPr lang="en-US" altLang="zh-CN" b="0" i="0" dirty="0">
                <a:solidFill>
                  <a:srgbClr val="585C6F"/>
                </a:solidFill>
                <a:effectLst/>
                <a:highlight>
                  <a:srgbClr val="FFFFFF"/>
                </a:highlight>
                <a:latin typeface="PingFangSC-Regular"/>
              </a:rPr>
              <a:t>(ə)n</a:t>
            </a:r>
            <a:r>
              <a:rPr kumimoji="1" lang="en-US" altLang="zh-CN" sz="1200" dirty="0">
                <a:latin typeface="Times New Roman" panose="02020603050405020304" pitchFamily="18" charset="0"/>
                <a:cs typeface="Times New Roman" panose="02020603050405020304" pitchFamily="18" charset="0"/>
              </a:rPr>
              <a:t>/ networks.</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Some papers have proved that </a:t>
            </a:r>
            <a:r>
              <a:rPr kumimoji="1" lang="en-US" altLang="zh-CN" sz="1200" dirty="0">
                <a:latin typeface="Times New Roman" panose="02020603050405020304" pitchFamily="18" charset="0"/>
                <a:cs typeface="Times New Roman" panose="02020603050405020304" pitchFamily="18" charset="0"/>
              </a:rPr>
              <a:t>specific prompts /</a:t>
            </a:r>
            <a:r>
              <a:rPr lang="en-US" altLang="zh-CN" b="0" i="0" dirty="0" err="1">
                <a:solidFill>
                  <a:srgbClr val="585C6F"/>
                </a:solidFill>
                <a:effectLst/>
                <a:highlight>
                  <a:srgbClr val="FFFFFF"/>
                </a:highlight>
                <a:latin typeface="PingFangSC-Regular"/>
              </a:rPr>
              <a:t>prɒmpts</a:t>
            </a:r>
            <a:r>
              <a:rPr kumimoji="1" lang="en-US" altLang="zh-CN" sz="1200" dirty="0">
                <a:latin typeface="Times New Roman" panose="02020603050405020304" pitchFamily="18" charset="0"/>
                <a:cs typeface="Times New Roman" panose="02020603050405020304" pitchFamily="18" charset="0"/>
              </a:rPr>
              <a:t>/ could potentially enhance the “activation” of LLMs’ corresponding memory, thereby influencing the evaluation. </a:t>
            </a:r>
            <a:endParaRPr kumimoji="1" lang="zh-CN" altLang="en-US" dirty="0"/>
          </a:p>
        </p:txBody>
      </p:sp>
    </p:spTree>
    <p:extLst>
      <p:ext uri="{BB962C8B-B14F-4D97-AF65-F5344CB8AC3E}">
        <p14:creationId xmlns:p14="http://schemas.microsoft.com/office/powerpoint/2010/main" val="4182375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The third is that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Inefficiencies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ɪnɪˈfɪʃnsi</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Inherent /</a:t>
            </a:r>
            <a:r>
              <a:rPr lang="en-US" altLang="zh-CN" b="0" i="0" dirty="0" err="1">
                <a:solidFill>
                  <a:srgbClr val="585C6F"/>
                </a:solidFill>
                <a:effectLst/>
                <a:highlight>
                  <a:srgbClr val="FFFFFF"/>
                </a:highlight>
                <a:latin typeface="PingFangSC-Regular"/>
              </a:rPr>
              <a:t>ɪnˈherənt</a:t>
            </a: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Scale /</a:t>
            </a:r>
            <a:r>
              <a:rPr lang="en-US" altLang="zh-CN" b="0" i="0" dirty="0" err="1">
                <a:solidFill>
                  <a:srgbClr val="585C6F"/>
                </a:solidFill>
                <a:effectLst/>
                <a:highlight>
                  <a:srgbClr val="FFFFFF"/>
                </a:highlight>
                <a:latin typeface="PingFangSC-Regular"/>
              </a:rPr>
              <a:t>skeɪl</a:t>
            </a:r>
            <a:r>
              <a:rPr kumimoji="1" lang="en-US" altLang="zh-CN" sz="1200" dirty="0">
                <a:latin typeface="Times New Roman" panose="02020603050405020304" pitchFamily="18" charset="0"/>
                <a:cs typeface="Times New Roman" panose="02020603050405020304" pitchFamily="18" charset="0"/>
              </a:rPr>
              <a:t>/</a:t>
            </a:r>
            <a:endParaRPr kumimoji="1" lang="zh-CN" altLang="en-US" dirty="0"/>
          </a:p>
        </p:txBody>
      </p:sp>
    </p:spTree>
    <p:extLst>
      <p:ext uri="{BB962C8B-B14F-4D97-AF65-F5344CB8AC3E}">
        <p14:creationId xmlns:p14="http://schemas.microsoft.com/office/powerpoint/2010/main" val="3417620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7273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summary,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t>This </a:t>
            </a:r>
            <a:r>
              <a:rPr kumimoji="1" lang="en-US" altLang="zh-CN" sz="1200" dirty="0">
                <a:latin typeface="Times New Roman" panose="02020603050405020304" pitchFamily="18" charset="0"/>
                <a:cs typeface="Times New Roman" panose="02020603050405020304" pitchFamily="18" charset="0"/>
              </a:rPr>
              <a:t>paper introduce a novel /</a:t>
            </a:r>
            <a:r>
              <a:rPr lang="en-US" altLang="zh-CN" b="0" i="0" dirty="0">
                <a:solidFill>
                  <a:srgbClr val="585C6F"/>
                </a:solidFill>
                <a:effectLst/>
                <a:highlight>
                  <a:srgbClr val="FFFFFF"/>
                </a:highlight>
                <a:latin typeface="PingFangSC-Regular"/>
              </a:rPr>
              <a:t>ˈ</a:t>
            </a:r>
            <a:r>
              <a:rPr lang="en-US" altLang="zh-CN" b="0" i="0" dirty="0" err="1">
                <a:solidFill>
                  <a:srgbClr val="585C6F"/>
                </a:solidFill>
                <a:effectLst/>
                <a:highlight>
                  <a:srgbClr val="FFFFFF"/>
                </a:highlight>
                <a:latin typeface="PingFangSC-Regular"/>
              </a:rPr>
              <a:t>nɒv</a:t>
            </a:r>
            <a:r>
              <a:rPr lang="en-US" altLang="zh-CN" b="0" i="0" dirty="0">
                <a:solidFill>
                  <a:srgbClr val="585C6F"/>
                </a:solidFill>
                <a:effectLst/>
                <a:highlight>
                  <a:srgbClr val="FFFFFF"/>
                </a:highlight>
                <a:latin typeface="PingFangSC-Regular"/>
              </a:rPr>
              <a:t>(ə)l</a:t>
            </a:r>
            <a:r>
              <a:rPr kumimoji="1" lang="en-US" altLang="zh-CN" sz="1200" dirty="0">
                <a:latin typeface="Times New Roman" panose="02020603050405020304" pitchFamily="18" charset="0"/>
                <a:cs typeface="Times New Roman" panose="02020603050405020304" pitchFamily="18" charset="0"/>
              </a:rPr>
              <a:t>/  taxonomy </a:t>
            </a:r>
            <a:r>
              <a:rPr lang="en-US" altLang="zh-CN" dirty="0"/>
              <a:t>/</a:t>
            </a:r>
            <a:r>
              <a:rPr lang="en-US" altLang="zh-CN" b="0" i="0" dirty="0" err="1">
                <a:solidFill>
                  <a:srgbClr val="585C6F"/>
                </a:solidFill>
                <a:effectLst/>
                <a:highlight>
                  <a:srgbClr val="FFFFFF"/>
                </a:highlight>
                <a:latin typeface="PingFangSC-Regular"/>
              </a:rPr>
              <a:t>tækˈsɒnəmi</a:t>
            </a:r>
            <a:r>
              <a:rPr lang="en-US" altLang="zh-CN" dirty="0"/>
              <a:t>/ </a:t>
            </a:r>
            <a:r>
              <a:rPr kumimoji="1" lang="en-US" altLang="zh-CN" sz="1200" dirty="0">
                <a:latin typeface="Times New Roman" panose="02020603050405020304" pitchFamily="18" charset="0"/>
                <a:cs typeface="Times New Roman" panose="02020603050405020304" pitchFamily="18" charset="0"/>
              </a:rPr>
              <a:t> that categorizes techniques involving both graph and text modalities into three categories based on the different roles played by LLMs, 1) LLM as Enhancer; 2)LLM as predictor; and 3) LLM as alignment component.</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dirty="0">
              <a:latin typeface="Times New Roman" panose="02020603050405020304" pitchFamily="18" charset="0"/>
              <a:cs typeface="Times New Roman" panose="02020603050405020304" pitchFamily="18" charset="0"/>
            </a:endParaRPr>
          </a:p>
          <a:p>
            <a:r>
              <a:rPr lang="en-US" altLang="zh-CN" dirty="0"/>
              <a:t>And then </a:t>
            </a:r>
            <a:r>
              <a:rPr kumimoji="1" lang="en-US" altLang="zh-CN" sz="1200" dirty="0">
                <a:latin typeface="Times New Roman" panose="02020603050405020304" pitchFamily="18" charset="0"/>
                <a:cs typeface="Times New Roman" panose="02020603050405020304" pitchFamily="18" charset="0"/>
              </a:rPr>
              <a:t>systematically review the representative studies according to the taxonomy</a:t>
            </a:r>
            <a:r>
              <a:rPr lang="en-US" altLang="zh-CN" dirty="0"/>
              <a:t>/</a:t>
            </a:r>
            <a:r>
              <a:rPr lang="en-US" altLang="zh-CN" b="0" i="0" dirty="0" err="1">
                <a:solidFill>
                  <a:srgbClr val="585C6F"/>
                </a:solidFill>
                <a:effectLst/>
                <a:highlight>
                  <a:srgbClr val="FFFFFF"/>
                </a:highlight>
                <a:latin typeface="PingFangSC-Regular"/>
              </a:rPr>
              <a:t>tækˈsɒnəmi</a:t>
            </a:r>
            <a:r>
              <a:rPr lang="en-US" altLang="zh-CN" dirty="0"/>
              <a:t>/</a:t>
            </a:r>
            <a:r>
              <a:rPr kumimoji="1" lang="en-US" altLang="zh-CN" sz="1200" dirty="0">
                <a:latin typeface="Times New Roman" panose="02020603050405020304" pitchFamily="18" charset="0"/>
                <a:cs typeface="Times New Roman" panose="02020603050405020304" pitchFamily="18" charset="0"/>
              </a:rPr>
              <a:t>.</a:t>
            </a:r>
          </a:p>
          <a:p>
            <a:endParaRPr kumimoji="1" lang="en-US" altLang="zh-CN" sz="1200" dirty="0">
              <a:latin typeface="Times New Roman" panose="02020603050405020304" pitchFamily="18" charset="0"/>
              <a:cs typeface="Times New Roman" panose="02020603050405020304" pitchFamily="18" charset="0"/>
            </a:endParaRPr>
          </a:p>
          <a:p>
            <a:r>
              <a:rPr kumimoji="1" lang="en-US" altLang="zh-CN" sz="1200" dirty="0">
                <a:latin typeface="Times New Roman" panose="02020603050405020304" pitchFamily="18" charset="0"/>
                <a:cs typeface="Times New Roman" panose="02020603050405020304" pitchFamily="18" charset="0"/>
              </a:rPr>
              <a:t>At last, we discuss some limitations and highlight several future research directions.</a:t>
            </a:r>
          </a:p>
          <a:p>
            <a:endParaRPr lang="zh-CN" altLang="en-US" dirty="0"/>
          </a:p>
        </p:txBody>
      </p:sp>
    </p:spTree>
    <p:extLst>
      <p:ext uri="{BB962C8B-B14F-4D97-AF65-F5344CB8AC3E}">
        <p14:creationId xmlns:p14="http://schemas.microsoft.com/office/powerpoint/2010/main" val="4038249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a:t>
            </a:r>
          </a:p>
          <a:p>
            <a:r>
              <a:rPr lang="en-US" altLang="zh-CN" dirty="0"/>
              <a:t>Thank you for your listening</a:t>
            </a:r>
            <a:endParaRPr lang="zh-CN" altLang="en-US" dirty="0"/>
          </a:p>
        </p:txBody>
      </p:sp>
    </p:spTree>
    <p:extLst>
      <p:ext uri="{BB962C8B-B14F-4D97-AF65-F5344CB8AC3E}">
        <p14:creationId xmlns:p14="http://schemas.microsoft.com/office/powerpoint/2010/main" val="301034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en-US" altLang="zh-CN" dirty="0"/>
                  <a:t>Perhaps it’s not necessary, but I still want to make a brief introduction of GNN for the following discussion.</a:t>
                </a:r>
              </a:p>
              <a:p>
                <a:r>
                  <a:rPr kumimoji="1" lang="en-US" altLang="zh-CN" dirty="0"/>
                  <a:t>The core idea of GNN is through </a:t>
                </a:r>
                <a:r>
                  <a:rPr lang="en-US" altLang="zh-CN" sz="1200" dirty="0">
                    <a:latin typeface="Times New Roman" panose="02020603050405020304" pitchFamily="18" charset="0"/>
                    <a:cs typeface="Times New Roman" panose="02020603050405020304" pitchFamily="18" charset="0"/>
                  </a:rPr>
                  <a:t>many times of aggregation and update operation to make every node can integrate all of the other node feature in the whole graph.</a:t>
                </a:r>
              </a:p>
              <a:p>
                <a:r>
                  <a:rPr kumimoji="1" lang="en-US" altLang="zh-CN" sz="1200" dirty="0">
                    <a:latin typeface="Times New Roman" panose="02020603050405020304" pitchFamily="18" charset="0"/>
                    <a:cs typeface="Times New Roman" panose="02020603050405020304" pitchFamily="18" charset="0"/>
                  </a:rPr>
                  <a:t>It can make GNN acquire expressive representation at the node, edge and so on.</a:t>
                </a:r>
              </a:p>
              <a:p>
                <a:endParaRPr kumimoji="1" lang="en-US" altLang="zh-CN" sz="1200" dirty="0">
                  <a:latin typeface="Times New Roman" panose="02020603050405020304" pitchFamily="18" charset="0"/>
                  <a:cs typeface="Times New Roman" panose="02020603050405020304" pitchFamily="18" charset="0"/>
                </a:endParaRPr>
              </a:p>
              <a:p>
                <a:r>
                  <a:rPr kumimoji="1" lang="en-US" altLang="zh-CN" sz="1200" dirty="0">
                    <a:latin typeface="Times New Roman" panose="02020603050405020304" pitchFamily="18" charset="0"/>
                    <a:cs typeface="Times New Roman" panose="02020603050405020304" pitchFamily="18" charset="0"/>
                  </a:rPr>
                  <a:t>As shown in the figure, we take node A as example. </a:t>
                </a:r>
              </a:p>
              <a:p>
                <a:r>
                  <a:rPr lang="en-US" altLang="zh-CN" sz="1200" dirty="0">
                    <a:latin typeface="Times New Roman" panose="02020603050405020304" pitchFamily="18" charset="0"/>
                    <a:cs typeface="Times New Roman" panose="02020603050405020304" pitchFamily="18" charset="0"/>
                  </a:rPr>
                  <a:t>In the aggregation/</a:t>
                </a:r>
                <a:r>
                  <a:rPr lang="en-US" altLang="zh-CN" b="0" i="0" dirty="0" err="1">
                    <a:effectLst/>
                    <a:highlight>
                      <a:srgbClr val="FFFFFF"/>
                    </a:highlight>
                    <a:latin typeface="PingFangSC-Regular"/>
                  </a:rPr>
                  <a:t>æɡrɪˈɡeɪʃn</a:t>
                </a:r>
                <a:r>
                  <a:rPr lang="en-US" altLang="zh-CN" sz="1200" dirty="0">
                    <a:latin typeface="Times New Roman" panose="02020603050405020304" pitchFamily="18" charset="0"/>
                    <a:cs typeface="Times New Roman" panose="02020603050405020304" pitchFamily="18" charset="0"/>
                  </a:rPr>
                  <a:t>/ step, N denotes </a:t>
                </a:r>
                <a:r>
                  <a:rPr lang="en-US" altLang="zh-CN" b="0" i="0" dirty="0">
                    <a:solidFill>
                      <a:srgbClr val="0D0D0D"/>
                    </a:solidFill>
                    <a:effectLst/>
                    <a:highlight>
                      <a:srgbClr val="FFFFFF"/>
                    </a:highlight>
                    <a:latin typeface="Söhne"/>
                  </a:rPr>
                  <a:t>the feature information aggregated from the neighbors of node A, in this formular, the lowercase b, c, d are the parameters /</a:t>
                </a:r>
                <a:r>
                  <a:rPr lang="en-US" altLang="zh-CN" b="0" i="0" dirty="0" err="1">
                    <a:effectLst/>
                    <a:highlight>
                      <a:srgbClr val="FFFFFF"/>
                    </a:highlight>
                    <a:latin typeface="PingFangSC-Regular"/>
                  </a:rPr>
                  <a:t>pəˈræmɪtəz</a:t>
                </a:r>
                <a:r>
                  <a:rPr lang="en-US" altLang="zh-CN" b="0" i="0" dirty="0">
                    <a:solidFill>
                      <a:srgbClr val="0D0D0D"/>
                    </a:solidFill>
                    <a:effectLst/>
                    <a:highlight>
                      <a:srgbClr val="FFFFFF"/>
                    </a:highlight>
                    <a:latin typeface="Söhne"/>
                  </a:rPr>
                  <a:t>/   based on the wights of neighboring nodes.</a:t>
                </a:r>
              </a:p>
              <a:p>
                <a:r>
                  <a:rPr lang="en-US" altLang="zh-CN" b="0" i="0" dirty="0">
                    <a:solidFill>
                      <a:srgbClr val="0D0D0D"/>
                    </a:solidFill>
                    <a:effectLst/>
                    <a:highlight>
                      <a:srgbClr val="FFFFFF"/>
                    </a:highlight>
                    <a:latin typeface="Söhne"/>
                  </a:rPr>
                  <a:t>In the update step, </a:t>
                </a:r>
                <a14:m>
                  <m:oMath xmlns:m="http://schemas.openxmlformats.org/officeDocument/2006/math">
                    <m:r>
                      <a:rPr kumimoji="0" lang="en-US" altLang="zh-CN" sz="12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 </m:t>
                    </m:r>
                    <m:r>
                      <a:rPr kumimoji="0" lang="en-US" altLang="zh-CN" sz="12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 </m:t>
                    </m:r>
                    <m:r>
                      <a:rPr kumimoji="0" lang="zh-CN" altLang="en-US" sz="12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𝜎</m:t>
                    </m:r>
                  </m:oMath>
                </a14:m>
                <a:r>
                  <a:rPr lang="en-US" altLang="zh-CN" b="0" i="0" dirty="0">
                    <a:solidFill>
                      <a:srgbClr val="0D0D0D"/>
                    </a:solidFill>
                    <a:effectLst/>
                    <a:highlight>
                      <a:srgbClr val="FFFFFF"/>
                    </a:highlight>
                    <a:latin typeface="Söhne"/>
                  </a:rPr>
                  <a:t> denotes the active function</a:t>
                </a:r>
                <a:r>
                  <a:rPr lang="en-US" altLang="zh-CN" b="0" i="0" baseline="0" dirty="0">
                    <a:solidFill>
                      <a:srgbClr val="0D0D0D"/>
                    </a:solidFill>
                    <a:effectLst/>
                    <a:highlight>
                      <a:srgbClr val="FFFFFF"/>
                    </a:highlight>
                    <a:latin typeface="Söhne"/>
                  </a:rPr>
                  <a:t>(such as the sigmoid or </a:t>
                </a:r>
                <a:r>
                  <a:rPr lang="en-US" altLang="zh-CN" b="0" i="0" baseline="0" dirty="0" err="1">
                    <a:solidFill>
                      <a:srgbClr val="0D0D0D"/>
                    </a:solidFill>
                    <a:effectLst/>
                    <a:highlight>
                      <a:srgbClr val="FFFFFF"/>
                    </a:highlight>
                    <a:latin typeface="Söhne"/>
                  </a:rPr>
                  <a:t>relu</a:t>
                </a:r>
                <a:r>
                  <a:rPr lang="en-US" altLang="zh-CN" b="0" i="0" baseline="0" dirty="0">
                    <a:solidFill>
                      <a:srgbClr val="0D0D0D"/>
                    </a:solidFill>
                    <a:effectLst/>
                    <a:highlight>
                      <a:srgbClr val="FFFFFF"/>
                    </a:highlight>
                    <a:latin typeface="Söhne"/>
                  </a:rPr>
                  <a:t>), W denotes the parameters which model needs to train.</a:t>
                </a:r>
                <a14:m>
                  <m:oMath xmlns:m="http://schemas.openxmlformats.org/officeDocument/2006/math">
                    <m:r>
                      <a:rPr kumimoji="0" lang="en-US" altLang="zh-CN" sz="1200" b="0" i="0" u="none" strike="noStrike" cap="none" spc="0" normalizeH="0" baseline="0" dirty="0" smtClean="0">
                        <a:ln>
                          <a:noFill/>
                        </a:ln>
                        <a:solidFill>
                          <a:srgbClr val="000000"/>
                        </a:solidFill>
                        <a:effectLst/>
                        <a:highlight>
                          <a:srgbClr val="FFFFFF"/>
                        </a:highlight>
                        <a:uFillTx/>
                        <a:latin typeface="Cambria Math" panose="02040503050406030204" pitchFamily="18" charset="0"/>
                        <a:ea typeface="+mj-ea"/>
                        <a:cs typeface="+mj-cs"/>
                        <a:sym typeface="Calibri" panose="020F0502020204030204"/>
                      </a:rPr>
                      <m:t> </m:t>
                    </m:r>
                    <m:r>
                      <a:rPr kumimoji="0" lang="en-US" altLang="zh-CN" sz="1200" b="0" i="0" u="none" strike="noStrike" cap="none" spc="0" normalizeH="0" baseline="0" dirty="0" smtClean="0">
                        <a:ln>
                          <a:noFill/>
                        </a:ln>
                        <a:solidFill>
                          <a:srgbClr val="000000"/>
                        </a:solidFill>
                        <a:effectLst/>
                        <a:highlight>
                          <a:srgbClr val="FFFFFF"/>
                        </a:highlight>
                        <a:uFillTx/>
                        <a:latin typeface="Cambria Math" panose="02040503050406030204" pitchFamily="18" charset="0"/>
                        <a:ea typeface="+mj-ea"/>
                        <a:cs typeface="+mj-cs"/>
                        <a:sym typeface="Calibri" panose="020F0502020204030204"/>
                      </a:rPr>
                      <m:t>  </m:t>
                    </m:r>
                    <m:r>
                      <a:rPr kumimoji="0" lang="zh-CN" altLang="en-US" sz="1200" b="0" i="0" u="none" strike="noStrike" cap="none" spc="0" normalizeH="0" baseline="0" dirty="0" smtClean="0">
                        <a:ln>
                          <a:noFill/>
                        </a:ln>
                        <a:solidFill>
                          <a:srgbClr val="000000"/>
                        </a:solidFill>
                        <a:effectLst/>
                        <a:highlight>
                          <a:srgbClr val="FFFFFF"/>
                        </a:highlight>
                        <a:uFillTx/>
                        <a:latin typeface="Cambria Math" panose="02040503050406030204" pitchFamily="18" charset="0"/>
                        <a:ea typeface="+mj-ea"/>
                        <a:cs typeface="+mj-cs"/>
                        <a:sym typeface="Calibri" panose="020F0502020204030204"/>
                      </a:rPr>
                      <m:t>𝛼</m:t>
                    </m:r>
                  </m:oMath>
                </a14:m>
                <a:r>
                  <a:rPr lang="en-US" altLang="zh-CN" b="0" i="0" dirty="0">
                    <a:solidFill>
                      <a:srgbClr val="0D0D0D"/>
                    </a:solidFill>
                    <a:effectLst/>
                    <a:highlight>
                      <a:srgbClr val="FFFFFF"/>
                    </a:highlight>
                    <a:latin typeface="Söhne"/>
                  </a:rPr>
                  <a:t> represents the</a:t>
                </a:r>
                <a:r>
                  <a:rPr lang="en-US" altLang="zh-CN" b="0" i="0" baseline="0" dirty="0">
                    <a:solidFill>
                      <a:srgbClr val="0D0D0D"/>
                    </a:solidFill>
                    <a:effectLst/>
                    <a:highlight>
                      <a:srgbClr val="FFFFFF"/>
                    </a:highlight>
                    <a:latin typeface="Söhne"/>
                  </a:rPr>
                  <a:t> weight we want to set for node A’s neighbors.</a:t>
                </a:r>
              </a:p>
              <a:p>
                <a:endParaRPr lang="en-US" altLang="zh-CN" b="0" i="0" baseline="0" dirty="0">
                  <a:solidFill>
                    <a:srgbClr val="0D0D0D"/>
                  </a:solidFill>
                  <a:effectLst/>
                  <a:highlight>
                    <a:srgbClr val="FFFFFF"/>
                  </a:highlight>
                  <a:latin typeface="Söhne"/>
                </a:endParaRPr>
              </a:p>
              <a:p>
                <a:r>
                  <a:rPr lang="en-US" altLang="zh-CN" b="0" i="0" baseline="0" dirty="0">
                    <a:solidFill>
                      <a:srgbClr val="0D0D0D"/>
                    </a:solidFill>
                    <a:effectLst/>
                    <a:highlight>
                      <a:srgbClr val="FFFFFF"/>
                    </a:highlight>
                    <a:latin typeface="Söhne"/>
                  </a:rPr>
                  <a:t>In this figure, </a:t>
                </a:r>
                <a:r>
                  <a:rPr lang="en-US" altLang="zh-CN" b="0" i="0" dirty="0">
                    <a:solidFill>
                      <a:srgbClr val="0D0D0D"/>
                    </a:solidFill>
                    <a:effectLst/>
                    <a:highlight>
                      <a:srgbClr val="FFFFFF"/>
                    </a:highlight>
                    <a:latin typeface="Söhne"/>
                  </a:rPr>
                  <a:t>after the first round, the feature vector of node A has integrated the information from nodes A, B, C, and D.</a:t>
                </a:r>
              </a:p>
              <a:p>
                <a:r>
                  <a:rPr lang="en-US" altLang="zh-CN" b="0" i="0" dirty="0">
                    <a:solidFill>
                      <a:srgbClr val="0D0D0D"/>
                    </a:solidFill>
                    <a:effectLst/>
                    <a:highlight>
                      <a:srgbClr val="FFFFFF"/>
                    </a:highlight>
                    <a:latin typeface="Söhne"/>
                  </a:rPr>
                  <a:t>After the second round, the feature vector of node A has integrated the information from node A,B,C,D,E, because of in the first round, the feature vector of node C has get the information from node E.</a:t>
                </a:r>
              </a:p>
              <a:p>
                <a:endParaRPr kumimoji="1" lang="zh-CN" altLang="en-US" dirty="0"/>
              </a:p>
            </p:txBody>
          </p:sp>
        </mc:Choice>
        <mc:Fallback xmlns="">
          <p:sp>
            <p:nvSpPr>
              <p:cNvPr id="3" name="备注占位符 2"/>
              <p:cNvSpPr>
                <a:spLocks noGrp="1"/>
              </p:cNvSpPr>
              <p:nvPr>
                <p:ph type="body" idx="1"/>
              </p:nvPr>
            </p:nvSpPr>
            <p:spPr/>
            <p:txBody>
              <a:bodyPr/>
              <a:lstStyle/>
              <a:p>
                <a:r>
                  <a:rPr kumimoji="1" lang="en-US" altLang="zh-CN" dirty="0"/>
                  <a:t>Perhaps it’s not necessary, but I still want to make a brief introduction of GNN for the following discussion.</a:t>
                </a:r>
              </a:p>
              <a:p>
                <a:r>
                  <a:rPr kumimoji="1" lang="en-US" altLang="zh-CN" dirty="0"/>
                  <a:t>The core idea of GNN is through </a:t>
                </a:r>
                <a:r>
                  <a:rPr lang="en-US" altLang="zh-CN" sz="1200" dirty="0">
                    <a:latin typeface="Times New Roman" panose="02020603050405020304" pitchFamily="18" charset="0"/>
                    <a:cs typeface="Times New Roman" panose="02020603050405020304" pitchFamily="18" charset="0"/>
                  </a:rPr>
                  <a:t>many times of aggregation and update operation to make every node can integrate all of the other node feature in the whole graph.</a:t>
                </a:r>
              </a:p>
              <a:p>
                <a:r>
                  <a:rPr kumimoji="1" lang="en-US" altLang="zh-CN" sz="1200" dirty="0">
                    <a:latin typeface="Times New Roman" panose="02020603050405020304" pitchFamily="18" charset="0"/>
                    <a:cs typeface="Times New Roman" panose="02020603050405020304" pitchFamily="18" charset="0"/>
                  </a:rPr>
                  <a:t>It can make GNN acquire expressive representation at the node, edge and so on.</a:t>
                </a:r>
              </a:p>
              <a:p>
                <a:endParaRPr kumimoji="1" lang="en-US" altLang="zh-CN" sz="1200" dirty="0">
                  <a:latin typeface="Times New Roman" panose="02020603050405020304" pitchFamily="18" charset="0"/>
                  <a:cs typeface="Times New Roman" panose="02020603050405020304" pitchFamily="18" charset="0"/>
                </a:endParaRPr>
              </a:p>
              <a:p>
                <a:r>
                  <a:rPr kumimoji="1" lang="en-US" altLang="zh-CN" sz="1200" dirty="0">
                    <a:latin typeface="Times New Roman" panose="02020603050405020304" pitchFamily="18" charset="0"/>
                    <a:cs typeface="Times New Roman" panose="02020603050405020304" pitchFamily="18" charset="0"/>
                  </a:rPr>
                  <a:t>As shown in the figure, we take node A as example. </a:t>
                </a:r>
              </a:p>
              <a:p>
                <a:r>
                  <a:rPr lang="en-US" altLang="zh-CN" sz="1200" dirty="0">
                    <a:latin typeface="Times New Roman" panose="02020603050405020304" pitchFamily="18" charset="0"/>
                    <a:cs typeface="Times New Roman" panose="02020603050405020304" pitchFamily="18" charset="0"/>
                  </a:rPr>
                  <a:t>In the aggregation step, N denotes </a:t>
                </a:r>
                <a:r>
                  <a:rPr lang="en-US" altLang="zh-CN" b="0" i="0" dirty="0">
                    <a:solidFill>
                      <a:srgbClr val="0D0D0D"/>
                    </a:solidFill>
                    <a:effectLst/>
                    <a:highlight>
                      <a:srgbClr val="FFFFFF"/>
                    </a:highlight>
                    <a:latin typeface="Söhne"/>
                  </a:rPr>
                  <a:t>the feature information aggregated from the neighbors of node A, in this formular, the lowercase b, c, d are the parameters based on the wights of neighboring nodes.</a:t>
                </a:r>
              </a:p>
              <a:p>
                <a:r>
                  <a:rPr lang="en-US" altLang="zh-CN" b="0" i="0" dirty="0">
                    <a:solidFill>
                      <a:srgbClr val="0D0D0D"/>
                    </a:solidFill>
                    <a:effectLst/>
                    <a:highlight>
                      <a:srgbClr val="FFFFFF"/>
                    </a:highlight>
                    <a:latin typeface="Söhne"/>
                  </a:rPr>
                  <a:t>In the update step,</a:t>
                </a:r>
                <a:r>
                  <a:rPr kumimoji="0" lang="en-US" altLang="zh-CN" sz="12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a:t> </a:t>
                </a:r>
                <a:r>
                  <a:rPr kumimoji="0" lang="zh-CN" altLang="en-US" sz="12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a:t>𝜎</a:t>
                </a:r>
                <a:r>
                  <a:rPr lang="en-US" altLang="zh-CN" b="0" i="0" dirty="0">
                    <a:solidFill>
                      <a:srgbClr val="0D0D0D"/>
                    </a:solidFill>
                    <a:effectLst/>
                    <a:highlight>
                      <a:srgbClr val="FFFFFF"/>
                    </a:highlight>
                    <a:latin typeface="Söhne"/>
                  </a:rPr>
                  <a:t> denotes the active function</a:t>
                </a:r>
                <a:r>
                  <a:rPr lang="en-US" altLang="zh-CN" b="0" i="0" baseline="0" dirty="0">
                    <a:solidFill>
                      <a:srgbClr val="0D0D0D"/>
                    </a:solidFill>
                    <a:effectLst/>
                    <a:highlight>
                      <a:srgbClr val="FFFFFF"/>
                    </a:highlight>
                    <a:latin typeface="Söhne"/>
                  </a:rPr>
                  <a:t>(such as the sigmoid or </a:t>
                </a:r>
                <a:r>
                  <a:rPr lang="en-US" altLang="zh-CN" b="0" i="0" baseline="0" dirty="0" err="1">
                    <a:solidFill>
                      <a:srgbClr val="0D0D0D"/>
                    </a:solidFill>
                    <a:effectLst/>
                    <a:highlight>
                      <a:srgbClr val="FFFFFF"/>
                    </a:highlight>
                    <a:latin typeface="Söhne"/>
                  </a:rPr>
                  <a:t>relu</a:t>
                </a:r>
                <a:r>
                  <a:rPr lang="en-US" altLang="zh-CN" b="0" i="0" baseline="0" dirty="0">
                    <a:solidFill>
                      <a:srgbClr val="0D0D0D"/>
                    </a:solidFill>
                    <a:effectLst/>
                    <a:highlight>
                      <a:srgbClr val="FFFFFF"/>
                    </a:highlight>
                    <a:latin typeface="Söhne"/>
                  </a:rPr>
                  <a:t>), W denotes the parameters which model needs to train.</a:t>
                </a:r>
                <a:r>
                  <a:rPr kumimoji="0" lang="en-US" altLang="zh-CN" sz="1200" b="0" i="0" u="none" strike="noStrike" cap="none" spc="0" normalizeH="0" baseline="0" dirty="0">
                    <a:ln>
                      <a:noFill/>
                    </a:ln>
                    <a:solidFill>
                      <a:srgbClr val="000000"/>
                    </a:solidFill>
                    <a:effectLst/>
                    <a:highlight>
                      <a:srgbClr val="FFFFFF"/>
                    </a:highlight>
                    <a:uFillTx/>
                    <a:latin typeface="Cambria Math" panose="02040503050406030204" pitchFamily="18" charset="0"/>
                    <a:ea typeface="+mj-ea"/>
                    <a:cs typeface="+mj-cs"/>
                    <a:sym typeface="Calibri" panose="020F0502020204030204"/>
                  </a:rPr>
                  <a:t> </a:t>
                </a:r>
                <a:r>
                  <a:rPr kumimoji="0" lang="zh-CN" altLang="en-US" sz="1200" b="0" i="0" u="none" strike="noStrike" cap="none" spc="0" normalizeH="0" baseline="0" dirty="0">
                    <a:ln>
                      <a:noFill/>
                    </a:ln>
                    <a:solidFill>
                      <a:srgbClr val="000000"/>
                    </a:solidFill>
                    <a:effectLst/>
                    <a:highlight>
                      <a:srgbClr val="FFFFFF"/>
                    </a:highlight>
                    <a:uFillTx/>
                    <a:latin typeface="Cambria Math" panose="02040503050406030204" pitchFamily="18" charset="0"/>
                    <a:ea typeface="+mj-ea"/>
                    <a:cs typeface="+mj-cs"/>
                    <a:sym typeface="Calibri" panose="020F0502020204030204"/>
                  </a:rPr>
                  <a:t>𝛼</a:t>
                </a:r>
                <a:r>
                  <a:rPr lang="en-US" altLang="zh-CN" b="0" i="0" dirty="0">
                    <a:solidFill>
                      <a:srgbClr val="0D0D0D"/>
                    </a:solidFill>
                    <a:effectLst/>
                    <a:highlight>
                      <a:srgbClr val="FFFFFF"/>
                    </a:highlight>
                    <a:latin typeface="Söhne"/>
                  </a:rPr>
                  <a:t> represents the</a:t>
                </a:r>
                <a:r>
                  <a:rPr lang="en-US" altLang="zh-CN" b="0" i="0" baseline="0" dirty="0">
                    <a:solidFill>
                      <a:srgbClr val="0D0D0D"/>
                    </a:solidFill>
                    <a:effectLst/>
                    <a:highlight>
                      <a:srgbClr val="FFFFFF"/>
                    </a:highlight>
                    <a:latin typeface="Söhne"/>
                  </a:rPr>
                  <a:t> weight we want to set for node A’s neighbors.</a:t>
                </a:r>
              </a:p>
              <a:p>
                <a:r>
                  <a:rPr lang="en-US" altLang="zh-CN" b="0" i="0" baseline="0" dirty="0">
                    <a:solidFill>
                      <a:srgbClr val="0D0D0D"/>
                    </a:solidFill>
                    <a:effectLst/>
                    <a:highlight>
                      <a:srgbClr val="FFFFFF"/>
                    </a:highlight>
                    <a:latin typeface="Söhne"/>
                  </a:rPr>
                  <a:t>In this figure, </a:t>
                </a:r>
                <a:r>
                  <a:rPr lang="en-US" altLang="zh-CN" b="0" i="0" dirty="0">
                    <a:solidFill>
                      <a:srgbClr val="0D0D0D"/>
                    </a:solidFill>
                    <a:effectLst/>
                    <a:highlight>
                      <a:srgbClr val="FFFFFF"/>
                    </a:highlight>
                    <a:latin typeface="Söhne"/>
                  </a:rPr>
                  <a:t>after the first round, the feature vector of node A has integrated the information from nodes A, B, C, and D.</a:t>
                </a:r>
              </a:p>
              <a:p>
                <a:r>
                  <a:rPr lang="en-US" altLang="zh-CN" b="0" i="0" dirty="0">
                    <a:solidFill>
                      <a:srgbClr val="0D0D0D"/>
                    </a:solidFill>
                    <a:effectLst/>
                    <a:highlight>
                      <a:srgbClr val="FFFFFF"/>
                    </a:highlight>
                    <a:latin typeface="Söhne"/>
                  </a:rPr>
                  <a:t>After the second round, the feature vector of node A has integrated the information from node A,B,C,D,E, because of in the first round, the feature vector of node C has get the information from node E.</a:t>
                </a:r>
              </a:p>
              <a:p>
                <a:endParaRPr kumimoji="1" lang="zh-CN" altLang="en-US" dirty="0"/>
              </a:p>
            </p:txBody>
          </p:sp>
        </mc:Fallback>
      </mc:AlternateContent>
    </p:spTree>
    <p:extLst>
      <p:ext uri="{BB962C8B-B14F-4D97-AF65-F5344CB8AC3E}">
        <p14:creationId xmlns:p14="http://schemas.microsoft.com/office/powerpoint/2010/main" val="113361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shown in the figure, </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across a myriad /</a:t>
            </a:r>
            <a:r>
              <a:rPr lang="en-US" altLang="zh-CN" b="0" i="0" dirty="0" err="1">
                <a:solidFill>
                  <a:srgbClr val="585C6F"/>
                </a:solidFill>
                <a:effectLst/>
                <a:highlight>
                  <a:srgbClr val="FFFFFF"/>
                </a:highlight>
                <a:latin typeface="PingFangSC-Regular"/>
              </a:rPr>
              <a:t>mɪriəd</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of graph domains, the integration of graphs and LLMs demonstrates success in various downstream tasks. (such as link prediction, classification, reasoning and so on)</a:t>
            </a:r>
            <a:endParaRPr kumimoji="1" lang="zh-CN" altLang="en-US" dirty="0"/>
          </a:p>
        </p:txBody>
      </p:sp>
    </p:spTree>
    <p:extLst>
      <p:ext uri="{BB962C8B-B14F-4D97-AF65-F5344CB8AC3E}">
        <p14:creationId xmlns:p14="http://schemas.microsoft.com/office/powerpoint/2010/main" val="256580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paper propose a taxonomy/</a:t>
            </a:r>
            <a:r>
              <a:rPr lang="en-US" altLang="zh-CN" b="0" i="0" dirty="0" err="1">
                <a:solidFill>
                  <a:srgbClr val="585C6F"/>
                </a:solidFill>
                <a:effectLst/>
                <a:highlight>
                  <a:srgbClr val="FFFFFF"/>
                </a:highlight>
                <a:latin typeface="PingFangSC-Regular"/>
              </a:rPr>
              <a:t>tækˈsɒnəmi</a:t>
            </a:r>
            <a:r>
              <a:rPr lang="en-US" altLang="zh-CN" dirty="0"/>
              <a:t>/ that organizes representative techniques involving both graph and text modalities /</a:t>
            </a:r>
            <a:r>
              <a:rPr lang="en-US" altLang="zh-CN" b="0" i="0" dirty="0" err="1">
                <a:solidFill>
                  <a:srgbClr val="585C6F"/>
                </a:solidFill>
                <a:effectLst/>
                <a:highlight>
                  <a:srgbClr val="FFFFFF"/>
                </a:highlight>
                <a:latin typeface="PingFangSC-Regular"/>
              </a:rPr>
              <a:t>məʊˈdælətiz</a:t>
            </a:r>
            <a:r>
              <a:rPr lang="en-US" altLang="zh-CN" dirty="0"/>
              <a:t>/  into three main categories:</a:t>
            </a:r>
          </a:p>
          <a:p>
            <a:r>
              <a:rPr lang="en-US" altLang="zh-CN" dirty="0"/>
              <a:t>The first is LLM as Enhancer,….</a:t>
            </a:r>
          </a:p>
          <a:p>
            <a:r>
              <a:rPr lang="en-US" altLang="zh-CN" dirty="0"/>
              <a:t>The second is LLM as Predictor,…..</a:t>
            </a:r>
          </a:p>
          <a:p>
            <a:r>
              <a:rPr lang="en-US" altLang="zh-CN" dirty="0"/>
              <a:t>The third is </a:t>
            </a:r>
            <a:r>
              <a:rPr lang="en-US" altLang="zh-CN" sz="1200" b="0" dirty="0">
                <a:latin typeface="Times New Roman" panose="02020603050405020304" pitchFamily="18" charset="0"/>
                <a:cs typeface="Times New Roman" panose="02020603050405020304" pitchFamily="18" charset="0"/>
                <a:sym typeface="Calibri" panose="020F0502020204030204"/>
              </a:rPr>
              <a:t>GNN-LLM Alignment…..</a:t>
            </a:r>
            <a:r>
              <a:rPr lang="en-US" altLang="zh-CN" sz="1200" dirty="0">
                <a:latin typeface="Times New Roman" panose="02020603050405020304" pitchFamily="18" charset="0"/>
                <a:cs typeface="Times New Roman" panose="02020603050405020304" pitchFamily="18" charset="0"/>
                <a:sym typeface="Calibri" panose="020F0502020204030204"/>
              </a:rPr>
              <a:t> where LLMs semantically </a:t>
            </a:r>
            <a:r>
              <a:rPr lang="en-US" altLang="zh-CN" sz="1200" b="0" dirty="0">
                <a:latin typeface="Times New Roman" panose="02020603050405020304" pitchFamily="18" charset="0"/>
                <a:cs typeface="Times New Roman" panose="02020603050405020304" pitchFamily="18" charset="0"/>
                <a:sym typeface="Calibri" panose="020F0502020204030204"/>
              </a:rPr>
              <a:t>/</a:t>
            </a:r>
            <a:r>
              <a:rPr lang="en-US" altLang="zh-CN" b="0" i="0" dirty="0" err="1">
                <a:solidFill>
                  <a:srgbClr val="585C6F"/>
                </a:solidFill>
                <a:effectLst/>
                <a:highlight>
                  <a:srgbClr val="FFFFFF"/>
                </a:highlight>
                <a:latin typeface="PingFangSC-Regular"/>
              </a:rPr>
              <a:t>sɪˈmæntɪkli</a:t>
            </a:r>
            <a:r>
              <a:rPr lang="en-US" altLang="zh-CN" sz="1200" b="0" dirty="0">
                <a:latin typeface="Times New Roman" panose="02020603050405020304" pitchFamily="18" charset="0"/>
                <a:cs typeface="Times New Roman" panose="02020603050405020304" pitchFamily="18" charset="0"/>
                <a:sym typeface="Calibri" panose="020F0502020204030204"/>
              </a:rPr>
              <a:t>/</a:t>
            </a:r>
            <a:endParaRPr lang="en-US" altLang="zh-CN" b="0" dirty="0"/>
          </a:p>
        </p:txBody>
      </p:sp>
    </p:spTree>
    <p:extLst>
      <p:ext uri="{BB962C8B-B14F-4D97-AF65-F5344CB8AC3E}">
        <p14:creationId xmlns:p14="http://schemas.microsoft.com/office/powerpoint/2010/main" val="60376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The figure shows the </a:t>
            </a:r>
            <a:r>
              <a:rPr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taxonomy of models for solving graph tasks with the help of large language models (LLMs) with representative 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I will provide a detailed overview for each </a:t>
            </a:r>
            <a:r>
              <a:rPr lang="en-US" altLang="zh-CN" b="0" i="0" dirty="0">
                <a:solidFill>
                  <a:srgbClr val="0D0D0D"/>
                </a:solidFill>
                <a:effectLst/>
                <a:highlight>
                  <a:srgbClr val="FFFFFF"/>
                </a:highlight>
                <a:latin typeface="Söhne"/>
              </a:rPr>
              <a:t>categories as the framework depicted /</a:t>
            </a:r>
            <a:r>
              <a:rPr lang="en-US" altLang="zh-CN" b="0" i="0" dirty="0" err="1">
                <a:solidFill>
                  <a:srgbClr val="585C6F"/>
                </a:solidFill>
                <a:effectLst/>
                <a:highlight>
                  <a:srgbClr val="FFFFFF"/>
                </a:highlight>
                <a:latin typeface="PingFangSC-Regular"/>
              </a:rPr>
              <a:t>dɪˈpɪkt</a:t>
            </a:r>
            <a:r>
              <a:rPr lang="en-US" altLang="zh-CN" b="0" i="0" dirty="0">
                <a:solidFill>
                  <a:srgbClr val="0D0D0D"/>
                </a:solidFill>
                <a:effectLst/>
                <a:highlight>
                  <a:srgbClr val="FFFFFF"/>
                </a:highlight>
                <a:latin typeface="Söhne"/>
              </a:rPr>
              <a:t>/  in the figure.</a:t>
            </a:r>
            <a:r>
              <a:rPr kumimoji="1" lang="en-US" altLang="zh-CN" sz="12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81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is LLM as enhancer.</a:t>
            </a:r>
            <a:endParaRPr lang="zh-CN" altLang="en-US" dirty="0"/>
          </a:p>
        </p:txBody>
      </p:sp>
    </p:spTree>
    <p:extLst>
      <p:ext uri="{BB962C8B-B14F-4D97-AF65-F5344CB8AC3E}">
        <p14:creationId xmlns:p14="http://schemas.microsoft.com/office/powerpoint/2010/main" val="1869403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As enhancer, </a:t>
            </a:r>
            <a:r>
              <a:rPr kumimoji="1" lang="en-US" altLang="zh-CN" sz="1200" dirty="0">
                <a:latin typeface="Times New Roman" panose="02020603050405020304" pitchFamily="18" charset="0"/>
                <a:cs typeface="Times New Roman" panose="02020603050405020304" pitchFamily="18" charset="0"/>
              </a:rPr>
              <a:t>LLMs enhance the performance of GNNs on TAGs(text-associated graph).</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TAG is the text-associated graph, which means in this graph, every nodes or edges may have text descriptions /</a:t>
            </a:r>
            <a:r>
              <a:rPr lang="en-US" altLang="zh-CN" b="0" i="0" dirty="0" err="1">
                <a:solidFill>
                  <a:srgbClr val="585C6F"/>
                </a:solidFill>
                <a:effectLst/>
                <a:highlight>
                  <a:srgbClr val="FFFFFF"/>
                </a:highlight>
                <a:latin typeface="PingFangSC-Regular"/>
              </a:rPr>
              <a:t>dɪˈskrɪpʃn</a:t>
            </a:r>
            <a:r>
              <a:rPr kumimoji="1" lang="en-US" altLang="zh-CN" dirty="0"/>
              <a:t>/ .</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The core idea of </a:t>
            </a:r>
            <a:r>
              <a:rPr kumimoji="1" lang="en-US" altLang="zh-CN" sz="1200" dirty="0">
                <a:latin typeface="Times New Roman" panose="02020603050405020304" pitchFamily="18" charset="0"/>
                <a:cs typeface="Times New Roman" panose="02020603050405020304" pitchFamily="18" charset="0"/>
              </a:rPr>
              <a:t>LLM-as-enhancer approaches is to enhancing the quality of node embeddings with the help of powerful LLMs. </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dirty="0">
                <a:latin typeface="Times New Roman" panose="02020603050405020304" pitchFamily="18" charset="0"/>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2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282670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35" name="标题文本"/>
          <p:cNvSpPr txBox="1">
            <a:spLocks noGrp="1"/>
          </p:cNvSpPr>
          <p:nvPr>
            <p:ph type="title" hasCustomPrompt="1"/>
          </p:nvPr>
        </p:nvSpPr>
        <p:spPr>
          <a:xfrm>
            <a:off x="722312" y="4406903"/>
            <a:ext cx="7772401" cy="1362076"/>
          </a:xfrm>
          <a:prstGeom prst="rect">
            <a:avLst/>
          </a:prstGeom>
        </p:spPr>
        <p:txBody>
          <a:bodyPr anchor="t"/>
          <a:lstStyle>
            <a:lvl1pPr>
              <a:defRPr sz="4000" cap="all"/>
            </a:lvl1pPr>
          </a:lstStyle>
          <a:p>
            <a:r>
              <a:t>标题文本</a:t>
            </a:r>
          </a:p>
        </p:txBody>
      </p:sp>
      <p:sp>
        <p:nvSpPr>
          <p:cNvPr id="36" name="正文级别 1…"/>
          <p:cNvSpPr txBox="1">
            <a:spLocks noGrp="1"/>
          </p:cNvSpPr>
          <p:nvPr>
            <p:ph type="body" sz="quarter" idx="1" hasCustomPrompt="1"/>
          </p:nvPr>
        </p:nvSpPr>
        <p:spPr>
          <a:xfrm>
            <a:off x="722312" y="2906715"/>
            <a:ext cx="7772401" cy="1500189"/>
          </a:xfrm>
          <a:prstGeom prst="rect">
            <a:avLst/>
          </a:prstGeom>
        </p:spPr>
        <p:txBody>
          <a:bodyPr anchor="b"/>
          <a:lstStyle>
            <a:lvl1pPr marL="0" indent="0">
              <a:buClrTx/>
              <a:buSzTx/>
              <a:buNone/>
              <a:defRPr sz="2000">
                <a:solidFill>
                  <a:srgbClr val="888888"/>
                </a:solidFill>
              </a:defRPr>
            </a:lvl1pPr>
            <a:lvl2pPr marL="0" indent="457200">
              <a:buClrTx/>
              <a:buSzTx/>
              <a:buNone/>
              <a:defRPr sz="2000">
                <a:solidFill>
                  <a:srgbClr val="888888"/>
                </a:solidFill>
              </a:defRPr>
            </a:lvl2pPr>
            <a:lvl3pPr marL="0" indent="914400">
              <a:buClrTx/>
              <a:buSzTx/>
              <a:buNone/>
              <a:defRPr sz="2000">
                <a:solidFill>
                  <a:srgbClr val="888888"/>
                </a:solidFill>
              </a:defRPr>
            </a:lvl3pPr>
            <a:lvl4pPr marL="0" indent="1371600">
              <a:buClrTx/>
              <a:buSzTx/>
              <a:buNone/>
              <a:defRPr sz="2000">
                <a:solidFill>
                  <a:srgbClr val="888888"/>
                </a:solidFill>
              </a:defRPr>
            </a:lvl4pPr>
            <a:lvl5pPr marL="0" indent="1828800">
              <a:buClrTx/>
              <a:buSz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6188169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457200" y="274320"/>
            <a:ext cx="82296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457200" y="1600200"/>
            <a:ext cx="40386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90756826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457200" y="274320"/>
            <a:ext cx="82296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457200" y="1535112"/>
            <a:ext cx="4040188"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4645028" y="1535112"/>
            <a:ext cx="4041776" cy="639763"/>
          </a:xfrm>
          <a:prstGeom prst="rect">
            <a:avLst/>
          </a:prstGeom>
        </p:spPr>
        <p:txBody>
          <a:bodyPr anchor="b"/>
          <a:lstStyle/>
          <a:p>
            <a:pPr marL="0" lvl="0" indent="0">
              <a:buClrTx/>
              <a:buSzTx/>
              <a:buNone/>
              <a:defRPr sz="2400" b="1"/>
            </a:pPr>
            <a:r>
              <a:rPr lang="zh-CN" altLang="en-US"/>
              <a:t>单击此处编辑母版文本样式</a:t>
            </a: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64354095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457204" y="273053"/>
            <a:ext cx="3008314"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3575050" y="273053"/>
            <a:ext cx="5111750"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457203" y="1435100"/>
            <a:ext cx="3008315" cy="4691063"/>
          </a:xfrm>
          <a:prstGeom prst="rect">
            <a:avLst/>
          </a:prstGeom>
        </p:spPr>
        <p:txBody>
          <a:bodyPr/>
          <a:lstStyle/>
          <a:p>
            <a:pPr marL="0" lvl="0" indent="0">
              <a:buClrTx/>
              <a:buSzTx/>
              <a:buNone/>
              <a:defRPr sz="1400"/>
            </a:pPr>
            <a:r>
              <a:rPr lang="zh-CN" altLang="en-US"/>
              <a:t>单击此处编辑母版文本样式</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8623333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1792288" y="4800601"/>
            <a:ext cx="54864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1792288" y="612775"/>
            <a:ext cx="5486401" cy="4114800"/>
          </a:xfrm>
          <a:prstGeom prst="rect">
            <a:avLst/>
          </a:prstGeom>
        </p:spPr>
        <p:txBody>
          <a:bodyPr lIns="91439" tIns="45719" rIns="91439" bIns="45719">
            <a:noAutofit/>
          </a:bodyPr>
          <a:lstStyle/>
          <a:p>
            <a:r>
              <a:rPr lang="zh-CN" altLang="en-US"/>
              <a:t>单击图标添加图片</a:t>
            </a:r>
            <a:endParaRPr/>
          </a:p>
        </p:txBody>
      </p:sp>
      <p:sp>
        <p:nvSpPr>
          <p:cNvPr id="90" name="正文级别 1…"/>
          <p:cNvSpPr txBox="1">
            <a:spLocks noGrp="1"/>
          </p:cNvSpPr>
          <p:nvPr>
            <p:ph type="body" sz="quarter" idx="1" hasCustomPrompt="1"/>
          </p:nvPr>
        </p:nvSpPr>
        <p:spPr>
          <a:xfrm>
            <a:off x="1792288" y="5367339"/>
            <a:ext cx="54864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34293569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标题和竖排文字">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457200" y="274320"/>
            <a:ext cx="82296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457200" y="1600200"/>
            <a:ext cx="82296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09632154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竖排标题与文本">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6629400" y="274638"/>
            <a:ext cx="20574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457201" y="274638"/>
            <a:ext cx="60198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5514599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457200" y="274320"/>
            <a:ext cx="82296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457200" y="1600200"/>
            <a:ext cx="40386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457200" y="274320"/>
            <a:ext cx="82296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457200" y="1535112"/>
            <a:ext cx="4040188"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4645028" y="1535112"/>
            <a:ext cx="4041776" cy="639763"/>
          </a:xfrm>
          <a:prstGeom prst="rect">
            <a:avLst/>
          </a:prstGeom>
        </p:spPr>
        <p:txBody>
          <a:bodyPr anchor="b"/>
          <a:lstStyle/>
          <a:p>
            <a:pPr marL="0" lvl="0" indent="0">
              <a:buClrTx/>
              <a:buSzTx/>
              <a:buNone/>
              <a:defRPr sz="2400" b="1"/>
            </a:pPr>
            <a:r>
              <a:rPr lang="zh-CN" altLang="en-US"/>
              <a:t>单击此处编辑母版文本样式</a:t>
            </a: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457204" y="273053"/>
            <a:ext cx="3008314"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3575050" y="273053"/>
            <a:ext cx="5111750"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457203" y="1435100"/>
            <a:ext cx="3008315" cy="4691063"/>
          </a:xfrm>
          <a:prstGeom prst="rect">
            <a:avLst/>
          </a:prstGeom>
        </p:spPr>
        <p:txBody>
          <a:bodyPr/>
          <a:lstStyle/>
          <a:p>
            <a:pPr marL="0" lvl="0" indent="0">
              <a:buClrTx/>
              <a:buSzTx/>
              <a:buNone/>
              <a:defRPr sz="1400"/>
            </a:pPr>
            <a:r>
              <a:rPr lang="zh-CN" altLang="en-US"/>
              <a:t>单击此处编辑母版文本样式</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1792288" y="4800601"/>
            <a:ext cx="54864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1792288" y="612775"/>
            <a:ext cx="5486401" cy="4114800"/>
          </a:xfrm>
          <a:prstGeom prst="rect">
            <a:avLst/>
          </a:prstGeom>
        </p:spPr>
        <p:txBody>
          <a:bodyPr lIns="91439" tIns="45719" rIns="91439" bIns="45719">
            <a:noAutofit/>
          </a:bodyPr>
          <a:lstStyle/>
          <a:p>
            <a:r>
              <a:rPr lang="zh-CN" altLang="en-US"/>
              <a:t>单击图标添加图片</a:t>
            </a:r>
            <a:endParaRPr/>
          </a:p>
        </p:txBody>
      </p:sp>
      <p:sp>
        <p:nvSpPr>
          <p:cNvPr id="90" name="正文级别 1…"/>
          <p:cNvSpPr txBox="1">
            <a:spLocks noGrp="1"/>
          </p:cNvSpPr>
          <p:nvPr>
            <p:ph type="body" sz="quarter" idx="1" hasCustomPrompt="1"/>
          </p:nvPr>
        </p:nvSpPr>
        <p:spPr>
          <a:xfrm>
            <a:off x="1792288" y="5367339"/>
            <a:ext cx="54864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标题和竖排文字">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457200" y="274320"/>
            <a:ext cx="82296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457200" y="1600200"/>
            <a:ext cx="82296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竖排标题与文本">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6629400" y="274638"/>
            <a:ext cx="20574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457201" y="274638"/>
            <a:ext cx="60198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2" name="Rectangle 38"/>
          <p:cNvSpPr/>
          <p:nvPr/>
        </p:nvSpPr>
        <p:spPr>
          <a:xfrm>
            <a:off x="0" y="0"/>
            <a:ext cx="9144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a:p>
        </p:txBody>
      </p:sp>
      <p:pic>
        <p:nvPicPr>
          <p:cNvPr id="13" name="Picture 6" descr="Picture 6"/>
          <p:cNvPicPr>
            <a:picLocks noChangeAspect="1"/>
          </p:cNvPicPr>
          <p:nvPr/>
        </p:nvPicPr>
        <p:blipFill>
          <a:blip r:embed="rId2"/>
          <a:stretch>
            <a:fillRect/>
          </a:stretch>
        </p:blipFill>
        <p:spPr>
          <a:xfrm>
            <a:off x="7929563" y="71439"/>
            <a:ext cx="754381" cy="508635"/>
          </a:xfrm>
          <a:prstGeom prst="rect">
            <a:avLst/>
          </a:prstGeom>
          <a:ln w="12700">
            <a:miter lim="400000"/>
            <a:headEnd/>
            <a:tailEnd/>
          </a:ln>
        </p:spPr>
      </p:pic>
      <p:sp>
        <p:nvSpPr>
          <p:cNvPr id="14" name="Rectangle 41"/>
          <p:cNvSpPr/>
          <p:nvPr/>
        </p:nvSpPr>
        <p:spPr>
          <a:xfrm>
            <a:off x="0" y="6429375"/>
            <a:ext cx="9144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a:p>
        </p:txBody>
      </p:sp>
      <p:sp>
        <p:nvSpPr>
          <p:cNvPr id="15" name="TextBox 42"/>
          <p:cNvSpPr txBox="1"/>
          <p:nvPr/>
        </p:nvSpPr>
        <p:spPr>
          <a:xfrm>
            <a:off x="1571625" y="842962"/>
            <a:ext cx="4429126" cy="701035"/>
          </a:xfrm>
          <a:prstGeom prst="rect">
            <a:avLst/>
          </a:prstGeom>
          <a:ln w="12700">
            <a:miter lim="400000"/>
          </a:ln>
        </p:spPr>
        <p:txBody>
          <a:bodyPr lIns="45717" tIns="45717" rIns="45717" bIns="45717">
            <a:spAutoFit/>
          </a:bodyPr>
          <a:lstStyle/>
          <a:p>
            <a:pPr>
              <a:defRPr sz="1400"/>
            </a:pPr>
            <a:r>
              <a:t>WASEDA University</a:t>
            </a:r>
          </a:p>
          <a:p>
            <a:pPr>
              <a:defRPr sz="1400" b="1"/>
            </a:pPr>
            <a:r>
              <a:t>Graduate School of Information, Production and Systems</a:t>
            </a:r>
          </a:p>
        </p:txBody>
      </p:sp>
      <p:pic>
        <p:nvPicPr>
          <p:cNvPr id="16" name="Picture 2" descr="Picture 2"/>
          <p:cNvPicPr>
            <a:picLocks noChangeAspect="1"/>
          </p:cNvPicPr>
          <p:nvPr/>
        </p:nvPicPr>
        <p:blipFill>
          <a:blip r:embed="rId3"/>
          <a:stretch>
            <a:fillRect/>
          </a:stretch>
        </p:blipFill>
        <p:spPr>
          <a:xfrm>
            <a:off x="142875" y="771526"/>
            <a:ext cx="1285875" cy="657226"/>
          </a:xfrm>
          <a:prstGeom prst="rect">
            <a:avLst/>
          </a:prstGeom>
          <a:ln w="12700">
            <a:miter lim="400000"/>
            <a:headEnd/>
            <a:tailEnd/>
          </a:ln>
        </p:spPr>
      </p:pic>
      <p:sp>
        <p:nvSpPr>
          <p:cNvPr id="17" name="标题文本"/>
          <p:cNvSpPr txBox="1">
            <a:spLocks noGrp="1"/>
          </p:cNvSpPr>
          <p:nvPr>
            <p:ph type="title" hasCustomPrompt="1"/>
          </p:nvPr>
        </p:nvSpPr>
        <p:spPr>
          <a:xfrm>
            <a:off x="685800" y="2130429"/>
            <a:ext cx="77724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371600" y="3886200"/>
            <a:ext cx="64008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extLst>
      <p:ext uri="{BB962C8B-B14F-4D97-AF65-F5344CB8AC3E}">
        <p14:creationId xmlns:p14="http://schemas.microsoft.com/office/powerpoint/2010/main" val="105557886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599616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9144001" cy="1428"/>
          </a:xfrm>
          <a:prstGeom prst="line">
            <a:avLst/>
          </a:prstGeom>
          <a:ln w="101600">
            <a:solidFill>
              <a:srgbClr val="7D2D2D"/>
            </a:solidFill>
          </a:ln>
        </p:spPr>
        <p:txBody>
          <a:bodyPr lIns="45719" rIns="45719"/>
          <a:lstStyle/>
          <a:p>
            <a:endParaRPr/>
          </a:p>
        </p:txBody>
      </p:sp>
      <p:sp>
        <p:nvSpPr>
          <p:cNvPr id="3" name="标题文本"/>
          <p:cNvSpPr txBox="1">
            <a:spLocks noGrp="1"/>
          </p:cNvSpPr>
          <p:nvPr>
            <p:ph type="title"/>
          </p:nvPr>
        </p:nvSpPr>
        <p:spPr>
          <a:xfrm>
            <a:off x="428595" y="214289"/>
            <a:ext cx="828681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457200" y="1142987"/>
            <a:ext cx="82296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8430267" y="6400944"/>
            <a:ext cx="256535" cy="275461"/>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 id="2147483659" r:id="rId7"/>
  </p:sldLayoutIdLst>
  <p:transition spd="med"/>
  <p:hf hdr="0" ftr="0" dt="0"/>
  <p:txStyles>
    <p:title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9144001" cy="1428"/>
          </a:xfrm>
          <a:prstGeom prst="line">
            <a:avLst/>
          </a:prstGeom>
          <a:ln w="101600">
            <a:solidFill>
              <a:srgbClr val="7D2D2D"/>
            </a:solidFill>
          </a:ln>
        </p:spPr>
        <p:txBody>
          <a:bodyPr lIns="45719" rIns="45719"/>
          <a:lstStyle/>
          <a:p>
            <a:endParaRPr/>
          </a:p>
        </p:txBody>
      </p:sp>
      <p:sp>
        <p:nvSpPr>
          <p:cNvPr id="3" name="标题文本"/>
          <p:cNvSpPr txBox="1">
            <a:spLocks noGrp="1"/>
          </p:cNvSpPr>
          <p:nvPr>
            <p:ph type="title"/>
          </p:nvPr>
        </p:nvSpPr>
        <p:spPr>
          <a:xfrm>
            <a:off x="428595" y="214289"/>
            <a:ext cx="828681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457200" y="1142987"/>
            <a:ext cx="82296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8430267" y="6400944"/>
            <a:ext cx="256535" cy="275461"/>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extLst>
      <p:ext uri="{BB962C8B-B14F-4D97-AF65-F5344CB8AC3E}">
        <p14:creationId xmlns:p14="http://schemas.microsoft.com/office/powerpoint/2010/main" val="2950612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hf hdr="0" ftr="0" dt="0"/>
  <p:txStyles>
    <p:title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eaLnBrk="1" latinLnBrk="0" hangingPunct="1">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3488" y="2553548"/>
            <a:ext cx="9144000" cy="1081312"/>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A Survey of Graph Meets Large Language Model: </a:t>
            </a:r>
          </a:p>
          <a:p>
            <a:pPr marL="0" marR="0" lvl="0" indent="0" algn="ctr" defTabSz="914400" rtl="0" eaLnBrk="1" fontAlgn="auto" latinLnBrk="0" hangingPunct="0">
              <a:lnSpc>
                <a:spcPct val="12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Progress and Future Directions </a:t>
            </a:r>
          </a:p>
        </p:txBody>
      </p:sp>
      <p:sp>
        <p:nvSpPr>
          <p:cNvPr id="119" name="テキスト ボックス 4"/>
          <p:cNvSpPr txBox="1"/>
          <p:nvPr/>
        </p:nvSpPr>
        <p:spPr>
          <a:xfrm>
            <a:off x="0" y="4941168"/>
            <a:ext cx="9144000" cy="869459"/>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tabLst/>
              <a:defRPr sz="2000">
                <a:latin typeface="Arial" panose="020B0604020202020204"/>
                <a:ea typeface="Arial" panose="020B0604020202020204"/>
                <a:cs typeface="Arial" panose="020B0604020202020204"/>
                <a:sym typeface="Arial" panose="020B0604020202020204"/>
              </a:defRPr>
            </a:pPr>
            <a:r>
              <a:rPr kumimoji="0" lang="en-US" altLang="zh-CN"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Chen </a:t>
            </a:r>
            <a:r>
              <a:rPr kumimoji="0" lang="en-US" altLang="zh-CN" sz="2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Chen</a:t>
            </a:r>
            <a:endParaRPr kumimoji="0" lang="en-US" altLang="zh-CN"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p>
            <a:pPr marL="0" marR="0" lvl="0" indent="0" algn="ctr" defTabSz="914400" rtl="0" eaLnBrk="1" fontAlgn="auto" latinLnBrk="0" hangingPunct="0">
              <a:lnSpc>
                <a:spcPct val="120000"/>
              </a:lnSpc>
              <a:spcBef>
                <a:spcPts val="0"/>
              </a:spcBef>
              <a:spcAft>
                <a:spcPts val="0"/>
              </a:spcAft>
              <a:buClrTx/>
              <a:buSzTx/>
              <a:buFontTx/>
              <a:buNone/>
              <a:tabLst/>
              <a:defRPr sz="2000">
                <a:latin typeface="Arial" panose="020B0604020202020204"/>
                <a:ea typeface="Arial" panose="020B0604020202020204"/>
                <a:cs typeface="Arial" panose="020B0604020202020204"/>
                <a:sym typeface="Arial" panose="020B0604020202020204"/>
              </a:defRPr>
            </a:pPr>
            <a:r>
              <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2024.04.</a:t>
            </a:r>
            <a:r>
              <a:rPr lang="en-US" sz="2200" dirty="0">
                <a:latin typeface="Times New Roman" panose="02020603050405020304" pitchFamily="18" charset="0"/>
                <a:cs typeface="Times New Roman" panose="02020603050405020304" pitchFamily="18" charset="0"/>
                <a:sym typeface="Arial" panose="020B0604020202020204"/>
              </a:rPr>
              <a:t>25</a:t>
            </a:r>
            <a:endParaRPr kumimoji="0" 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120" name="矩形 1"/>
          <p:cNvSpPr txBox="1"/>
          <p:nvPr/>
        </p:nvSpPr>
        <p:spPr>
          <a:xfrm>
            <a:off x="3488" y="3645024"/>
            <a:ext cx="9144000" cy="368049"/>
          </a:xfrm>
          <a:prstGeom prst="rect">
            <a:avLst/>
          </a:prstGeom>
          <a:ln w="12700">
            <a:miter lim="400000"/>
          </a:ln>
        </p:spPr>
        <p:txBody>
          <a:bodyPr wrap="square" lIns="45719" rIns="45719">
            <a:spAutoFit/>
          </a:bodyPr>
          <a:lstStyle/>
          <a:p>
            <a:pPr marL="0" marR="0" lvl="0" indent="0" algn="ctr" defTabSz="914400" rtl="0" eaLnBrk="1" fontAlgn="auto" latinLnBrk="0" hangingPunct="0">
              <a:lnSpc>
                <a:spcPct val="120000"/>
              </a:lnSpc>
              <a:spcBef>
                <a:spcPts val="0"/>
              </a:spcBef>
              <a:spcAft>
                <a:spcPts val="0"/>
              </a:spcAft>
              <a:buClrTx/>
              <a:buSzTx/>
              <a:buFontTx/>
              <a:buNone/>
              <a:tabLst/>
              <a:defRPr>
                <a:latin typeface="Arial Unicode MS" panose="020B0604020202020204" charset="-122"/>
                <a:ea typeface="Arial Unicode MS" panose="020B0604020202020204" charset="-122"/>
                <a:cs typeface="Arial Unicode MS" panose="020B0604020202020204" charset="-122"/>
                <a:sym typeface="Arial Unicode MS" panose="020B0604020202020204" charset="-122"/>
              </a:defRPr>
            </a:pPr>
            <a:endParaRPr kumimoji="0" lang="en-US" sz="1600" b="0" i="0" u="none" strike="noStrike" kern="0" cap="none" spc="0" normalizeH="0" baseline="0" noProof="0" dirty="0">
              <a:ln>
                <a:noFill/>
              </a:ln>
              <a:solidFill>
                <a:srgbClr val="A7A7A7">
                  <a:lumMod val="75000"/>
                </a:srgbClr>
              </a:solidFill>
              <a:effectLst/>
              <a:uLnTx/>
              <a:uFillTx/>
              <a:latin typeface="Calibri"/>
              <a:ea typeface="Arial Unicode MS" panose="020B0604020202020204" charset="-122"/>
              <a:cs typeface="Arial" panose="020B0604020202020204" pitchFamily="34" charset="0"/>
              <a:sym typeface="Arial Unicode MS" panose="020B0604020202020204" charset="-122"/>
            </a:endParaRPr>
          </a:p>
        </p:txBody>
      </p:sp>
      <p:sp>
        <p:nvSpPr>
          <p:cNvPr id="13319" name="Rectangle 3"/>
          <p:cNvSpPr>
            <a:spLocks noGrp="1" noChangeArrowheads="1"/>
          </p:cNvSpPr>
          <p:nvPr>
            <p:ph type="subTitle" idx="1"/>
          </p:nvPr>
        </p:nvSpPr>
        <p:spPr>
          <a:xfrm>
            <a:off x="2289488" y="6019948"/>
            <a:ext cx="4572000" cy="433388"/>
          </a:xfrm>
        </p:spPr>
        <p:txBody>
          <a:bodyPr/>
          <a:lstStyle/>
          <a:p>
            <a:pPr eaLnBrk="1" hangingPunct="1">
              <a:spcBef>
                <a:spcPct val="0"/>
              </a:spcBef>
            </a:pPr>
            <a:r>
              <a:rPr lang="en-US" altLang="zh-CN" sz="1600" b="1" dirty="0">
                <a:solidFill>
                  <a:srgbClr val="7F7F7F"/>
                </a:solidFill>
                <a:latin typeface="Arial" panose="020B0604020202020204" pitchFamily="34" charset="0"/>
                <a:ea typeface="宋体" panose="02010600030101010101" pitchFamily="2" charset="-122"/>
                <a:cs typeface="Arial" panose="020B0604020202020204" pitchFamily="34" charset="0"/>
              </a:rPr>
              <a:t>Data Engineering</a:t>
            </a:r>
            <a:r>
              <a:rPr lang="zh-CN" altLang="en-US" sz="1600" b="1" dirty="0">
                <a:solidFill>
                  <a:srgbClr val="7F7F7F"/>
                </a:solidFill>
                <a:latin typeface="Arial" panose="020B0604020202020204" pitchFamily="34" charset="0"/>
                <a:ea typeface="宋体" panose="02010600030101010101" pitchFamily="2" charset="-122"/>
                <a:cs typeface="Arial" panose="020B0604020202020204" pitchFamily="34" charset="0"/>
              </a:rPr>
              <a:t> Lab, IPS, Waseda Univ.</a:t>
            </a:r>
          </a:p>
        </p:txBody>
      </p:sp>
      <p:sp>
        <p:nvSpPr>
          <p:cNvPr id="5" name="文本框 4">
            <a:extLst>
              <a:ext uri="{FF2B5EF4-FFF2-40B4-BE49-F238E27FC236}">
                <a16:creationId xmlns:a16="http://schemas.microsoft.com/office/drawing/2014/main" id="{B09C5B4F-F783-853D-044C-E5CE5FB77EF2}"/>
              </a:ext>
            </a:extLst>
          </p:cNvPr>
          <p:cNvSpPr txBox="1"/>
          <p:nvPr/>
        </p:nvSpPr>
        <p:spPr>
          <a:xfrm>
            <a:off x="179512" y="3563600"/>
            <a:ext cx="8925996" cy="952953"/>
          </a:xfrm>
          <a:prstGeom prst="rect">
            <a:avLst/>
          </a:prstGeom>
          <a:noFill/>
        </p:spPr>
        <p:txBody>
          <a:bodyPr wrap="square" rtlCol="0">
            <a:spAutoFit/>
          </a:bodyPr>
          <a:lstStyle/>
          <a:p>
            <a:pPr marL="0" marR="0" lvl="0" indent="0" algn="ctr" defTabSz="914400" rtl="0" eaLnBrk="1" fontAlgn="auto" latinLnBrk="0" hangingPunct="0">
              <a:lnSpc>
                <a:spcPct val="120000"/>
              </a:lnSpc>
              <a:spcBef>
                <a:spcPts val="0"/>
              </a:spcBef>
              <a:spcAft>
                <a:spcPts val="0"/>
              </a:spcAft>
              <a:buClrTx/>
              <a:buSzTx/>
              <a:buFontTx/>
              <a:buNone/>
              <a:tabLst/>
              <a:defRPr>
                <a:latin typeface="Arial Unicode MS" panose="020B0604020202020204" charset="-122"/>
                <a:ea typeface="Arial Unicode MS" panose="020B0604020202020204" charset="-122"/>
                <a:cs typeface="Arial Unicode MS" panose="020B0604020202020204" charset="-122"/>
                <a:sym typeface="Arial Unicode MS" panose="020B0604020202020204" charset="-122"/>
              </a:defRPr>
            </a:pPr>
            <a:r>
              <a:rPr kumimoji="0" lang="en-US" altLang="zh-CN" sz="1600" b="0" i="0" u="none" strike="noStrike" kern="0" cap="none" spc="0" normalizeH="0" baseline="0" noProof="0" dirty="0" err="1">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Yuhan</a:t>
            </a: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 Li, </a:t>
            </a:r>
            <a:r>
              <a:rPr kumimoji="0" lang="en-US" altLang="zh-CN" sz="1600" b="0" i="0" u="none" strike="noStrike" kern="0" cap="none" spc="0" normalizeH="0" baseline="0" noProof="0" dirty="0" err="1">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Zhixun</a:t>
            </a: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 Li, </a:t>
            </a:r>
            <a:r>
              <a:rPr kumimoji="0" lang="en-US" altLang="zh-CN" sz="1600" b="0" i="0" u="none" strike="noStrike" kern="0" cap="none" spc="0" normalizeH="0" baseline="0" noProof="0" dirty="0" err="1">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Peisong</a:t>
            </a: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 Wang, Jia Li, </a:t>
            </a:r>
            <a:r>
              <a:rPr kumimoji="0" lang="en-US" altLang="zh-CN" sz="1600" b="0" i="0" u="none" strike="noStrike" kern="0" cap="none" spc="0" normalizeH="0" baseline="0" noProof="0" dirty="0" err="1">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Xiangguo</a:t>
            </a: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 Sun, Hong Cheng, Jeffrey Xu Yu. </a:t>
            </a:r>
          </a:p>
          <a:p>
            <a:pPr marL="0" marR="0" lvl="0" indent="0" algn="ctr" defTabSz="914400" rtl="0" eaLnBrk="1" fontAlgn="auto" latinLnBrk="0" hangingPunct="0">
              <a:lnSpc>
                <a:spcPct val="120000"/>
              </a:lnSpc>
              <a:spcBef>
                <a:spcPts val="0"/>
              </a:spcBef>
              <a:spcAft>
                <a:spcPts val="0"/>
              </a:spcAft>
              <a:buClrTx/>
              <a:buSzTx/>
              <a:buFontTx/>
              <a:buNone/>
              <a:tabLst/>
              <a:defRPr>
                <a:latin typeface="Arial Unicode MS" panose="020B0604020202020204" charset="-122"/>
                <a:ea typeface="Arial Unicode MS" panose="020B0604020202020204" charset="-122"/>
                <a:cs typeface="Arial Unicode MS" panose="020B0604020202020204" charset="-122"/>
                <a:sym typeface="Arial Unicode MS" panose="020B0604020202020204" charset="-122"/>
              </a:defRPr>
            </a:pP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A Survey of Graph Meets Large Language Model: Progress and Future Directions.</a:t>
            </a:r>
          </a:p>
          <a:p>
            <a:pPr marL="0" marR="0" lvl="0" indent="0" algn="ctr" defTabSz="914400" rtl="0" eaLnBrk="1" fontAlgn="auto" latinLnBrk="0" hangingPunct="0">
              <a:lnSpc>
                <a:spcPct val="120000"/>
              </a:lnSpc>
              <a:spcBef>
                <a:spcPts val="0"/>
              </a:spcBef>
              <a:spcAft>
                <a:spcPts val="0"/>
              </a:spcAft>
              <a:buClrTx/>
              <a:buSzTx/>
              <a:buFontTx/>
              <a:buNone/>
              <a:tabLst/>
              <a:defRPr>
                <a:latin typeface="Arial Unicode MS" panose="020B0604020202020204" charset="-122"/>
                <a:ea typeface="Arial Unicode MS" panose="020B0604020202020204" charset="-122"/>
                <a:cs typeface="Arial Unicode MS" panose="020B0604020202020204" charset="-122"/>
                <a:sym typeface="Arial Unicode MS" panose="020B0604020202020204" charset="-122"/>
              </a:defRPr>
            </a:pP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arXiv preprint arXiv:2311.12399</a:t>
            </a:r>
            <a:r>
              <a:rPr lang="en-US" altLang="zh-CN" sz="1600" dirty="0">
                <a:solidFill>
                  <a:srgbClr val="535353">
                    <a:lumMod val="60000"/>
                    <a:lumOff val="40000"/>
                  </a:srgbClr>
                </a:solidFill>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a:t>
            </a:r>
            <a:r>
              <a:rPr kumimoji="0" lang="en-US" altLang="zh-CN" sz="1600" b="0" i="0" u="none" strike="noStrike" kern="0" cap="none" spc="0" normalizeH="0" baseline="0" noProof="0" dirty="0">
                <a:ln>
                  <a:noFill/>
                </a:ln>
                <a:solidFill>
                  <a:srgbClr val="535353">
                    <a:lumMod val="60000"/>
                    <a:lumOff val="40000"/>
                  </a:srgbClr>
                </a:solidFill>
                <a:effectLst/>
                <a:uLnTx/>
                <a:uFillTx/>
                <a:latin typeface="Times New Roman" panose="02020603050405020304" pitchFamily="18" charset="0"/>
                <a:ea typeface="Arial Unicode MS" panose="020B0604020202020204" charset="-122"/>
                <a:cs typeface="Arial" panose="020B0604020202020204" pitchFamily="34" charset="0"/>
                <a:sym typeface="Arial Unicode MS" panose="020B0604020202020204" charset="-122"/>
              </a:rPr>
              <a:t> 2024. 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10</a:t>
            </a:fld>
            <a:endParaRPr lang="en-US" altLang="zh-CN"/>
          </a:p>
        </p:txBody>
      </p:sp>
      <p:sp>
        <p:nvSpPr>
          <p:cNvPr id="8" name="文本框 7">
            <a:extLst>
              <a:ext uri="{FF2B5EF4-FFF2-40B4-BE49-F238E27FC236}">
                <a16:creationId xmlns:a16="http://schemas.microsoft.com/office/drawing/2014/main" id="{21D93B79-DEF8-0FA2-740A-D88947314139}"/>
              </a:ext>
            </a:extLst>
          </p:cNvPr>
          <p:cNvSpPr txBox="1"/>
          <p:nvPr/>
        </p:nvSpPr>
        <p:spPr>
          <a:xfrm>
            <a:off x="501547" y="5790196"/>
            <a:ext cx="3015033"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3: The illustration of LLM-as-enhancer approaches: </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a) explanation-based enhancement</a:t>
            </a:r>
          </a:p>
        </p:txBody>
      </p:sp>
      <p:pic>
        <p:nvPicPr>
          <p:cNvPr id="9" name="图片 8">
            <a:extLst>
              <a:ext uri="{FF2B5EF4-FFF2-40B4-BE49-F238E27FC236}">
                <a16:creationId xmlns:a16="http://schemas.microsoft.com/office/drawing/2014/main" id="{6E6CB61C-5799-9E0D-D2C2-2A6B5FCF0294}"/>
              </a:ext>
            </a:extLst>
          </p:cNvPr>
          <p:cNvPicPr>
            <a:picLocks noChangeAspect="1"/>
          </p:cNvPicPr>
          <p:nvPr/>
        </p:nvPicPr>
        <p:blipFill rotWithShape="1">
          <a:blip r:embed="rId3">
            <a:extLst>
              <a:ext uri="{28A0092B-C50C-407E-A947-70E740481C1C}">
                <a14:useLocalDpi xmlns:a14="http://schemas.microsoft.com/office/drawing/2010/main" val="0"/>
              </a:ext>
            </a:extLst>
          </a:blip>
          <a:srcRect t="4373" r="39773"/>
          <a:stretch/>
        </p:blipFill>
        <p:spPr>
          <a:xfrm>
            <a:off x="211790" y="1723904"/>
            <a:ext cx="3260441" cy="4007122"/>
          </a:xfrm>
          <a:prstGeom prst="rect">
            <a:avLst/>
          </a:prstGeom>
        </p:spPr>
      </p:pic>
      <p:sp>
        <p:nvSpPr>
          <p:cNvPr id="17" name="标题 1">
            <a:extLst>
              <a:ext uri="{FF2B5EF4-FFF2-40B4-BE49-F238E27FC236}">
                <a16:creationId xmlns:a16="http://schemas.microsoft.com/office/drawing/2014/main" id="{18CD41F6-E28F-C977-6DEB-4418815BD12D}"/>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Enhancer</a:t>
            </a:r>
            <a:endParaRPr kumimoji="1" lang="zh-CN" altLang="en-US" dirty="0"/>
          </a:p>
        </p:txBody>
      </p:sp>
      <p:sp>
        <p:nvSpPr>
          <p:cNvPr id="3" name="矩形 2">
            <a:extLst>
              <a:ext uri="{FF2B5EF4-FFF2-40B4-BE49-F238E27FC236}">
                <a16:creationId xmlns:a16="http://schemas.microsoft.com/office/drawing/2014/main" id="{0C34C110-A43A-16D6-9726-1F019C6573AE}"/>
              </a:ext>
            </a:extLst>
          </p:cNvPr>
          <p:cNvSpPr/>
          <p:nvPr/>
        </p:nvSpPr>
        <p:spPr>
          <a:xfrm>
            <a:off x="2920435" y="1851312"/>
            <a:ext cx="596145" cy="100811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6" name="图片 5">
            <a:extLst>
              <a:ext uri="{FF2B5EF4-FFF2-40B4-BE49-F238E27FC236}">
                <a16:creationId xmlns:a16="http://schemas.microsoft.com/office/drawing/2014/main" id="{499DD88A-C752-96F5-DC24-45B61105E3F1}"/>
              </a:ext>
            </a:extLst>
          </p:cNvPr>
          <p:cNvPicPr>
            <a:picLocks noChangeAspect="1"/>
          </p:cNvPicPr>
          <p:nvPr/>
        </p:nvPicPr>
        <p:blipFill>
          <a:blip r:embed="rId4"/>
          <a:stretch>
            <a:fillRect/>
          </a:stretch>
        </p:blipFill>
        <p:spPr>
          <a:xfrm>
            <a:off x="3452917" y="3174036"/>
            <a:ext cx="5544616" cy="68850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4BAF559-A67B-31D7-BFBC-7BEF084C65C5}"/>
                  </a:ext>
                </a:extLst>
              </p:cNvPr>
              <p:cNvSpPr txBox="1"/>
              <p:nvPr/>
            </p:nvSpPr>
            <p:spPr>
              <a:xfrm>
                <a:off x="3715445" y="4149080"/>
                <a:ext cx="5019560" cy="182030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4</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i="1" dirty="0" smtClean="0">
                            <a:solidFill>
                              <a:schemeClr val="tx2">
                                <a:lumMod val="75000"/>
                              </a:schemeClr>
                            </a:solidFill>
                            <a:latin typeface="Cambria Math" panose="02040503050406030204" pitchFamily="18" charset="0"/>
                          </a:rPr>
                        </m:ctrlPr>
                      </m:sSubPr>
                      <m:e>
                        <m:r>
                          <a:rPr lang="en-US" altLang="zh-CN" sz="1600" i="1" dirty="0" err="1" smtClean="0">
                            <a:solidFill>
                              <a:schemeClr val="tx2">
                                <a:lumMod val="75000"/>
                              </a:schemeClr>
                            </a:solidFill>
                            <a:latin typeface="Cambria Math" panose="02040503050406030204" pitchFamily="18" charset="0"/>
                          </a:rPr>
                          <m:t>𝑡</m:t>
                        </m:r>
                      </m:e>
                      <m:sub>
                        <m:r>
                          <a:rPr lang="en-US" altLang="zh-CN" sz="1600" i="1" dirty="0" err="1" smtClean="0">
                            <a:solidFill>
                              <a:schemeClr val="tx2">
                                <a:lumMod val="75000"/>
                              </a:schemeClr>
                            </a:solidFill>
                            <a:latin typeface="Cambria Math" panose="02040503050406030204" pitchFamily="18" charset="0"/>
                          </a:rPr>
                          <m:t>𝑖</m:t>
                        </m:r>
                      </m:sub>
                    </m:sSub>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is the original text attributes, p is the designed textual prompts, </a:t>
                </a:r>
                <a14:m>
                  <m:oMath xmlns:m="http://schemas.openxmlformats.org/officeDocument/2006/math">
                    <m:sSub>
                      <m:sSubPr>
                        <m:ctrlPr>
                          <a:rPr lang="en-US" altLang="zh-CN" sz="1600" i="1" dirty="0" smtClean="0">
                            <a:solidFill>
                              <a:schemeClr val="tx2">
                                <a:lumMod val="75000"/>
                              </a:schemeClr>
                            </a:solidFill>
                            <a:latin typeface="Cambria Math" panose="02040503050406030204" pitchFamily="18" charset="0"/>
                          </a:rPr>
                        </m:ctrlPr>
                      </m:sSubPr>
                      <m:e>
                        <m:r>
                          <a:rPr lang="en-US" altLang="zh-CN" sz="1600" i="1" dirty="0" err="1" smtClean="0">
                            <a:solidFill>
                              <a:schemeClr val="tx2">
                                <a:lumMod val="75000"/>
                              </a:schemeClr>
                            </a:solidFill>
                            <a:latin typeface="Cambria Math" panose="02040503050406030204" pitchFamily="18" charset="0"/>
                          </a:rPr>
                          <m:t>𝑒</m:t>
                        </m:r>
                      </m:e>
                      <m:sub>
                        <m:r>
                          <a:rPr lang="en-US" altLang="zh-CN" sz="1600" i="1" dirty="0" err="1" smtClean="0">
                            <a:solidFill>
                              <a:schemeClr val="tx2">
                                <a:lumMod val="75000"/>
                              </a:schemeClr>
                            </a:solidFill>
                            <a:latin typeface="Cambria Math" panose="02040503050406030204" pitchFamily="18" charset="0"/>
                          </a:rPr>
                          <m:t>𝑖</m:t>
                        </m:r>
                      </m:sub>
                    </m:sSub>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is the additional textual output of LLMs, xi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𝐷</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and X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𝑁</m:t>
                        </m:r>
                        <m:r>
                          <a:rPr lang="en-US" altLang="zh-CN" sz="1600" i="0" dirty="0" smtClean="0">
                            <a:solidFill>
                              <a:schemeClr val="tx2">
                                <a:lumMod val="75000"/>
                              </a:schemeClr>
                            </a:solidFill>
                            <a:latin typeface="Cambria Math" panose="02040503050406030204" pitchFamily="18" charset="0"/>
                          </a:rPr>
                          <m:t>×</m:t>
                        </m:r>
                        <m:r>
                          <a:rPr lang="en-US" altLang="zh-CN" sz="1600" i="1" dirty="0" smtClean="0">
                            <a:solidFill>
                              <a:schemeClr val="tx2">
                                <a:lumMod val="75000"/>
                              </a:schemeClr>
                            </a:solidFill>
                            <a:latin typeface="Cambria Math" panose="02040503050406030204" pitchFamily="18" charset="0"/>
                          </a:rPr>
                          <m:t>𝐷</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denotes the enhanced initial node embedding of node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i</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with the dimension D and embedding matrix, along with adjacency matrix A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𝑁</m:t>
                        </m:r>
                        <m:r>
                          <a:rPr lang="en-US" altLang="zh-CN" sz="1600" i="0" dirty="0" smtClean="0">
                            <a:solidFill>
                              <a:schemeClr val="tx2">
                                <a:lumMod val="75000"/>
                              </a:schemeClr>
                            </a:solidFill>
                            <a:latin typeface="Cambria Math" panose="02040503050406030204" pitchFamily="18" charset="0"/>
                          </a:rPr>
                          <m:t>×</m:t>
                        </m:r>
                        <m:r>
                          <a:rPr lang="en-US" altLang="zh-CN" sz="1600" i="1" dirty="0" smtClean="0">
                            <a:solidFill>
                              <a:schemeClr val="tx2">
                                <a:lumMod val="75000"/>
                              </a:schemeClr>
                            </a:solidFill>
                            <a:latin typeface="Cambria Math" panose="02040503050406030204" pitchFamily="18" charset="0"/>
                          </a:rPr>
                          <m:t>𝑁</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to obtain node representations H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𝑁</m:t>
                        </m:r>
                        <m:r>
                          <a:rPr lang="en-US" altLang="zh-CN" sz="1600" i="0" dirty="0" smtClean="0">
                            <a:solidFill>
                              <a:schemeClr val="tx2">
                                <a:lumMod val="75000"/>
                              </a:schemeClr>
                            </a:solidFill>
                            <a:latin typeface="Cambria Math" panose="02040503050406030204" pitchFamily="18" charset="0"/>
                          </a:rPr>
                          <m:t>×</m:t>
                        </m:r>
                        <m:r>
                          <a:rPr lang="en-US" altLang="zh-CN" sz="1600" i="1" dirty="0" smtClean="0">
                            <a:solidFill>
                              <a:schemeClr val="tx2">
                                <a:lumMod val="75000"/>
                              </a:schemeClr>
                            </a:solidFill>
                            <a:latin typeface="Cambria Math" panose="02040503050406030204" pitchFamily="18" charset="0"/>
                          </a:rPr>
                          <m:t>𝑑</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by GNNs, where d is the dimension of representations. </a:t>
                </a:r>
              </a:p>
            </p:txBody>
          </p:sp>
        </mc:Choice>
        <mc:Fallback xmlns="">
          <p:sp>
            <p:nvSpPr>
              <p:cNvPr id="7" name="文本框 6">
                <a:extLst>
                  <a:ext uri="{FF2B5EF4-FFF2-40B4-BE49-F238E27FC236}">
                    <a16:creationId xmlns:a16="http://schemas.microsoft.com/office/drawing/2014/main" id="{E4BAF559-A67B-31D7-BFBC-7BEF084C65C5}"/>
                  </a:ext>
                </a:extLst>
              </p:cNvPr>
              <p:cNvSpPr txBox="1">
                <a:spLocks noRot="1" noChangeAspect="1" noMove="1" noResize="1" noEditPoints="1" noAdjustHandles="1" noChangeArrowheads="1" noChangeShapeType="1" noTextEdit="1"/>
              </p:cNvSpPr>
              <p:nvPr/>
            </p:nvSpPr>
            <p:spPr>
              <a:xfrm>
                <a:off x="3715445" y="4149080"/>
                <a:ext cx="5019560" cy="1820304"/>
              </a:xfrm>
              <a:prstGeom prst="rect">
                <a:avLst/>
              </a:prstGeom>
              <a:blipFill>
                <a:blip r:embed="rId5"/>
                <a:stretch>
                  <a:fillRect l="-1578" t="-1007" r="-2063" b="-3691"/>
                </a:stretch>
              </a:blipFill>
              <a:ln w="12700" cap="flat">
                <a:noFill/>
                <a:miter lim="400000"/>
              </a:ln>
            </p:spPr>
            <p:txBody>
              <a:bodyPr/>
              <a:lstStyle/>
              <a:p>
                <a:r>
                  <a:rPr lang="zh-CN" altLang="en-US">
                    <a:noFill/>
                  </a:rPr>
                  <a:t> </a:t>
                </a:r>
              </a:p>
            </p:txBody>
          </p:sp>
        </mc:Fallback>
      </mc:AlternateContent>
      <p:sp>
        <p:nvSpPr>
          <p:cNvPr id="10" name="文本占位符 2">
            <a:extLst>
              <a:ext uri="{FF2B5EF4-FFF2-40B4-BE49-F238E27FC236}">
                <a16:creationId xmlns:a16="http://schemas.microsoft.com/office/drawing/2014/main" id="{6041C787-B3C6-AACE-7D69-CBA93C4E7C2A}"/>
              </a:ext>
            </a:extLst>
          </p:cNvPr>
          <p:cNvSpPr txBox="1">
            <a:spLocks/>
          </p:cNvSpPr>
          <p:nvPr/>
        </p:nvSpPr>
        <p:spPr>
          <a:xfrm>
            <a:off x="483294" y="1194533"/>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1) Explanation-based Enhancement</a:t>
            </a:r>
          </a:p>
        </p:txBody>
      </p:sp>
      <p:sp>
        <p:nvSpPr>
          <p:cNvPr id="11" name="文本占位符 2">
            <a:extLst>
              <a:ext uri="{FF2B5EF4-FFF2-40B4-BE49-F238E27FC236}">
                <a16:creationId xmlns:a16="http://schemas.microsoft.com/office/drawing/2014/main" id="{1D4D6521-CC7B-FA86-7299-1504EED4D6C5}"/>
              </a:ext>
            </a:extLst>
          </p:cNvPr>
          <p:cNvSpPr>
            <a:spLocks noGrp="1"/>
          </p:cNvSpPr>
          <p:nvPr>
            <p:ph type="body" idx="1"/>
          </p:nvPr>
        </p:nvSpPr>
        <p:spPr>
          <a:xfrm>
            <a:off x="3131840" y="1787343"/>
            <a:ext cx="5961368" cy="1191413"/>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900" dirty="0">
                <a:latin typeface="Times New Roman" panose="02020603050405020304" pitchFamily="18" charset="0"/>
                <a:cs typeface="Times New Roman" panose="02020603050405020304" pitchFamily="18" charset="0"/>
              </a:rPr>
              <a:t>Generally they prompt LLMs to generate semantically enriched additional information, such as explanations, knowledge entities, and pseudo labels.</a:t>
            </a:r>
          </a:p>
        </p:txBody>
      </p:sp>
    </p:spTree>
    <p:extLst>
      <p:ext uri="{BB962C8B-B14F-4D97-AF65-F5344CB8AC3E}">
        <p14:creationId xmlns:p14="http://schemas.microsoft.com/office/powerpoint/2010/main" val="19744171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11</a:t>
            </a:fld>
            <a:endParaRPr lang="en-US" altLang="zh-CN"/>
          </a:p>
        </p:txBody>
      </p:sp>
      <p:sp>
        <p:nvSpPr>
          <p:cNvPr id="6" name="文本框 5">
            <a:extLst>
              <a:ext uri="{FF2B5EF4-FFF2-40B4-BE49-F238E27FC236}">
                <a16:creationId xmlns:a16="http://schemas.microsoft.com/office/drawing/2014/main" id="{E66AC4F7-C32E-D07F-CE17-CC869FF53D03}"/>
              </a:ext>
            </a:extLst>
          </p:cNvPr>
          <p:cNvSpPr txBox="1"/>
          <p:nvPr/>
        </p:nvSpPr>
        <p:spPr>
          <a:xfrm>
            <a:off x="885154" y="3854989"/>
            <a:ext cx="7973069" cy="5847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[1</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Xiaoxin</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He, Xavier Bresson, Thomas Laurent, and Bryan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Hooi</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Explanations as features: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Llm</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-based features for text-attributed graphs.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arXiv</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preprint arXiv:2305.19523, 2023.</a:t>
            </a:r>
          </a:p>
        </p:txBody>
      </p:sp>
      <p:sp>
        <p:nvSpPr>
          <p:cNvPr id="9" name="标题 1">
            <a:extLst>
              <a:ext uri="{FF2B5EF4-FFF2-40B4-BE49-F238E27FC236}">
                <a16:creationId xmlns:a16="http://schemas.microsoft.com/office/drawing/2014/main" id="{6B2DF661-4820-A1F1-AC0A-D4B474B5EE63}"/>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Enhancer</a:t>
            </a:r>
            <a:endParaRPr kumimoji="1" lang="zh-CN" altLang="en-US" dirty="0"/>
          </a:p>
        </p:txBody>
      </p:sp>
      <p:sp>
        <p:nvSpPr>
          <p:cNvPr id="15" name="文本占位符 2">
            <a:extLst>
              <a:ext uri="{FF2B5EF4-FFF2-40B4-BE49-F238E27FC236}">
                <a16:creationId xmlns:a16="http://schemas.microsoft.com/office/drawing/2014/main" id="{54CA180A-1F4E-48E3-E546-E97F34996C01}"/>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1) Explanation-based Enhancement</a:t>
            </a:r>
          </a:p>
        </p:txBody>
      </p:sp>
      <p:sp>
        <p:nvSpPr>
          <p:cNvPr id="16" name="文本占位符 2">
            <a:extLst>
              <a:ext uri="{FF2B5EF4-FFF2-40B4-BE49-F238E27FC236}">
                <a16:creationId xmlns:a16="http://schemas.microsoft.com/office/drawing/2014/main" id="{8D5392F4-0838-81B1-6B73-B4E616ABC9F2}"/>
              </a:ext>
            </a:extLst>
          </p:cNvPr>
          <p:cNvSpPr txBox="1">
            <a:spLocks/>
          </p:cNvSpPr>
          <p:nvPr/>
        </p:nvSpPr>
        <p:spPr>
          <a:xfrm>
            <a:off x="388936" y="2139061"/>
            <a:ext cx="8075240" cy="1330531"/>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TAPE [1] prompts LLMs to generate explanations and pseudo labels to augment textual attribute. After that, relatively small language models are fine-tuned on both original text data and explanations to encode text semantic information as initial node embeddings.</a:t>
            </a:r>
          </a:p>
        </p:txBody>
      </p:sp>
    </p:spTree>
    <p:extLst>
      <p:ext uri="{BB962C8B-B14F-4D97-AF65-F5344CB8AC3E}">
        <p14:creationId xmlns:p14="http://schemas.microsoft.com/office/powerpoint/2010/main" val="3781054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12</a:t>
            </a:fld>
            <a:endParaRPr lang="en-US" altLang="zh-CN"/>
          </a:p>
        </p:txBody>
      </p:sp>
      <p:sp>
        <p:nvSpPr>
          <p:cNvPr id="8" name="文本框 7">
            <a:extLst>
              <a:ext uri="{FF2B5EF4-FFF2-40B4-BE49-F238E27FC236}">
                <a16:creationId xmlns:a16="http://schemas.microsoft.com/office/drawing/2014/main" id="{21D93B79-DEF8-0FA2-740A-D88947314139}"/>
              </a:ext>
            </a:extLst>
          </p:cNvPr>
          <p:cNvSpPr txBox="1"/>
          <p:nvPr/>
        </p:nvSpPr>
        <p:spPr>
          <a:xfrm>
            <a:off x="230012" y="5594442"/>
            <a:ext cx="3304328"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3: The illustration of LLM-as-enhancer approaches: </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b) Embedding-based enhancement.  </a:t>
            </a:r>
          </a:p>
        </p:txBody>
      </p:sp>
      <p:pic>
        <p:nvPicPr>
          <p:cNvPr id="9" name="图片 8">
            <a:extLst>
              <a:ext uri="{FF2B5EF4-FFF2-40B4-BE49-F238E27FC236}">
                <a16:creationId xmlns:a16="http://schemas.microsoft.com/office/drawing/2014/main" id="{6E6CB61C-5799-9E0D-D2C2-2A6B5FCF0294}"/>
              </a:ext>
            </a:extLst>
          </p:cNvPr>
          <p:cNvPicPr>
            <a:picLocks noChangeAspect="1"/>
          </p:cNvPicPr>
          <p:nvPr/>
        </p:nvPicPr>
        <p:blipFill rotWithShape="1">
          <a:blip r:embed="rId3">
            <a:extLst>
              <a:ext uri="{28A0092B-C50C-407E-A947-70E740481C1C}">
                <a14:useLocalDpi xmlns:a14="http://schemas.microsoft.com/office/drawing/2010/main" val="0"/>
              </a:ext>
            </a:extLst>
          </a:blip>
          <a:srcRect l="60965" t="32037" b="413"/>
          <a:stretch/>
        </p:blipFill>
        <p:spPr>
          <a:xfrm>
            <a:off x="323528" y="2143197"/>
            <a:ext cx="2473539" cy="3313302"/>
          </a:xfrm>
          <a:prstGeom prst="rect">
            <a:avLst/>
          </a:prstGeom>
        </p:spPr>
      </p:pic>
      <p:sp>
        <p:nvSpPr>
          <p:cNvPr id="17" name="标题 1">
            <a:extLst>
              <a:ext uri="{FF2B5EF4-FFF2-40B4-BE49-F238E27FC236}">
                <a16:creationId xmlns:a16="http://schemas.microsoft.com/office/drawing/2014/main" id="{18CD41F6-E28F-C977-6DEB-4418815BD12D}"/>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Enhancer</a:t>
            </a:r>
            <a:endParaRPr kumimoji="1" lang="zh-CN" altLang="en-US" dirty="0"/>
          </a:p>
        </p:txBody>
      </p:sp>
      <p:pic>
        <p:nvPicPr>
          <p:cNvPr id="2" name="图片 1">
            <a:extLst>
              <a:ext uri="{FF2B5EF4-FFF2-40B4-BE49-F238E27FC236}">
                <a16:creationId xmlns:a16="http://schemas.microsoft.com/office/drawing/2014/main" id="{912C3C0A-F8BD-BE08-8583-17E0A9392342}"/>
              </a:ext>
            </a:extLst>
          </p:cNvPr>
          <p:cNvPicPr>
            <a:picLocks noChangeAspect="1"/>
          </p:cNvPicPr>
          <p:nvPr/>
        </p:nvPicPr>
        <p:blipFill rotWithShape="1">
          <a:blip r:embed="rId3">
            <a:extLst>
              <a:ext uri="{28A0092B-C50C-407E-A947-70E740481C1C}">
                <a14:useLocalDpi xmlns:a14="http://schemas.microsoft.com/office/drawing/2010/main" val="0"/>
              </a:ext>
            </a:extLst>
          </a:blip>
          <a:srcRect l="39773" t="66140" r="40909" b="8903"/>
          <a:stretch/>
        </p:blipFill>
        <p:spPr>
          <a:xfrm>
            <a:off x="2466417" y="3793760"/>
            <a:ext cx="1224136" cy="1224136"/>
          </a:xfrm>
          <a:prstGeom prst="rect">
            <a:avLst/>
          </a:prstGeom>
        </p:spPr>
      </p:pic>
      <p:sp>
        <p:nvSpPr>
          <p:cNvPr id="3" name="文本占位符 2">
            <a:extLst>
              <a:ext uri="{FF2B5EF4-FFF2-40B4-BE49-F238E27FC236}">
                <a16:creationId xmlns:a16="http://schemas.microsoft.com/office/drawing/2014/main" id="{3D86096F-900A-02BF-C44B-7B5A8A78E11A}"/>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2) </a:t>
            </a:r>
            <a:r>
              <a:rPr kumimoji="0" lang="en-US" altLang="zh-CN" sz="2800" b="1" i="0" u="none" strike="noStrike" kern="0" cap="none" spc="0" normalizeH="0" baseline="0" noProof="0" dirty="0">
                <a:ln>
                  <a:noFill/>
                </a:ln>
                <a:solidFill>
                  <a:srgbClr val="7D2D2D"/>
                </a:solidFill>
                <a:effectLst/>
                <a:uLnTx/>
                <a:uFillTx/>
                <a:latin typeface="Calibri"/>
                <a:cs typeface="Arial" panose="020B0604020202020204" pitchFamily="34" charset="0"/>
                <a:sym typeface="Arial" panose="020B0604020202020204"/>
              </a:rPr>
              <a:t>Embedding-based Enhancement</a:t>
            </a:r>
            <a:endParaRPr lang="en-US" altLang="zh-CN" b="1" dirty="0">
              <a:solidFill>
                <a:srgbClr val="7D2D2D"/>
              </a:solidFill>
              <a:latin typeface="Calibri"/>
              <a:cs typeface="Arial" panose="020B0604020202020204" pitchFamily="34" charset="0"/>
            </a:endParaRPr>
          </a:p>
          <a:p>
            <a:pPr>
              <a:defRPr/>
            </a:pPr>
            <a:endParaRPr lang="en-US" altLang="zh-CN" b="1" dirty="0">
              <a:solidFill>
                <a:srgbClr val="7D2D2D"/>
              </a:solidFill>
              <a:latin typeface="Calibri"/>
              <a:cs typeface="Arial" panose="020B0604020202020204" pitchFamily="34" charset="0"/>
            </a:endParaRPr>
          </a:p>
        </p:txBody>
      </p:sp>
      <p:sp>
        <p:nvSpPr>
          <p:cNvPr id="5" name="矩形 4">
            <a:extLst>
              <a:ext uri="{FF2B5EF4-FFF2-40B4-BE49-F238E27FC236}">
                <a16:creationId xmlns:a16="http://schemas.microsoft.com/office/drawing/2014/main" id="{F5266856-3565-5333-425C-E32C6D87DC22}"/>
              </a:ext>
            </a:extLst>
          </p:cNvPr>
          <p:cNvSpPr/>
          <p:nvPr/>
        </p:nvSpPr>
        <p:spPr>
          <a:xfrm>
            <a:off x="252985" y="4448790"/>
            <a:ext cx="298072" cy="5040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6" name="文本占位符 2">
            <a:extLst>
              <a:ext uri="{FF2B5EF4-FFF2-40B4-BE49-F238E27FC236}">
                <a16:creationId xmlns:a16="http://schemas.microsoft.com/office/drawing/2014/main" id="{405E52E4-0232-75D2-8628-092171F5EECC}"/>
              </a:ext>
            </a:extLst>
          </p:cNvPr>
          <p:cNvSpPr>
            <a:spLocks noGrp="1"/>
          </p:cNvSpPr>
          <p:nvPr>
            <p:ph type="body" idx="1"/>
          </p:nvPr>
        </p:nvSpPr>
        <p:spPr>
          <a:xfrm>
            <a:off x="3617445" y="2005239"/>
            <a:ext cx="5526555" cy="1194722"/>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Embedding-based enhancement approaches directly utilize LLMs to output text embeddings as initial node embeddings for GNN training.</a:t>
            </a:r>
          </a:p>
        </p:txBody>
      </p:sp>
      <p:pic>
        <p:nvPicPr>
          <p:cNvPr id="7" name="图片 6">
            <a:extLst>
              <a:ext uri="{FF2B5EF4-FFF2-40B4-BE49-F238E27FC236}">
                <a16:creationId xmlns:a16="http://schemas.microsoft.com/office/drawing/2014/main" id="{8684323F-4C1D-670A-A473-066866E5679A}"/>
              </a:ext>
            </a:extLst>
          </p:cNvPr>
          <p:cNvPicPr>
            <a:picLocks noChangeAspect="1"/>
          </p:cNvPicPr>
          <p:nvPr/>
        </p:nvPicPr>
        <p:blipFill>
          <a:blip r:embed="rId4"/>
          <a:stretch>
            <a:fillRect/>
          </a:stretch>
        </p:blipFill>
        <p:spPr>
          <a:xfrm>
            <a:off x="4584039" y="3397292"/>
            <a:ext cx="3487216" cy="567842"/>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38FF455-1151-E227-200F-A95B0608C128}"/>
                  </a:ext>
                </a:extLst>
              </p:cNvPr>
              <p:cNvSpPr txBox="1"/>
              <p:nvPr/>
            </p:nvSpPr>
            <p:spPr>
              <a:xfrm>
                <a:off x="3995936" y="4174026"/>
                <a:ext cx="5029119" cy="157408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5</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600" i="1" dirty="0" smtClean="0">
                            <a:solidFill>
                              <a:schemeClr val="tx2">
                                <a:lumMod val="75000"/>
                              </a:schemeClr>
                            </a:solidFill>
                            <a:latin typeface="Cambria Math" panose="02040503050406030204" pitchFamily="18" charset="0"/>
                          </a:rPr>
                        </m:ctrlPr>
                      </m:sSubPr>
                      <m:e>
                        <m:r>
                          <a:rPr lang="en-US" altLang="zh-CN" sz="1600" i="1" dirty="0" err="1" smtClean="0">
                            <a:solidFill>
                              <a:schemeClr val="tx2">
                                <a:lumMod val="75000"/>
                              </a:schemeClr>
                            </a:solidFill>
                            <a:latin typeface="Cambria Math" panose="02040503050406030204" pitchFamily="18" charset="0"/>
                          </a:rPr>
                          <m:t>𝑡</m:t>
                        </m:r>
                      </m:e>
                      <m:sub>
                        <m:r>
                          <a:rPr lang="en-US" altLang="zh-CN" sz="1600" i="1" dirty="0" err="1" smtClean="0">
                            <a:solidFill>
                              <a:schemeClr val="tx2">
                                <a:lumMod val="75000"/>
                              </a:schemeClr>
                            </a:solidFill>
                            <a:latin typeface="Cambria Math" panose="02040503050406030204" pitchFamily="18" charset="0"/>
                          </a:rPr>
                          <m:t>𝑖</m:t>
                        </m:r>
                      </m:sub>
                    </m:sSub>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is the original text attributes, xi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𝐷</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and X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𝑁</m:t>
                        </m:r>
                        <m:r>
                          <a:rPr lang="en-US" altLang="zh-CN" sz="1600" i="0" dirty="0" smtClean="0">
                            <a:solidFill>
                              <a:schemeClr val="tx2">
                                <a:lumMod val="75000"/>
                              </a:schemeClr>
                            </a:solidFill>
                            <a:latin typeface="Cambria Math" panose="02040503050406030204" pitchFamily="18" charset="0"/>
                          </a:rPr>
                          <m:t>×</m:t>
                        </m:r>
                        <m:r>
                          <a:rPr lang="en-US" altLang="zh-CN" sz="1600" i="1" dirty="0" smtClean="0">
                            <a:solidFill>
                              <a:schemeClr val="tx2">
                                <a:lumMod val="75000"/>
                              </a:schemeClr>
                            </a:solidFill>
                            <a:latin typeface="Cambria Math" panose="02040503050406030204" pitchFamily="18" charset="0"/>
                          </a:rPr>
                          <m:t>𝐷</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denotes the enhanced initial node embedding of node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i</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with the dimension D and embedding matrix, along with adjacency matrix A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𝑁</m:t>
                        </m:r>
                        <m:r>
                          <a:rPr lang="en-US" altLang="zh-CN" sz="1600" i="0" dirty="0" smtClean="0">
                            <a:solidFill>
                              <a:schemeClr val="tx2">
                                <a:lumMod val="75000"/>
                              </a:schemeClr>
                            </a:solidFill>
                            <a:latin typeface="Cambria Math" panose="02040503050406030204" pitchFamily="18" charset="0"/>
                          </a:rPr>
                          <m:t>×</m:t>
                        </m:r>
                        <m:r>
                          <a:rPr lang="en-US" altLang="zh-CN" sz="1600" i="1" dirty="0" smtClean="0">
                            <a:solidFill>
                              <a:schemeClr val="tx2">
                                <a:lumMod val="75000"/>
                              </a:schemeClr>
                            </a:solidFill>
                            <a:latin typeface="Cambria Math" panose="02040503050406030204" pitchFamily="18" charset="0"/>
                          </a:rPr>
                          <m:t>𝑁</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 to obtain node representations H ∈ </a:t>
                </a:r>
                <a14:m>
                  <m:oMath xmlns:m="http://schemas.openxmlformats.org/officeDocument/2006/math">
                    <m:sSup>
                      <m:sSupPr>
                        <m:ctrlPr>
                          <a:rPr lang="en-US" altLang="zh-CN" sz="1600" i="1" dirty="0" smtClean="0">
                            <a:solidFill>
                              <a:schemeClr val="tx2">
                                <a:lumMod val="75000"/>
                              </a:schemeClr>
                            </a:solidFill>
                            <a:latin typeface="Cambria Math" panose="02040503050406030204" pitchFamily="18" charset="0"/>
                          </a:rPr>
                        </m:ctrlPr>
                      </m:sSupPr>
                      <m:e>
                        <m:r>
                          <a:rPr lang="en-US" altLang="zh-CN" sz="1600" i="1" dirty="0" smtClean="0">
                            <a:solidFill>
                              <a:schemeClr val="tx2">
                                <a:lumMod val="75000"/>
                              </a:schemeClr>
                            </a:solidFill>
                            <a:latin typeface="Cambria Math" panose="02040503050406030204" pitchFamily="18" charset="0"/>
                          </a:rPr>
                          <m:t>𝑅</m:t>
                        </m:r>
                      </m:e>
                      <m:sup>
                        <m:r>
                          <a:rPr lang="en-US" altLang="zh-CN" sz="1600" i="1" dirty="0" smtClean="0">
                            <a:solidFill>
                              <a:schemeClr val="tx2">
                                <a:lumMod val="75000"/>
                              </a:schemeClr>
                            </a:solidFill>
                            <a:latin typeface="Cambria Math" panose="02040503050406030204" pitchFamily="18" charset="0"/>
                          </a:rPr>
                          <m:t>𝑁</m:t>
                        </m:r>
                        <m:r>
                          <a:rPr lang="en-US" altLang="zh-CN" sz="1600" i="0" dirty="0" smtClean="0">
                            <a:solidFill>
                              <a:schemeClr val="tx2">
                                <a:lumMod val="75000"/>
                              </a:schemeClr>
                            </a:solidFill>
                            <a:latin typeface="Cambria Math" panose="02040503050406030204" pitchFamily="18" charset="0"/>
                          </a:rPr>
                          <m:t>×</m:t>
                        </m:r>
                        <m:r>
                          <a:rPr lang="en-US" altLang="zh-CN" sz="1600" i="1" dirty="0" smtClean="0">
                            <a:solidFill>
                              <a:schemeClr val="tx2">
                                <a:lumMod val="75000"/>
                              </a:schemeClr>
                            </a:solidFill>
                            <a:latin typeface="Cambria Math" panose="02040503050406030204" pitchFamily="18" charset="0"/>
                          </a:rPr>
                          <m:t>𝑑</m:t>
                        </m:r>
                      </m:sup>
                    </m:sSup>
                  </m:oMath>
                </a14:m>
                <a:r>
                  <a:rPr lang="en-US" altLang="zh-CN" sz="1600" dirty="0">
                    <a:solidFill>
                      <a:schemeClr val="tx2">
                        <a:lumMod val="75000"/>
                      </a:schemeClr>
                    </a:solidFill>
                    <a:latin typeface="Times New Roman" panose="02020603050405020304" pitchFamily="18" charset="0"/>
                    <a:cs typeface="Times New Roman" panose="02020603050405020304" pitchFamily="18" charset="0"/>
                  </a:rPr>
                  <a:t>by GNNs, where d is the dimension of representations. </a:t>
                </a:r>
              </a:p>
            </p:txBody>
          </p:sp>
        </mc:Choice>
        <mc:Fallback xmlns="">
          <p:sp>
            <p:nvSpPr>
              <p:cNvPr id="10" name="文本框 9">
                <a:extLst>
                  <a:ext uri="{FF2B5EF4-FFF2-40B4-BE49-F238E27FC236}">
                    <a16:creationId xmlns:a16="http://schemas.microsoft.com/office/drawing/2014/main" id="{038FF455-1151-E227-200F-A95B0608C128}"/>
                  </a:ext>
                </a:extLst>
              </p:cNvPr>
              <p:cNvSpPr txBox="1">
                <a:spLocks noRot="1" noChangeAspect="1" noMove="1" noResize="1" noEditPoints="1" noAdjustHandles="1" noChangeArrowheads="1" noChangeShapeType="1" noTextEdit="1"/>
              </p:cNvSpPr>
              <p:nvPr/>
            </p:nvSpPr>
            <p:spPr>
              <a:xfrm>
                <a:off x="3995936" y="4174026"/>
                <a:ext cx="5029119" cy="1574083"/>
              </a:xfrm>
              <a:prstGeom prst="rect">
                <a:avLst/>
              </a:prstGeom>
              <a:blipFill>
                <a:blip r:embed="rId5"/>
                <a:stretch>
                  <a:fillRect l="-1578" t="-1550" r="-1578" b="-4264"/>
                </a:stretch>
              </a:blipFill>
              <a:ln w="12700" cap="flat">
                <a:noFill/>
                <a:miter lim="400000"/>
              </a:ln>
            </p:spPr>
            <p:txBody>
              <a:bodyPr/>
              <a:lstStyle/>
              <a:p>
                <a:r>
                  <a:rPr lang="zh-CN" altLang="en-US">
                    <a:noFill/>
                  </a:rPr>
                  <a:t> </a:t>
                </a:r>
              </a:p>
            </p:txBody>
          </p:sp>
        </mc:Fallback>
      </mc:AlternateContent>
    </p:spTree>
    <p:extLst>
      <p:ext uri="{BB962C8B-B14F-4D97-AF65-F5344CB8AC3E}">
        <p14:creationId xmlns:p14="http://schemas.microsoft.com/office/powerpoint/2010/main" val="284246420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13</a:t>
            </a:fld>
            <a:endParaRPr lang="en-US" altLang="zh-CN"/>
          </a:p>
        </p:txBody>
      </p:sp>
      <p:sp>
        <p:nvSpPr>
          <p:cNvPr id="6" name="文本框 5">
            <a:extLst>
              <a:ext uri="{FF2B5EF4-FFF2-40B4-BE49-F238E27FC236}">
                <a16:creationId xmlns:a16="http://schemas.microsoft.com/office/drawing/2014/main" id="{E66AC4F7-C32E-D07F-CE17-CC869FF53D03}"/>
              </a:ext>
            </a:extLst>
          </p:cNvPr>
          <p:cNvSpPr txBox="1"/>
          <p:nvPr/>
        </p:nvSpPr>
        <p:spPr>
          <a:xfrm>
            <a:off x="737865" y="3774659"/>
            <a:ext cx="7973069"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[2</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Han Xie, Da Zheng, Jun Ma,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Houyu</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Zhang, Vassilis N Ioannidis, Xiang Song, Qing Ping, Sheng Wang, Carl Yang, Yi Xu, et al. Graph-aware language model pre-training on a large graph corpus can help multiple graph applications.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arXiv</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preprint arXiv:2306.02592, 2023.</a:t>
            </a:r>
          </a:p>
        </p:txBody>
      </p:sp>
      <p:sp>
        <p:nvSpPr>
          <p:cNvPr id="9" name="标题 1">
            <a:extLst>
              <a:ext uri="{FF2B5EF4-FFF2-40B4-BE49-F238E27FC236}">
                <a16:creationId xmlns:a16="http://schemas.microsoft.com/office/drawing/2014/main" id="{6B2DF661-4820-A1F1-AC0A-D4B474B5EE63}"/>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Enhancer</a:t>
            </a:r>
            <a:endParaRPr kumimoji="1" lang="zh-CN" altLang="en-US" dirty="0"/>
          </a:p>
        </p:txBody>
      </p:sp>
      <p:sp>
        <p:nvSpPr>
          <p:cNvPr id="15" name="文本占位符 2">
            <a:extLst>
              <a:ext uri="{FF2B5EF4-FFF2-40B4-BE49-F238E27FC236}">
                <a16:creationId xmlns:a16="http://schemas.microsoft.com/office/drawing/2014/main" id="{54CA180A-1F4E-48E3-E546-E97F34996C01}"/>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2) </a:t>
            </a:r>
            <a:r>
              <a:rPr kumimoji="0" lang="en-US" altLang="zh-CN" sz="2800" b="1" i="0" u="none" strike="noStrike" kern="0" cap="none" spc="0" normalizeH="0" baseline="0" noProof="0" dirty="0">
                <a:ln>
                  <a:noFill/>
                </a:ln>
                <a:solidFill>
                  <a:srgbClr val="7D2D2D"/>
                </a:solidFill>
                <a:effectLst/>
                <a:uLnTx/>
                <a:uFillTx/>
                <a:latin typeface="Calibri"/>
                <a:cs typeface="Arial" panose="020B0604020202020204" pitchFamily="34" charset="0"/>
                <a:sym typeface="Arial" panose="020B0604020202020204"/>
              </a:rPr>
              <a:t>Embedding-based Enhancement</a:t>
            </a:r>
            <a:endParaRPr lang="en-US" altLang="zh-CN" b="1" dirty="0">
              <a:solidFill>
                <a:srgbClr val="7D2D2D"/>
              </a:solidFill>
              <a:latin typeface="Calibri"/>
              <a:cs typeface="Arial" panose="020B0604020202020204" pitchFamily="34" charset="0"/>
            </a:endParaRPr>
          </a:p>
          <a:p>
            <a:pPr>
              <a:defRPr/>
            </a:pPr>
            <a:endParaRPr lang="en-US" altLang="zh-CN" b="1" dirty="0">
              <a:solidFill>
                <a:srgbClr val="7D2D2D"/>
              </a:solidFill>
              <a:latin typeface="Calibri"/>
              <a:cs typeface="Arial" panose="020B0604020202020204" pitchFamily="34" charset="0"/>
            </a:endParaRPr>
          </a:p>
        </p:txBody>
      </p:sp>
      <p:sp>
        <p:nvSpPr>
          <p:cNvPr id="16" name="文本占位符 2">
            <a:extLst>
              <a:ext uri="{FF2B5EF4-FFF2-40B4-BE49-F238E27FC236}">
                <a16:creationId xmlns:a16="http://schemas.microsoft.com/office/drawing/2014/main" id="{8D5392F4-0838-81B1-6B73-B4E616ABC9F2}"/>
              </a:ext>
            </a:extLst>
          </p:cNvPr>
          <p:cNvSpPr txBox="1">
            <a:spLocks/>
          </p:cNvSpPr>
          <p:nvPr/>
        </p:nvSpPr>
        <p:spPr>
          <a:xfrm>
            <a:off x="585465" y="2167048"/>
            <a:ext cx="7973069" cy="1330531"/>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GALM [2] pre-trains PLMs and GNN aggregator on a given large graph corpus to capture the information that can maximize utility towards massive applications and then fine-tunes the framework on a specific downstream application to further improve the performance.</a:t>
            </a:r>
          </a:p>
        </p:txBody>
      </p:sp>
    </p:spTree>
    <p:extLst>
      <p:ext uri="{BB962C8B-B14F-4D97-AF65-F5344CB8AC3E}">
        <p14:creationId xmlns:p14="http://schemas.microsoft.com/office/powerpoint/2010/main" val="233469695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14</a:t>
            </a:fld>
            <a:endParaRPr lang="en-US" altLang="zh-CN"/>
          </a:p>
        </p:txBody>
      </p:sp>
      <p:sp>
        <p:nvSpPr>
          <p:cNvPr id="10" name="标题 1">
            <a:extLst>
              <a:ext uri="{FF2B5EF4-FFF2-40B4-BE49-F238E27FC236}">
                <a16:creationId xmlns:a16="http://schemas.microsoft.com/office/drawing/2014/main" id="{D4B1D0E4-0421-A1CF-28E2-14B344AE4B41}"/>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fontScale="92500"/>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lang="en-US" altLang="zh-CN" dirty="0"/>
              <a:t>Pros and Cons for </a:t>
            </a:r>
            <a:r>
              <a:rPr kumimoji="1" lang="en-US" altLang="zh-CN" dirty="0"/>
              <a:t>LLM as Enhancer</a:t>
            </a:r>
            <a:endParaRPr kumimoji="1" lang="zh-CN" altLang="en-US" dirty="0"/>
          </a:p>
        </p:txBody>
      </p:sp>
      <p:sp>
        <p:nvSpPr>
          <p:cNvPr id="13" name="文本占位符 2">
            <a:extLst>
              <a:ext uri="{FF2B5EF4-FFF2-40B4-BE49-F238E27FC236}">
                <a16:creationId xmlns:a16="http://schemas.microsoft.com/office/drawing/2014/main" id="{D9EDBEF1-0B9A-3603-F513-F8688F994758}"/>
              </a:ext>
            </a:extLst>
          </p:cNvPr>
          <p:cNvSpPr>
            <a:spLocks noGrp="1"/>
          </p:cNvSpPr>
          <p:nvPr>
            <p:ph type="body" idx="1"/>
          </p:nvPr>
        </p:nvSpPr>
        <p:spPr>
          <a:xfrm>
            <a:off x="539552" y="1417764"/>
            <a:ext cx="7704856" cy="3163364"/>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LLM-as-enhancer approaches have demonstrated superior performance on TAG, being able to effectively capture both textual and structural information.</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LLM-as-enhancer approaches pave the way for using closed-source LLMs to assist graph-related task(specifically for explanation-based enhancement).</a:t>
            </a:r>
          </a:p>
          <a:p>
            <a:pPr marL="0" indent="0" hangingPunct="0">
              <a:lnSpc>
                <a:spcPct val="120000"/>
              </a:lnSpc>
              <a:spcBef>
                <a:spcPts val="0"/>
              </a:spcBef>
              <a:buClrTx/>
              <a:buSz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LLM-as-enhancer approaches entail significant overhead when dealing with large-scale datasets.</a:t>
            </a: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p>
            <a:pPr marL="0" indent="0">
              <a:buNone/>
            </a:pPr>
            <a:endParaRPr kumimoji="1" lang="zh-CN" altLang="en-US" dirty="0"/>
          </a:p>
        </p:txBody>
      </p:sp>
    </p:spTree>
    <p:extLst>
      <p:ext uri="{BB962C8B-B14F-4D97-AF65-F5344CB8AC3E}">
        <p14:creationId xmlns:p14="http://schemas.microsoft.com/office/powerpoint/2010/main" val="9263111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15</a:t>
            </a:fld>
            <a:endParaRPr lang="en-US" altLang="zh-CN"/>
          </a:p>
        </p:txBody>
      </p:sp>
      <p:sp>
        <p:nvSpPr>
          <p:cNvPr id="5" name="タイトル 1">
            <a:extLst>
              <a:ext uri="{FF2B5EF4-FFF2-40B4-BE49-F238E27FC236}">
                <a16:creationId xmlns:a16="http://schemas.microsoft.com/office/drawing/2014/main" id="{6C0F9994-E33B-B551-EBD9-C4823EC5C80A}"/>
              </a:ext>
            </a:extLst>
          </p:cNvPr>
          <p:cNvSpPr txBox="1">
            <a:spLocks noGrp="1"/>
          </p:cNvSpPr>
          <p:nvPr>
            <p:ph type="title"/>
          </p:nvPr>
        </p:nvSpPr>
        <p:spPr>
          <a:xfrm>
            <a:off x="1421650" y="3140968"/>
            <a:ext cx="6300700" cy="785820"/>
          </a:xfrm>
          <a:prstGeom prst="rect">
            <a:avLst/>
          </a:prstGeom>
        </p:spPr>
        <p:txBody>
          <a:bodyPr>
            <a:noAutofit/>
          </a:bodyPr>
          <a:lstStyle/>
          <a:p>
            <a:pPr algn="ctr"/>
            <a:r>
              <a:rPr lang="en-US" altLang="zh-CN" b="1" dirty="0">
                <a:latin typeface="Times New Roman" panose="02020603050405020304" pitchFamily="18" charset="0"/>
                <a:cs typeface="Times New Roman" panose="02020603050405020304" pitchFamily="18" charset="0"/>
                <a:sym typeface="+mn-ea"/>
              </a:rPr>
              <a:t>(2) LLM as Predictor</a:t>
            </a:r>
          </a:p>
        </p:txBody>
      </p:sp>
    </p:spTree>
    <p:extLst>
      <p:ext uri="{BB962C8B-B14F-4D97-AF65-F5344CB8AC3E}">
        <p14:creationId xmlns:p14="http://schemas.microsoft.com/office/powerpoint/2010/main" val="139358371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normAutofit/>
          </a:bodyPr>
          <a:lstStyle/>
          <a:p>
            <a:r>
              <a:rPr kumimoji="1" lang="en-US" altLang="zh-CN" dirty="0"/>
              <a:t>LLM as Predictor</a:t>
            </a:r>
            <a:endParaRPr kumimoji="1" lang="zh-CN" altLang="en-US" dirty="0"/>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16</a:t>
            </a:fld>
            <a:endParaRPr lang="en-US" altLang="zh-CN"/>
          </a:p>
        </p:txBody>
      </p:sp>
      <p:sp>
        <p:nvSpPr>
          <p:cNvPr id="8" name="文本占位符 2">
            <a:extLst>
              <a:ext uri="{FF2B5EF4-FFF2-40B4-BE49-F238E27FC236}">
                <a16:creationId xmlns:a16="http://schemas.microsoft.com/office/drawing/2014/main" id="{D8ED0B2C-CEC8-C1DB-8C79-613010D0B64C}"/>
              </a:ext>
            </a:extLst>
          </p:cNvPr>
          <p:cNvSpPr txBox="1">
            <a:spLocks/>
          </p:cNvSpPr>
          <p:nvPr/>
        </p:nvSpPr>
        <p:spPr>
          <a:xfrm>
            <a:off x="539552" y="1417764"/>
            <a:ext cx="7704856" cy="4387500"/>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LLM-as-predictor approaches utilize  LLMs to make predictions for a wide range of graph-related tasks within </a:t>
            </a:r>
            <a:r>
              <a:rPr kumimoji="1" lang="en-US" altLang="zh-CN" sz="1800" b="1" dirty="0">
                <a:latin typeface="Times New Roman" panose="02020603050405020304" pitchFamily="18" charset="0"/>
                <a:cs typeface="Times New Roman" panose="02020603050405020304" pitchFamily="18" charset="0"/>
              </a:rPr>
              <a:t>a unified generative paradigm</a:t>
            </a:r>
            <a:r>
              <a:rPr kumimoji="1" lang="en-US" altLang="zh-CN" sz="1800" dirty="0">
                <a:latin typeface="Times New Roman" panose="02020603050405020304" pitchFamily="18" charset="0"/>
                <a:cs typeface="Times New Roman" panose="02020603050405020304" pitchFamily="18" charset="0"/>
              </a:rPr>
              <a:t>.</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However, applying LLMs to graph modalities presents unique challenges, because </a:t>
            </a:r>
            <a:r>
              <a:rPr kumimoji="1" lang="en-US" altLang="zh-CN" sz="1800" b="1" dirty="0">
                <a:latin typeface="Times New Roman" panose="02020603050405020304" pitchFamily="18" charset="0"/>
                <a:cs typeface="Times New Roman" panose="02020603050405020304" pitchFamily="18" charset="0"/>
              </a:rPr>
              <a:t>graph data often lacks straightforward transformation into sequential text</a:t>
            </a:r>
            <a:r>
              <a:rPr kumimoji="1" lang="en-US" altLang="zh-CN" sz="1800" dirty="0">
                <a:latin typeface="Times New Roman" panose="02020603050405020304" pitchFamily="18" charset="0"/>
                <a:cs typeface="Times New Roman" panose="02020603050405020304" pitchFamily="18" charset="0"/>
              </a:rPr>
              <a:t>, as different graphs define structures and features in different ways.</a:t>
            </a:r>
          </a:p>
          <a:p>
            <a:pPr marL="0" indent="0" hangingPunct="0">
              <a:lnSpc>
                <a:spcPct val="120000"/>
              </a:lnSpc>
              <a:spcBef>
                <a:spcPts val="0"/>
              </a:spcBef>
              <a:buClrTx/>
              <a:buSzTx/>
              <a:buFont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The approaches that utilize LLM as a predictor can be categorized into two branches, depending on whether they employ GNNs to extract structural features for LLMs:</a:t>
            </a:r>
          </a:p>
          <a:p>
            <a:pPr marL="198120" lvl="1" indent="0" hangingPunct="0">
              <a:lnSpc>
                <a:spcPct val="120000"/>
              </a:lnSpc>
              <a:spcBef>
                <a:spcPts val="0"/>
              </a:spcBef>
              <a:buClrTx/>
              <a:buSzTx/>
              <a:buFontTx/>
              <a:buNone/>
              <a:defRPr/>
            </a:pPr>
            <a:r>
              <a:rPr kumimoji="1" lang="en-US" altLang="zh-CN" sz="1800" dirty="0">
                <a:latin typeface="Times New Roman" panose="02020603050405020304" pitchFamily="18" charset="0"/>
                <a:cs typeface="Times New Roman" panose="02020603050405020304" pitchFamily="18" charset="0"/>
              </a:rPr>
              <a:t>     	(1) Flatten-based Prediction;</a:t>
            </a:r>
          </a:p>
          <a:p>
            <a:pPr marL="198120" lvl="1" indent="0" hangingPunct="0">
              <a:lnSpc>
                <a:spcPct val="120000"/>
              </a:lnSpc>
              <a:spcBef>
                <a:spcPts val="0"/>
              </a:spcBef>
              <a:buClrTx/>
              <a:buSzTx/>
              <a:buFontTx/>
              <a:buNone/>
              <a:defRPr/>
            </a:pPr>
            <a:r>
              <a:rPr kumimoji="1" lang="en-US" altLang="zh-CN" sz="1800" dirty="0">
                <a:latin typeface="Times New Roman" panose="02020603050405020304" pitchFamily="18" charset="0"/>
                <a:cs typeface="Times New Roman" panose="02020603050405020304" pitchFamily="18" charset="0"/>
              </a:rPr>
              <a:t>	(2) GNN-based Prediction;</a:t>
            </a:r>
          </a:p>
          <a:p>
            <a:pPr marL="198120" lvl="1" indent="0" hangingPunct="0">
              <a:lnSpc>
                <a:spcPct val="120000"/>
              </a:lnSpc>
              <a:spcBef>
                <a:spcPts val="0"/>
              </a:spcBef>
              <a:buClrTx/>
              <a:buSzTx/>
              <a:buFontTx/>
              <a:buNone/>
              <a:defRPr/>
            </a:pPr>
            <a:r>
              <a:rPr kumimoji="1" lang="en-US" altLang="zh-CN" sz="18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dirty="0">
              <a:latin typeface="Times New Roman" panose="02020603050405020304" pitchFamily="18" charset="0"/>
              <a:cs typeface="Times New Roman" panose="02020603050405020304" pitchFamily="18" charset="0"/>
            </a:endParaRPr>
          </a:p>
          <a:p>
            <a:pPr marL="0" indent="0">
              <a:buFontTx/>
              <a:buNone/>
            </a:pPr>
            <a:endParaRPr kumimoji="1" lang="zh-CN" altLang="en-US" dirty="0"/>
          </a:p>
        </p:txBody>
      </p:sp>
    </p:spTree>
    <p:extLst>
      <p:ext uri="{BB962C8B-B14F-4D97-AF65-F5344CB8AC3E}">
        <p14:creationId xmlns:p14="http://schemas.microsoft.com/office/powerpoint/2010/main" val="387186424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17</a:t>
            </a:fld>
            <a:endParaRPr lang="en-US" altLang="zh-CN"/>
          </a:p>
        </p:txBody>
      </p:sp>
      <p:sp>
        <p:nvSpPr>
          <p:cNvPr id="8" name="文本框 7">
            <a:extLst>
              <a:ext uri="{FF2B5EF4-FFF2-40B4-BE49-F238E27FC236}">
                <a16:creationId xmlns:a16="http://schemas.microsoft.com/office/drawing/2014/main" id="{21D93B79-DEF8-0FA2-740A-D88947314139}"/>
              </a:ext>
            </a:extLst>
          </p:cNvPr>
          <p:cNvSpPr txBox="1"/>
          <p:nvPr/>
        </p:nvSpPr>
        <p:spPr>
          <a:xfrm>
            <a:off x="438886" y="5445224"/>
            <a:ext cx="3153660"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6: The illustration of LLM-as-predictor approaches: </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a) Flatten-based prediction</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a:t>
            </a:r>
            <a:endPar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7" name="标题 1">
            <a:extLst>
              <a:ext uri="{FF2B5EF4-FFF2-40B4-BE49-F238E27FC236}">
                <a16:creationId xmlns:a16="http://schemas.microsoft.com/office/drawing/2014/main" id="{18CD41F6-E28F-C977-6DEB-4418815BD12D}"/>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Predictor</a:t>
            </a:r>
            <a:endParaRPr kumimoji="1" lang="zh-CN" altLang="en-US" dirty="0"/>
          </a:p>
        </p:txBody>
      </p:sp>
      <p:pic>
        <p:nvPicPr>
          <p:cNvPr id="3" name="图片 2">
            <a:extLst>
              <a:ext uri="{FF2B5EF4-FFF2-40B4-BE49-F238E27FC236}">
                <a16:creationId xmlns:a16="http://schemas.microsoft.com/office/drawing/2014/main" id="{C7A6FA80-A595-EF82-C126-95D64F1133A5}"/>
              </a:ext>
            </a:extLst>
          </p:cNvPr>
          <p:cNvPicPr>
            <a:picLocks noChangeAspect="1"/>
          </p:cNvPicPr>
          <p:nvPr/>
        </p:nvPicPr>
        <p:blipFill rotWithShape="1">
          <a:blip r:embed="rId3"/>
          <a:srcRect r="46484"/>
          <a:stretch/>
        </p:blipFill>
        <p:spPr>
          <a:xfrm>
            <a:off x="467544" y="1979370"/>
            <a:ext cx="3096344" cy="3322926"/>
          </a:xfrm>
          <a:prstGeom prst="rect">
            <a:avLst/>
          </a:prstGeom>
        </p:spPr>
      </p:pic>
      <p:sp>
        <p:nvSpPr>
          <p:cNvPr id="2" name="文本占位符 2">
            <a:extLst>
              <a:ext uri="{FF2B5EF4-FFF2-40B4-BE49-F238E27FC236}">
                <a16:creationId xmlns:a16="http://schemas.microsoft.com/office/drawing/2014/main" id="{03492A92-E24D-199D-7671-EDFB4062DB05}"/>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1) Flatten-based Predictor</a:t>
            </a:r>
          </a:p>
        </p:txBody>
      </p:sp>
      <p:sp>
        <p:nvSpPr>
          <p:cNvPr id="5" name="文本占位符 2">
            <a:extLst>
              <a:ext uri="{FF2B5EF4-FFF2-40B4-BE49-F238E27FC236}">
                <a16:creationId xmlns:a16="http://schemas.microsoft.com/office/drawing/2014/main" id="{CE5977AE-8A26-5C4A-B0D5-BF57DA623F3D}"/>
              </a:ext>
            </a:extLst>
          </p:cNvPr>
          <p:cNvSpPr>
            <a:spLocks noGrp="1"/>
          </p:cNvSpPr>
          <p:nvPr>
            <p:ph type="body" idx="1"/>
          </p:nvPr>
        </p:nvSpPr>
        <p:spPr>
          <a:xfrm>
            <a:off x="3811011" y="1979370"/>
            <a:ext cx="5015885" cy="1080120"/>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Generally they flatten the graph into textual descriptions, which facilitates direct processing of graph data by LLMs through text sequences.</a:t>
            </a:r>
          </a:p>
        </p:txBody>
      </p:sp>
      <p:pic>
        <p:nvPicPr>
          <p:cNvPr id="6" name="图片 5">
            <a:extLst>
              <a:ext uri="{FF2B5EF4-FFF2-40B4-BE49-F238E27FC236}">
                <a16:creationId xmlns:a16="http://schemas.microsoft.com/office/drawing/2014/main" id="{01F4323A-C135-51DF-A6ED-C5F0B25A7EF9}"/>
              </a:ext>
            </a:extLst>
          </p:cNvPr>
          <p:cNvPicPr>
            <a:picLocks noChangeAspect="1"/>
          </p:cNvPicPr>
          <p:nvPr/>
        </p:nvPicPr>
        <p:blipFill>
          <a:blip r:embed="rId4"/>
          <a:stretch>
            <a:fillRect/>
          </a:stretch>
        </p:blipFill>
        <p:spPr>
          <a:xfrm>
            <a:off x="4154280" y="3332236"/>
            <a:ext cx="4329346" cy="635722"/>
          </a:xfrm>
          <a:prstGeom prst="rect">
            <a:avLst/>
          </a:prstGeom>
        </p:spPr>
      </p:pic>
      <p:sp>
        <p:nvSpPr>
          <p:cNvPr id="7" name="文本框 6">
            <a:extLst>
              <a:ext uri="{FF2B5EF4-FFF2-40B4-BE49-F238E27FC236}">
                <a16:creationId xmlns:a16="http://schemas.microsoft.com/office/drawing/2014/main" id="{9165EE0B-F58E-4AAC-D918-02B05790489D}"/>
              </a:ext>
            </a:extLst>
          </p:cNvPr>
          <p:cNvSpPr txBox="1"/>
          <p:nvPr/>
        </p:nvSpPr>
        <p:spPr>
          <a:xfrm>
            <a:off x="4252080" y="4153400"/>
            <a:ext cx="4574816" cy="20621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7:</a:t>
            </a:r>
            <a:r>
              <a:rPr lang="zh-CN" altLang="en-US" sz="1600" dirty="0">
                <a:solidFill>
                  <a:schemeClr val="tx2">
                    <a:lumMod val="75000"/>
                  </a:schemeClr>
                </a:solidFill>
                <a:latin typeface="Times New Roman" panose="02020603050405020304" pitchFamily="18" charset="0"/>
                <a:cs typeface="Times New Roman" panose="02020603050405020304" pitchFamily="18" charset="0"/>
              </a:rPr>
              <a:t> </a:t>
            </a:r>
            <a:r>
              <a:rPr lang="el-GR" altLang="zh-CN" sz="1600" dirty="0">
                <a:solidFill>
                  <a:schemeClr val="tx2">
                    <a:lumMod val="75000"/>
                  </a:schemeClr>
                </a:solidFill>
                <a:latin typeface="Times New Roman" panose="02020603050405020304" pitchFamily="18" charset="0"/>
                <a:cs typeface="Times New Roman" panose="02020603050405020304" pitchFamily="18" charset="0"/>
              </a:rPr>
              <a:t>ν</a:t>
            </a:r>
            <a:r>
              <a:rPr lang="en-US" altLang="zh-CN" sz="1600" dirty="0">
                <a:solidFill>
                  <a:schemeClr val="tx2">
                    <a:lumMod val="75000"/>
                  </a:schemeClr>
                </a:solidFill>
                <a:highlight>
                  <a:srgbClr val="FFFFFF"/>
                </a:highlight>
                <a:latin typeface="Arial" panose="020B0604020202020204" pitchFamily="34" charset="0"/>
                <a:cs typeface="Times New Roman" panose="02020603050405020304" pitchFamily="18" charset="0"/>
              </a:rPr>
              <a:t>,</a:t>
            </a:r>
            <a:r>
              <a:rPr lang="el-GR" altLang="zh-CN" sz="1600" dirty="0">
                <a:solidFill>
                  <a:schemeClr val="tx2">
                    <a:lumMod val="75000"/>
                  </a:schemeClr>
                </a:solidFill>
                <a:highlight>
                  <a:srgbClr val="FFFFFF"/>
                </a:highlight>
                <a:latin typeface="Arial" panose="020B0604020202020204" pitchFamily="34" charset="0"/>
                <a:cs typeface="Times New Roman" panose="02020603050405020304" pitchFamily="18" charset="0"/>
              </a:rPr>
              <a:t> ε</a:t>
            </a:r>
            <a:r>
              <a:rPr lang="en-US" altLang="zh-CN" sz="1600" dirty="0">
                <a:solidFill>
                  <a:schemeClr val="tx2">
                    <a:lumMod val="75000"/>
                  </a:schemeClr>
                </a:solidFill>
                <a:highlight>
                  <a:srgbClr val="FFFFFF"/>
                </a:highlight>
                <a:latin typeface="Arial" panose="020B0604020202020204" pitchFamily="34" charset="0"/>
                <a:cs typeface="Times New Roman" panose="02020603050405020304" pitchFamily="18" charset="0"/>
              </a:rPr>
              <a:t>, </a:t>
            </a:r>
            <a:r>
              <a:rPr lang="el-GR" altLang="zh-CN" sz="1600" dirty="0">
                <a:solidFill>
                  <a:schemeClr val="tx2">
                    <a:lumMod val="75000"/>
                  </a:schemeClr>
                </a:solidFill>
                <a:highlight>
                  <a:srgbClr val="FFFFFF"/>
                </a:highlight>
                <a:latin typeface="Arial" panose="020B0604020202020204" pitchFamily="34" charset="0"/>
                <a:cs typeface="Times New Roman" panose="02020603050405020304" pitchFamily="18" charset="0"/>
              </a:rPr>
              <a:t>τ</a:t>
            </a:r>
            <a:r>
              <a:rPr lang="en-US" altLang="zh-CN" sz="1600" dirty="0">
                <a:solidFill>
                  <a:schemeClr val="tx2">
                    <a:lumMod val="75000"/>
                  </a:schemeClr>
                </a:solidFill>
                <a:highlight>
                  <a:srgbClr val="FFFFFF"/>
                </a:highlight>
                <a:latin typeface="Arial" panose="020B0604020202020204" pitchFamily="34" charset="0"/>
                <a:cs typeface="Times New Roman" panose="02020603050405020304" pitchFamily="18" charset="0"/>
              </a:rPr>
              <a:t>, J </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denotes the set of nodes, edges, node text attributes, and edge text attributes, respectively. p indicates the instruction prompt for the current graph task and  ̃Y is the predicted label. Flatten function Flat(·) to transform a graph structure into a sequence of nodes or tokens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Gseq</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parsing function Parse(·) is then applied to retrieve the predicted label from the output generated by LLMs.</a:t>
            </a:r>
          </a:p>
        </p:txBody>
      </p:sp>
    </p:spTree>
    <p:extLst>
      <p:ext uri="{BB962C8B-B14F-4D97-AF65-F5344CB8AC3E}">
        <p14:creationId xmlns:p14="http://schemas.microsoft.com/office/powerpoint/2010/main" val="20513516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18</a:t>
            </a:fld>
            <a:endParaRPr lang="en-US" altLang="zh-CN"/>
          </a:p>
        </p:txBody>
      </p:sp>
      <p:sp>
        <p:nvSpPr>
          <p:cNvPr id="9" name="标题 1">
            <a:extLst>
              <a:ext uri="{FF2B5EF4-FFF2-40B4-BE49-F238E27FC236}">
                <a16:creationId xmlns:a16="http://schemas.microsoft.com/office/drawing/2014/main" id="{6B2DF661-4820-A1F1-AC0A-D4B474B5EE63}"/>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Predictor</a:t>
            </a:r>
            <a:endParaRPr kumimoji="1" lang="zh-CN" altLang="en-US" dirty="0"/>
          </a:p>
        </p:txBody>
      </p:sp>
      <p:sp>
        <p:nvSpPr>
          <p:cNvPr id="15" name="文本占位符 2">
            <a:extLst>
              <a:ext uri="{FF2B5EF4-FFF2-40B4-BE49-F238E27FC236}">
                <a16:creationId xmlns:a16="http://schemas.microsoft.com/office/drawing/2014/main" id="{54CA180A-1F4E-48E3-E546-E97F34996C01}"/>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1) Flatten-based Prediction</a:t>
            </a:r>
          </a:p>
        </p:txBody>
      </p:sp>
      <p:sp>
        <p:nvSpPr>
          <p:cNvPr id="13" name="文本占位符 2">
            <a:extLst>
              <a:ext uri="{FF2B5EF4-FFF2-40B4-BE49-F238E27FC236}">
                <a16:creationId xmlns:a16="http://schemas.microsoft.com/office/drawing/2014/main" id="{C65CA2FC-6B8E-FDCA-D50D-8E407EDAAD51}"/>
              </a:ext>
            </a:extLst>
          </p:cNvPr>
          <p:cNvSpPr txBox="1">
            <a:spLocks/>
          </p:cNvSpPr>
          <p:nvPr/>
        </p:nvSpPr>
        <p:spPr>
          <a:xfrm>
            <a:off x="309341" y="2123693"/>
            <a:ext cx="8525316" cy="1019571"/>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Given that the output of LLMs often involves their reasoning and logic processes, particularly in the chain-of-thought (</a:t>
            </a:r>
            <a:r>
              <a:rPr kumimoji="1" lang="en-US" altLang="zh-CN" sz="1800" dirty="0" err="1">
                <a:latin typeface="Times New Roman" panose="02020603050405020304" pitchFamily="18" charset="0"/>
                <a:cs typeface="Times New Roman" panose="02020603050405020304" pitchFamily="18" charset="0"/>
              </a:rPr>
              <a:t>CoT</a:t>
            </a:r>
            <a:r>
              <a:rPr kumimoji="1" lang="en-US" altLang="zh-CN" sz="1800" dirty="0">
                <a:latin typeface="Times New Roman" panose="02020603050405020304" pitchFamily="18" charset="0"/>
                <a:cs typeface="Times New Roman" panose="02020603050405020304" pitchFamily="18" charset="0"/>
              </a:rPr>
              <a:t>) scenario, </a:t>
            </a:r>
            <a:r>
              <a:rPr kumimoji="1" lang="en-US" altLang="zh-CN" sz="1800" dirty="0" err="1">
                <a:latin typeface="Times New Roman" panose="02020603050405020304" pitchFamily="18" charset="0"/>
                <a:cs typeface="Times New Roman" panose="02020603050405020304" pitchFamily="18" charset="0"/>
              </a:rPr>
              <a:t>Graphtext</a:t>
            </a:r>
            <a:r>
              <a:rPr kumimoji="1" lang="en-US" altLang="zh-CN" sz="1800" dirty="0">
                <a:latin typeface="Times New Roman" panose="02020603050405020304" pitchFamily="18" charset="0"/>
                <a:cs typeface="Times New Roman" panose="02020603050405020304" pitchFamily="18" charset="0"/>
              </a:rPr>
              <a:t>[4] utilize regular expressions to extract the predicted label from the output.</a:t>
            </a:r>
          </a:p>
        </p:txBody>
      </p:sp>
      <p:sp>
        <p:nvSpPr>
          <p:cNvPr id="14" name="文本框 13">
            <a:extLst>
              <a:ext uri="{FF2B5EF4-FFF2-40B4-BE49-F238E27FC236}">
                <a16:creationId xmlns:a16="http://schemas.microsoft.com/office/drawing/2014/main" id="{DC0E87F6-BF84-A7DD-66EE-353E5878914C}"/>
              </a:ext>
            </a:extLst>
          </p:cNvPr>
          <p:cNvSpPr txBox="1"/>
          <p:nvPr/>
        </p:nvSpPr>
        <p:spPr>
          <a:xfrm>
            <a:off x="520076" y="3530642"/>
            <a:ext cx="8103845" cy="5847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[4</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Jianan</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Zhao, Le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Zhuo</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Yikang</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Shen, Meng Qu, Kai Liu, Michael Bronstein,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Zhaocheng</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Zhu, and Jian Tang.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Graphtext</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Graph reasoning in text space.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arXiv</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preprint arXiv:2310.01089, 2023.</a:t>
            </a:r>
          </a:p>
        </p:txBody>
      </p:sp>
    </p:spTree>
    <p:extLst>
      <p:ext uri="{BB962C8B-B14F-4D97-AF65-F5344CB8AC3E}">
        <p14:creationId xmlns:p14="http://schemas.microsoft.com/office/powerpoint/2010/main" val="6739466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19</a:t>
            </a:fld>
            <a:endParaRPr lang="en-US" altLang="zh-CN"/>
          </a:p>
        </p:txBody>
      </p:sp>
      <p:sp>
        <p:nvSpPr>
          <p:cNvPr id="8" name="文本框 7">
            <a:extLst>
              <a:ext uri="{FF2B5EF4-FFF2-40B4-BE49-F238E27FC236}">
                <a16:creationId xmlns:a16="http://schemas.microsoft.com/office/drawing/2014/main" id="{21D93B79-DEF8-0FA2-740A-D88947314139}"/>
              </a:ext>
            </a:extLst>
          </p:cNvPr>
          <p:cNvSpPr txBox="1"/>
          <p:nvPr/>
        </p:nvSpPr>
        <p:spPr>
          <a:xfrm>
            <a:off x="395536" y="5423618"/>
            <a:ext cx="3153660"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6: The illustration of LLM-as-predictor approaches: </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b) GNN-based prediction.  </a:t>
            </a:r>
          </a:p>
        </p:txBody>
      </p:sp>
      <p:sp>
        <p:nvSpPr>
          <p:cNvPr id="17" name="标题 1">
            <a:extLst>
              <a:ext uri="{FF2B5EF4-FFF2-40B4-BE49-F238E27FC236}">
                <a16:creationId xmlns:a16="http://schemas.microsoft.com/office/drawing/2014/main" id="{18CD41F6-E28F-C977-6DEB-4418815BD12D}"/>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Predictor</a:t>
            </a:r>
            <a:endParaRPr kumimoji="1" lang="zh-CN" altLang="en-US" dirty="0"/>
          </a:p>
        </p:txBody>
      </p:sp>
      <p:pic>
        <p:nvPicPr>
          <p:cNvPr id="3" name="图片 2">
            <a:extLst>
              <a:ext uri="{FF2B5EF4-FFF2-40B4-BE49-F238E27FC236}">
                <a16:creationId xmlns:a16="http://schemas.microsoft.com/office/drawing/2014/main" id="{C7A6FA80-A595-EF82-C126-95D64F1133A5}"/>
              </a:ext>
            </a:extLst>
          </p:cNvPr>
          <p:cNvPicPr>
            <a:picLocks noChangeAspect="1"/>
          </p:cNvPicPr>
          <p:nvPr/>
        </p:nvPicPr>
        <p:blipFill rotWithShape="1">
          <a:blip r:embed="rId3"/>
          <a:srcRect l="53517"/>
          <a:stretch/>
        </p:blipFill>
        <p:spPr>
          <a:xfrm>
            <a:off x="467544" y="2132856"/>
            <a:ext cx="2535208" cy="3132348"/>
          </a:xfrm>
          <a:prstGeom prst="rect">
            <a:avLst/>
          </a:prstGeom>
        </p:spPr>
      </p:pic>
      <p:sp>
        <p:nvSpPr>
          <p:cNvPr id="2" name="文本占位符 2">
            <a:extLst>
              <a:ext uri="{FF2B5EF4-FFF2-40B4-BE49-F238E27FC236}">
                <a16:creationId xmlns:a16="http://schemas.microsoft.com/office/drawing/2014/main" id="{4262CD67-0CBF-E137-C422-409C5CFCA1B6}"/>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2) GNN-based Predictor</a:t>
            </a:r>
          </a:p>
        </p:txBody>
      </p:sp>
      <p:sp>
        <p:nvSpPr>
          <p:cNvPr id="5" name="文本占位符 2">
            <a:extLst>
              <a:ext uri="{FF2B5EF4-FFF2-40B4-BE49-F238E27FC236}">
                <a16:creationId xmlns:a16="http://schemas.microsoft.com/office/drawing/2014/main" id="{D7E62C65-2CAB-5DE0-DE74-DDA70E9A784E}"/>
              </a:ext>
            </a:extLst>
          </p:cNvPr>
          <p:cNvSpPr txBox="1">
            <a:spLocks/>
          </p:cNvSpPr>
          <p:nvPr/>
        </p:nvSpPr>
        <p:spPr>
          <a:xfrm>
            <a:off x="3343848" y="1917083"/>
            <a:ext cx="5594804" cy="1742590"/>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GNN-based prediction leverages the advantages of GNNs to incorporate inherent structural characteristics and dependencies present in graph data with LLMs, allowing LLMs to be structure-aware.</a:t>
            </a:r>
          </a:p>
        </p:txBody>
      </p:sp>
      <p:pic>
        <p:nvPicPr>
          <p:cNvPr id="6" name="图片 5">
            <a:extLst>
              <a:ext uri="{FF2B5EF4-FFF2-40B4-BE49-F238E27FC236}">
                <a16:creationId xmlns:a16="http://schemas.microsoft.com/office/drawing/2014/main" id="{2A4660FD-7D4D-DF33-CC32-86D4BED07AFB}"/>
              </a:ext>
            </a:extLst>
          </p:cNvPr>
          <p:cNvPicPr>
            <a:picLocks noChangeAspect="1"/>
          </p:cNvPicPr>
          <p:nvPr/>
        </p:nvPicPr>
        <p:blipFill>
          <a:blip r:embed="rId4"/>
          <a:stretch>
            <a:fillRect/>
          </a:stretch>
        </p:blipFill>
        <p:spPr>
          <a:xfrm>
            <a:off x="4019732" y="3519338"/>
            <a:ext cx="4665108" cy="762030"/>
          </a:xfrm>
          <a:prstGeom prst="rect">
            <a:avLst/>
          </a:prstGeom>
        </p:spPr>
      </p:pic>
      <p:sp>
        <p:nvSpPr>
          <p:cNvPr id="7" name="文本框 6">
            <a:extLst>
              <a:ext uri="{FF2B5EF4-FFF2-40B4-BE49-F238E27FC236}">
                <a16:creationId xmlns:a16="http://schemas.microsoft.com/office/drawing/2014/main" id="{815D8CDD-BD54-1757-A462-447E0A0E4B87}"/>
              </a:ext>
            </a:extLst>
          </p:cNvPr>
          <p:cNvSpPr txBox="1"/>
          <p:nvPr/>
        </p:nvSpPr>
        <p:spPr>
          <a:xfrm>
            <a:off x="3841020" y="4433216"/>
            <a:ext cx="4996878"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8:</a:t>
            </a:r>
            <a:r>
              <a:rPr lang="zh-CN" altLang="en-US"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X denotes the node embedding matrix, A is the adjacency matrix, and H denotes the structure-aware embeddings associated with the graph.</a:t>
            </a:r>
            <a:endPar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6556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タイトル 1"/>
          <p:cNvSpPr txBox="1">
            <a:spLocks noGrp="1"/>
          </p:cNvSpPr>
          <p:nvPr>
            <p:ph type="title"/>
          </p:nvPr>
        </p:nvSpPr>
        <p:spPr>
          <a:xfrm>
            <a:off x="428595" y="214289"/>
            <a:ext cx="8286810" cy="785820"/>
          </a:xfrm>
          <a:prstGeom prst="rect">
            <a:avLst/>
          </a:prstGeom>
        </p:spPr>
        <p:txBody>
          <a:bodyPr/>
          <a:lstStyle/>
          <a:p>
            <a:r>
              <a:rPr lang="en-US" altLang="zh-CN" dirty="0">
                <a:sym typeface="+mn-ea"/>
              </a:rPr>
              <a:t>Outline</a:t>
            </a:r>
          </a:p>
        </p:txBody>
      </p:sp>
      <p:sp>
        <p:nvSpPr>
          <p:cNvPr id="125" name="コンテンツ プレースホルダ 2"/>
          <p:cNvSpPr txBox="1">
            <a:spLocks noGrp="1"/>
          </p:cNvSpPr>
          <p:nvPr>
            <p:ph type="body" idx="1"/>
          </p:nvPr>
        </p:nvSpPr>
        <p:spPr>
          <a:xfrm>
            <a:off x="457200" y="1238250"/>
            <a:ext cx="8229600" cy="4927055"/>
          </a:xfrm>
          <a:prstGeom prst="rect">
            <a:avLst/>
          </a:prstGeom>
        </p:spPr>
        <p:txBody>
          <a:bodyPr/>
          <a:lstStyle/>
          <a:p>
            <a:pPr>
              <a:lnSpc>
                <a:spcPct val="120000"/>
              </a:lnSpc>
              <a:buSzPct val="70000"/>
            </a:pPr>
            <a:r>
              <a:rPr lang="en-US" dirty="0">
                <a:latin typeface="Times New Roman" panose="02020603050405020304" pitchFamily="18" charset="0"/>
                <a:ea typeface="+mj-ea"/>
                <a:cs typeface="Times New Roman" panose="02020603050405020304" pitchFamily="18" charset="0"/>
              </a:rPr>
              <a:t>Introduction</a:t>
            </a:r>
          </a:p>
          <a:p>
            <a:pPr>
              <a:lnSpc>
                <a:spcPct val="120000"/>
              </a:lnSpc>
              <a:buSzPct val="70000"/>
            </a:pPr>
            <a:r>
              <a:rPr lang="en-US" altLang="zh-CN" dirty="0">
                <a:latin typeface="Times New Roman" panose="02020603050405020304" pitchFamily="18" charset="0"/>
                <a:ea typeface="+mj-ea"/>
                <a:cs typeface="Times New Roman" panose="02020603050405020304" pitchFamily="18" charset="0"/>
              </a:rPr>
              <a:t>Taxonomy</a:t>
            </a:r>
          </a:p>
          <a:p>
            <a:pPr lvl="2">
              <a:lnSpc>
                <a:spcPct val="120000"/>
              </a:lnSpc>
              <a:buSzPct val="70000"/>
            </a:pPr>
            <a:r>
              <a:rPr lang="en-US" sz="2400" dirty="0">
                <a:latin typeface="Times New Roman" panose="02020603050405020304" pitchFamily="18" charset="0"/>
                <a:ea typeface="+mj-ea"/>
                <a:cs typeface="Times New Roman" panose="02020603050405020304" pitchFamily="18" charset="0"/>
              </a:rPr>
              <a:t>(1) </a:t>
            </a:r>
            <a:r>
              <a:rPr lang="en-US" altLang="zh-CN" sz="2400" b="1" dirty="0">
                <a:latin typeface="Times New Roman" panose="02020603050405020304" pitchFamily="18" charset="0"/>
                <a:ea typeface="+mj-ea"/>
                <a:cs typeface="Times New Roman" panose="02020603050405020304" pitchFamily="18" charset="0"/>
              </a:rPr>
              <a:t>LLM as Enhancer</a:t>
            </a:r>
            <a:endParaRPr lang="en-US" sz="2400" b="1" dirty="0">
              <a:latin typeface="Times New Roman" panose="02020603050405020304" pitchFamily="18" charset="0"/>
              <a:ea typeface="+mj-ea"/>
              <a:cs typeface="Times New Roman" panose="02020603050405020304" pitchFamily="18" charset="0"/>
            </a:endParaRPr>
          </a:p>
          <a:p>
            <a:pPr lvl="2">
              <a:lnSpc>
                <a:spcPct val="120000"/>
              </a:lnSpc>
              <a:buSzPct val="70000"/>
            </a:pPr>
            <a:r>
              <a:rPr lang="en-US" sz="2400" dirty="0">
                <a:latin typeface="Times New Roman" panose="02020603050405020304" pitchFamily="18" charset="0"/>
                <a:ea typeface="+mj-ea"/>
                <a:cs typeface="Times New Roman" panose="02020603050405020304" pitchFamily="18" charset="0"/>
              </a:rPr>
              <a:t>(2) </a:t>
            </a:r>
            <a:r>
              <a:rPr lang="en-US" sz="2400" b="1" dirty="0">
                <a:latin typeface="Times New Roman" panose="02020603050405020304" pitchFamily="18" charset="0"/>
                <a:ea typeface="+mj-ea"/>
                <a:cs typeface="Times New Roman" panose="02020603050405020304" pitchFamily="18" charset="0"/>
              </a:rPr>
              <a:t>LLM as Predictor</a:t>
            </a:r>
          </a:p>
          <a:p>
            <a:pPr lvl="2">
              <a:lnSpc>
                <a:spcPct val="120000"/>
              </a:lnSpc>
              <a:buSzPct val="70000"/>
            </a:pPr>
            <a:r>
              <a:rPr lang="en-US" sz="2400" dirty="0">
                <a:latin typeface="Times New Roman" panose="02020603050405020304" pitchFamily="18" charset="0"/>
                <a:ea typeface="+mj-ea"/>
                <a:cs typeface="Times New Roman" panose="02020603050405020304" pitchFamily="18" charset="0"/>
              </a:rPr>
              <a:t>(3) </a:t>
            </a:r>
            <a:r>
              <a:rPr lang="en-US" sz="2400" b="1" dirty="0">
                <a:latin typeface="Times New Roman" panose="02020603050405020304" pitchFamily="18" charset="0"/>
                <a:ea typeface="+mj-ea"/>
                <a:cs typeface="Times New Roman" panose="02020603050405020304" pitchFamily="18" charset="0"/>
              </a:rPr>
              <a:t>GNN-LLM Alignment</a:t>
            </a:r>
          </a:p>
          <a:p>
            <a:pPr>
              <a:lnSpc>
                <a:spcPct val="120000"/>
              </a:lnSpc>
              <a:buSzPct val="70000"/>
            </a:pPr>
            <a:r>
              <a:rPr lang="en-US" dirty="0">
                <a:latin typeface="Times New Roman" panose="02020603050405020304" pitchFamily="18" charset="0"/>
                <a:ea typeface="+mj-ea"/>
                <a:cs typeface="Times New Roman" panose="02020603050405020304" pitchFamily="18" charset="0"/>
              </a:rPr>
              <a:t>Future Directions</a:t>
            </a:r>
          </a:p>
          <a:p>
            <a:pPr>
              <a:lnSpc>
                <a:spcPct val="120000"/>
              </a:lnSpc>
              <a:buSzPct val="70000"/>
            </a:pPr>
            <a:r>
              <a:rPr lang="en-US" dirty="0">
                <a:latin typeface="Times New Roman" panose="02020603050405020304" pitchFamily="18" charset="0"/>
                <a:ea typeface="+mj-ea"/>
                <a:cs typeface="Times New Roman" panose="02020603050405020304" pitchFamily="18" charset="0"/>
              </a:rPr>
              <a:t>Conclusion</a:t>
            </a:r>
          </a:p>
        </p:txBody>
      </p:sp>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2</a:t>
            </a:fld>
            <a:endParaRPr lang="en-US" altLang="zh-CN"/>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20</a:t>
            </a:fld>
            <a:endParaRPr lang="en-US" altLang="zh-CN"/>
          </a:p>
        </p:txBody>
      </p:sp>
      <p:sp>
        <p:nvSpPr>
          <p:cNvPr id="9" name="标题 1">
            <a:extLst>
              <a:ext uri="{FF2B5EF4-FFF2-40B4-BE49-F238E27FC236}">
                <a16:creationId xmlns:a16="http://schemas.microsoft.com/office/drawing/2014/main" id="{6B2DF661-4820-A1F1-AC0A-D4B474B5EE63}"/>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Predictor</a:t>
            </a:r>
            <a:endParaRPr kumimoji="1" lang="zh-CN" altLang="en-US" dirty="0"/>
          </a:p>
        </p:txBody>
      </p:sp>
      <p:sp>
        <p:nvSpPr>
          <p:cNvPr id="15" name="文本占位符 2">
            <a:extLst>
              <a:ext uri="{FF2B5EF4-FFF2-40B4-BE49-F238E27FC236}">
                <a16:creationId xmlns:a16="http://schemas.microsoft.com/office/drawing/2014/main" id="{54CA180A-1F4E-48E3-E546-E97F34996C01}"/>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2) GNN-based Predictor</a:t>
            </a:r>
          </a:p>
        </p:txBody>
      </p:sp>
      <p:sp>
        <p:nvSpPr>
          <p:cNvPr id="11" name="文本占位符 2">
            <a:extLst>
              <a:ext uri="{FF2B5EF4-FFF2-40B4-BE49-F238E27FC236}">
                <a16:creationId xmlns:a16="http://schemas.microsoft.com/office/drawing/2014/main" id="{760A984B-35BE-2109-3578-3CC647CB7427}"/>
              </a:ext>
            </a:extLst>
          </p:cNvPr>
          <p:cNvSpPr txBox="1">
            <a:spLocks/>
          </p:cNvSpPr>
          <p:nvPr/>
        </p:nvSpPr>
        <p:spPr>
          <a:xfrm>
            <a:off x="307208" y="2264558"/>
            <a:ext cx="8525316" cy="1512168"/>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err="1">
                <a:latin typeface="Times New Roman" panose="02020603050405020304" pitchFamily="18" charset="0"/>
                <a:cs typeface="Times New Roman" panose="02020603050405020304" pitchFamily="18" charset="0"/>
              </a:rPr>
              <a:t>GraphLLM</a:t>
            </a:r>
            <a:r>
              <a:rPr kumimoji="1" lang="en-US" altLang="zh-CN" sz="1800" dirty="0">
                <a:latin typeface="Times New Roman" panose="02020603050405020304" pitchFamily="18" charset="0"/>
                <a:cs typeface="Times New Roman" panose="02020603050405020304" pitchFamily="18" charset="0"/>
              </a:rPr>
              <a:t>[5] derives the graph-enhanced prefix by applying a linear projection to the graph representation during prefix tuning, allowing the LLM to synergize with the graph transformer to incorporate structural information crucial to graph reasoning.</a:t>
            </a:r>
          </a:p>
        </p:txBody>
      </p:sp>
      <p:sp>
        <p:nvSpPr>
          <p:cNvPr id="8" name="文本框 7">
            <a:extLst>
              <a:ext uri="{FF2B5EF4-FFF2-40B4-BE49-F238E27FC236}">
                <a16:creationId xmlns:a16="http://schemas.microsoft.com/office/drawing/2014/main" id="{34569343-51E4-0B3B-5138-63BB50D7CB52}"/>
              </a:ext>
            </a:extLst>
          </p:cNvPr>
          <p:cNvSpPr txBox="1"/>
          <p:nvPr/>
        </p:nvSpPr>
        <p:spPr>
          <a:xfrm>
            <a:off x="662278" y="3842342"/>
            <a:ext cx="7815176"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[5]</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Ziwei</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Chai,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Tianjie</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Zhang, Liang Wu,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Kaiqiao</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Han,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Xiaohai</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Hu,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Xuanwen</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Huang, and Yang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Yang</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Graphllm</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Boosting graph reasoning ability of large language model.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arXiv</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preprint arXiv:2310.05845, 2023</a:t>
            </a:r>
          </a:p>
        </p:txBody>
      </p:sp>
    </p:spTree>
    <p:extLst>
      <p:ext uri="{BB962C8B-B14F-4D97-AF65-F5344CB8AC3E}">
        <p14:creationId xmlns:p14="http://schemas.microsoft.com/office/powerpoint/2010/main" val="114406681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Times New Roman" panose="02020603050405020304"/>
                <a:cs typeface="Times New Roman" panose="02020603050405020304"/>
                <a:sym typeface="Times New Roman" panose="02020603050405020304"/>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altLang="zh-CN" sz="1200" b="0" i="0" u="none" strike="noStrike" kern="0" cap="none" spc="0" normalizeH="0" baseline="0" noProof="0">
              <a:ln>
                <a:noFill/>
              </a:ln>
              <a:solidFill>
                <a:srgbClr val="888888"/>
              </a:solidFill>
              <a:effectLst/>
              <a:uLnTx/>
              <a:uFillTx/>
              <a:latin typeface="Times New Roman" panose="02020603050405020304"/>
              <a:cs typeface="Times New Roman" panose="02020603050405020304"/>
              <a:sym typeface="Times New Roman" panose="02020603050405020304"/>
            </a:endParaRPr>
          </a:p>
        </p:txBody>
      </p:sp>
      <p:sp>
        <p:nvSpPr>
          <p:cNvPr id="10" name="标题 1">
            <a:extLst>
              <a:ext uri="{FF2B5EF4-FFF2-40B4-BE49-F238E27FC236}">
                <a16:creationId xmlns:a16="http://schemas.microsoft.com/office/drawing/2014/main" id="{D4B1D0E4-0421-A1CF-28E2-14B344AE4B41}"/>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fontScale="92500"/>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Arial Black" panose="020B0A04020102020204"/>
                <a:sym typeface="Arial Black" panose="020B0A04020102020204"/>
              </a:rPr>
              <a:t>Pros and Cons for </a:t>
            </a:r>
            <a:r>
              <a:rPr kumimoji="1" lang="en-US" altLang="zh-CN" sz="3600" b="0" i="0" u="none" strike="noStrike" kern="0" cap="none" spc="0" normalizeH="0" baseline="0" noProof="0" dirty="0">
                <a:ln>
                  <a:noFill/>
                </a:ln>
                <a:solidFill>
                  <a:srgbClr val="000000"/>
                </a:solidFill>
                <a:effectLst/>
                <a:uLnTx/>
                <a:uFillTx/>
                <a:latin typeface="Arial Black" panose="020B0A04020102020204"/>
                <a:sym typeface="Arial Black" panose="020B0A04020102020204"/>
              </a:rPr>
              <a:t>LLM as Predictor</a:t>
            </a:r>
            <a:endParaRPr kumimoji="1" lang="zh-CN" altLang="en-US" sz="3600" b="0" i="0" u="none" strike="noStrike" kern="0" cap="none" spc="0" normalizeH="0" baseline="0" noProof="0" dirty="0">
              <a:ln>
                <a:noFill/>
              </a:ln>
              <a:solidFill>
                <a:srgbClr val="000000"/>
              </a:solidFill>
              <a:effectLst/>
              <a:uLnTx/>
              <a:uFillTx/>
              <a:latin typeface="Arial Black" panose="020B0A04020102020204"/>
              <a:sym typeface="Arial Black" panose="020B0A04020102020204"/>
            </a:endParaRPr>
          </a:p>
        </p:txBody>
      </p:sp>
      <p:sp>
        <p:nvSpPr>
          <p:cNvPr id="13" name="文本占位符 2">
            <a:extLst>
              <a:ext uri="{FF2B5EF4-FFF2-40B4-BE49-F238E27FC236}">
                <a16:creationId xmlns:a16="http://schemas.microsoft.com/office/drawing/2014/main" id="{D9EDBEF1-0B9A-3603-F513-F8688F994758}"/>
              </a:ext>
            </a:extLst>
          </p:cNvPr>
          <p:cNvSpPr>
            <a:spLocks noGrp="1"/>
          </p:cNvSpPr>
          <p:nvPr>
            <p:ph type="body" idx="1"/>
          </p:nvPr>
        </p:nvSpPr>
        <p:spPr>
          <a:xfrm>
            <a:off x="539552" y="1417764"/>
            <a:ext cx="7704856" cy="4387500"/>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LLM-as-enhancer approaches have encoded graph-structured information into a format that LLMs can comprehend and manipulate effectively and efficiently. </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Flatten-based prediction may have an advantage in terms of effectiveness, while GNN-based prediction tends to be more efficient.</a:t>
            </a:r>
          </a:p>
          <a:p>
            <a:pPr marL="0" indent="0" hangingPunct="0">
              <a:lnSpc>
                <a:spcPct val="120000"/>
              </a:lnSpc>
              <a:spcBef>
                <a:spcPts val="0"/>
              </a:spcBef>
              <a:buClrTx/>
              <a:buSz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In flatten-based prediction, the input length limitation of LLMs restricts each node’s access to only its neighbors within a few hops, making it challenging to capture long-range dependencies.</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GNN-based prediction, training an additional GNN module and inserting it</a:t>
            </a:r>
            <a:br>
              <a:rPr kumimoji="1" lang="en-US" altLang="zh-CN" sz="1800" dirty="0">
                <a:latin typeface="Times New Roman" panose="02020603050405020304" pitchFamily="18" charset="0"/>
                <a:cs typeface="Times New Roman" panose="02020603050405020304" pitchFamily="18" charset="0"/>
              </a:rPr>
            </a:br>
            <a:r>
              <a:rPr kumimoji="1" lang="en-US" altLang="zh-CN" sz="1800" dirty="0">
                <a:latin typeface="Times New Roman" panose="02020603050405020304" pitchFamily="18" charset="0"/>
                <a:cs typeface="Times New Roman" panose="02020603050405020304" pitchFamily="18" charset="0"/>
              </a:rPr>
              <a:t>into LLMs for joint training is challenging due to the problem of vanishing gradients in the early layers of deep transformers.</a:t>
            </a:r>
            <a:endParaRPr kumimoji="1"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2785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22</a:t>
            </a:fld>
            <a:endParaRPr lang="en-US" altLang="zh-CN"/>
          </a:p>
        </p:txBody>
      </p:sp>
      <p:sp>
        <p:nvSpPr>
          <p:cNvPr id="5" name="タイトル 1">
            <a:extLst>
              <a:ext uri="{FF2B5EF4-FFF2-40B4-BE49-F238E27FC236}">
                <a16:creationId xmlns:a16="http://schemas.microsoft.com/office/drawing/2014/main" id="{6C0F9994-E33B-B551-EBD9-C4823EC5C80A}"/>
              </a:ext>
            </a:extLst>
          </p:cNvPr>
          <p:cNvSpPr txBox="1">
            <a:spLocks noGrp="1"/>
          </p:cNvSpPr>
          <p:nvPr>
            <p:ph type="title"/>
          </p:nvPr>
        </p:nvSpPr>
        <p:spPr>
          <a:xfrm>
            <a:off x="971600" y="3140968"/>
            <a:ext cx="6750750" cy="785820"/>
          </a:xfrm>
          <a:prstGeom prst="rect">
            <a:avLst/>
          </a:prstGeom>
        </p:spPr>
        <p:txBody>
          <a:bodyPr>
            <a:noAutofit/>
          </a:bodyPr>
          <a:lstStyle/>
          <a:p>
            <a:pPr algn="ctr"/>
            <a:r>
              <a:rPr lang="en-US" altLang="zh-CN" b="1" dirty="0">
                <a:latin typeface="Times New Roman" panose="02020603050405020304" pitchFamily="18" charset="0"/>
                <a:cs typeface="Times New Roman" panose="02020603050405020304" pitchFamily="18" charset="0"/>
                <a:sym typeface="+mn-ea"/>
              </a:rPr>
              <a:t>(3) GNN-LLM Alignment</a:t>
            </a:r>
          </a:p>
        </p:txBody>
      </p:sp>
    </p:spTree>
    <p:extLst>
      <p:ext uri="{BB962C8B-B14F-4D97-AF65-F5344CB8AC3E}">
        <p14:creationId xmlns:p14="http://schemas.microsoft.com/office/powerpoint/2010/main" val="7524386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539552" y="1417764"/>
            <a:ext cx="7704856" cy="4387500"/>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Aligning the embedding spaces of GNNs and LLMs is an effective way to integrate the graph modality with the text modality.</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GNN-LLM alignment ensures that each encoder’s unique functionalities are preserved while coordinating their embedding spaces at a specific stage.</a:t>
            </a:r>
          </a:p>
          <a:p>
            <a:pPr marL="0" indent="0" hangingPunct="0">
              <a:lnSpc>
                <a:spcPct val="120000"/>
              </a:lnSpc>
              <a:spcBef>
                <a:spcPts val="0"/>
              </a:spcBef>
              <a:buClrTx/>
              <a:buSz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The techniques for aligning GNNs and LLMs can be categorized into two branches:</a:t>
            </a:r>
          </a:p>
          <a:p>
            <a:pPr marL="198120" lvl="1" indent="0" hangingPunct="0">
              <a:lnSpc>
                <a:spcPct val="120000"/>
              </a:lnSpc>
              <a:spcBef>
                <a:spcPts val="0"/>
              </a:spcBef>
              <a:buClrTx/>
              <a:buSzTx/>
              <a:buNone/>
              <a:defRPr/>
            </a:pPr>
            <a:r>
              <a:rPr kumimoji="1" lang="en-US" altLang="zh-CN" sz="1800" dirty="0">
                <a:latin typeface="Times New Roman" panose="02020603050405020304" pitchFamily="18" charset="0"/>
                <a:cs typeface="Times New Roman" panose="02020603050405020304" pitchFamily="18" charset="0"/>
              </a:rPr>
              <a:t>     	(1) Symmetric;</a:t>
            </a:r>
          </a:p>
          <a:p>
            <a:pPr marL="198120" lvl="1" indent="0" hangingPunct="0">
              <a:lnSpc>
                <a:spcPct val="120000"/>
              </a:lnSpc>
              <a:spcBef>
                <a:spcPts val="0"/>
              </a:spcBef>
              <a:buClrTx/>
              <a:buSzTx/>
              <a:buNone/>
              <a:defRPr/>
            </a:pPr>
            <a:r>
              <a:rPr kumimoji="1" lang="en-US" altLang="zh-CN" sz="1800" dirty="0">
                <a:latin typeface="Times New Roman" panose="02020603050405020304" pitchFamily="18" charset="0"/>
                <a:cs typeface="Times New Roman" panose="02020603050405020304" pitchFamily="18" charset="0"/>
              </a:rPr>
              <a:t>	(2) Asymmetric;</a:t>
            </a:r>
          </a:p>
          <a:p>
            <a:pPr marL="198120" lvl="1" indent="0" hangingPunct="0">
              <a:lnSpc>
                <a:spcPct val="120000"/>
              </a:lnSpc>
              <a:spcBef>
                <a:spcPts val="0"/>
              </a:spcBef>
              <a:buClrTx/>
              <a:buSzTx/>
              <a:buNone/>
              <a:defRPr/>
            </a:pPr>
            <a:r>
              <a:rPr kumimoji="1" lang="en-US" altLang="zh-CN" sz="18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23</a:t>
            </a:fld>
            <a:endParaRPr lang="en-US" altLang="zh-CN"/>
          </a:p>
        </p:txBody>
      </p:sp>
      <p:sp>
        <p:nvSpPr>
          <p:cNvPr id="10" name="标题 1">
            <a:extLst>
              <a:ext uri="{FF2B5EF4-FFF2-40B4-BE49-F238E27FC236}">
                <a16:creationId xmlns:a16="http://schemas.microsoft.com/office/drawing/2014/main" id="{743D6D0E-A26C-2F1A-01B9-4CB420712424}"/>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GNN-LLM Alignment</a:t>
            </a:r>
            <a:endParaRPr kumimoji="1" lang="zh-CN" altLang="en-US" dirty="0"/>
          </a:p>
        </p:txBody>
      </p:sp>
    </p:spTree>
    <p:extLst>
      <p:ext uri="{BB962C8B-B14F-4D97-AF65-F5344CB8AC3E}">
        <p14:creationId xmlns:p14="http://schemas.microsoft.com/office/powerpoint/2010/main" val="37445773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normAutofit/>
          </a:bodyPr>
          <a:lstStyle/>
          <a:p>
            <a:r>
              <a:rPr kumimoji="1" lang="en-US" altLang="zh-CN" dirty="0"/>
              <a:t>GNN-LLM Alignment</a:t>
            </a:r>
            <a:endParaRPr kumimoji="1" lang="zh-CN" altLang="en-US" dirty="0"/>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24</a:t>
            </a:fld>
            <a:endParaRPr lang="en-US" altLang="zh-CN"/>
          </a:p>
        </p:txBody>
      </p:sp>
      <p:sp>
        <p:nvSpPr>
          <p:cNvPr id="9" name="文本占位符 2">
            <a:extLst>
              <a:ext uri="{FF2B5EF4-FFF2-40B4-BE49-F238E27FC236}">
                <a16:creationId xmlns:a16="http://schemas.microsoft.com/office/drawing/2014/main" id="{14CCD266-F4C3-4B77-C9B9-CD237A5DA3E0}"/>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1) Symmetric</a:t>
            </a:r>
          </a:p>
        </p:txBody>
      </p:sp>
      <p:pic>
        <p:nvPicPr>
          <p:cNvPr id="11" name="图片 10">
            <a:extLst>
              <a:ext uri="{FF2B5EF4-FFF2-40B4-BE49-F238E27FC236}">
                <a16:creationId xmlns:a16="http://schemas.microsoft.com/office/drawing/2014/main" id="{980E90E9-71A8-D4F5-562A-51F1A8BC21BE}"/>
              </a:ext>
            </a:extLst>
          </p:cNvPr>
          <p:cNvPicPr>
            <a:picLocks noChangeAspect="1"/>
          </p:cNvPicPr>
          <p:nvPr/>
        </p:nvPicPr>
        <p:blipFill rotWithShape="1">
          <a:blip r:embed="rId3"/>
          <a:srcRect r="30875"/>
          <a:stretch/>
        </p:blipFill>
        <p:spPr>
          <a:xfrm>
            <a:off x="1090458" y="2987967"/>
            <a:ext cx="6963084" cy="2574645"/>
          </a:xfrm>
          <a:prstGeom prst="rect">
            <a:avLst/>
          </a:prstGeom>
        </p:spPr>
      </p:pic>
      <p:sp>
        <p:nvSpPr>
          <p:cNvPr id="12" name="文本框 11">
            <a:extLst>
              <a:ext uri="{FF2B5EF4-FFF2-40B4-BE49-F238E27FC236}">
                <a16:creationId xmlns:a16="http://schemas.microsoft.com/office/drawing/2014/main" id="{1CD0C44F-5830-67C6-A6E2-D1DB9C8D7B8B}"/>
              </a:ext>
            </a:extLst>
          </p:cNvPr>
          <p:cNvSpPr txBox="1"/>
          <p:nvPr/>
        </p:nvSpPr>
        <p:spPr>
          <a:xfrm>
            <a:off x="540391" y="5631594"/>
            <a:ext cx="8301724" cy="1077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9: The illustration of GNN-LLM-Alignment approaches: a) Contrastive, symmetric alignment which applies concatenation or contrastive learning to graph embeddings and text embeddings; b) Iterative, belongs to symmetric alignment, aiming to implement iterative interactions on embeddings of two modalities.</a:t>
            </a:r>
          </a:p>
        </p:txBody>
      </p:sp>
      <p:sp>
        <p:nvSpPr>
          <p:cNvPr id="3" name="文本占位符 2">
            <a:extLst>
              <a:ext uri="{FF2B5EF4-FFF2-40B4-BE49-F238E27FC236}">
                <a16:creationId xmlns:a16="http://schemas.microsoft.com/office/drawing/2014/main" id="{00674BD2-825E-D127-E5E0-3176507155E0}"/>
              </a:ext>
            </a:extLst>
          </p:cNvPr>
          <p:cNvSpPr>
            <a:spLocks noGrp="1"/>
          </p:cNvSpPr>
          <p:nvPr>
            <p:ph type="body" idx="1"/>
          </p:nvPr>
        </p:nvSpPr>
        <p:spPr>
          <a:xfrm>
            <a:off x="428595" y="1841769"/>
            <a:ext cx="8525316" cy="1077216"/>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Symmetric alignment refers to the equal treatment of the graph and text modalities during the alignment process. These approaches ensure that the encoders of both modalities achieve comparable performance in their respective applications.</a:t>
            </a:r>
          </a:p>
        </p:txBody>
      </p:sp>
    </p:spTree>
    <p:extLst>
      <p:ext uri="{BB962C8B-B14F-4D97-AF65-F5344CB8AC3E}">
        <p14:creationId xmlns:p14="http://schemas.microsoft.com/office/powerpoint/2010/main" val="39761733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25</a:t>
            </a:fld>
            <a:endParaRPr lang="en-US" altLang="zh-CN"/>
          </a:p>
        </p:txBody>
      </p:sp>
      <p:sp>
        <p:nvSpPr>
          <p:cNvPr id="8" name="文本框 7">
            <a:extLst>
              <a:ext uri="{FF2B5EF4-FFF2-40B4-BE49-F238E27FC236}">
                <a16:creationId xmlns:a16="http://schemas.microsoft.com/office/drawing/2014/main" id="{21D93B79-DEF8-0FA2-740A-D88947314139}"/>
              </a:ext>
            </a:extLst>
          </p:cNvPr>
          <p:cNvSpPr txBox="1"/>
          <p:nvPr/>
        </p:nvSpPr>
        <p:spPr>
          <a:xfrm>
            <a:off x="649328" y="4149080"/>
            <a:ext cx="8150144" cy="5847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[6] Carl Edwards,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ChengXiang</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Zhai, and Heng Ji. Text2mol: Cross-modal molecule retrieval with natural language queries. In EMNLP, pages 595–607, 2021.</a:t>
            </a:r>
            <a:endParaRPr lang="en-US" altLang="zh-CN" sz="16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标题 1">
            <a:extLst>
              <a:ext uri="{FF2B5EF4-FFF2-40B4-BE49-F238E27FC236}">
                <a16:creationId xmlns:a16="http://schemas.microsoft.com/office/drawing/2014/main" id="{6B2DF661-4820-A1F1-AC0A-D4B474B5EE63}"/>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GNN-LLM Alignment</a:t>
            </a:r>
            <a:endParaRPr kumimoji="1" lang="zh-CN" altLang="en-US" dirty="0"/>
          </a:p>
        </p:txBody>
      </p:sp>
      <p:sp>
        <p:nvSpPr>
          <p:cNvPr id="15" name="文本占位符 2">
            <a:extLst>
              <a:ext uri="{FF2B5EF4-FFF2-40B4-BE49-F238E27FC236}">
                <a16:creationId xmlns:a16="http://schemas.microsoft.com/office/drawing/2014/main" id="{54CA180A-1F4E-48E3-E546-E97F34996C01}"/>
              </a:ext>
            </a:extLst>
          </p:cNvPr>
          <p:cNvSpPr txBox="1">
            <a:spLocks/>
          </p:cNvSpPr>
          <p:nvPr/>
        </p:nvSpPr>
        <p:spPr>
          <a:xfrm>
            <a:off x="483294" y="1177635"/>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1) Symmetric</a:t>
            </a:r>
          </a:p>
        </p:txBody>
      </p:sp>
      <p:sp>
        <p:nvSpPr>
          <p:cNvPr id="2" name="文本占位符 2">
            <a:extLst>
              <a:ext uri="{FF2B5EF4-FFF2-40B4-BE49-F238E27FC236}">
                <a16:creationId xmlns:a16="http://schemas.microsoft.com/office/drawing/2014/main" id="{7F9043F6-ED0E-225F-F1A3-262F1F2C5835}"/>
              </a:ext>
            </a:extLst>
          </p:cNvPr>
          <p:cNvSpPr txBox="1">
            <a:spLocks/>
          </p:cNvSpPr>
          <p:nvPr/>
        </p:nvSpPr>
        <p:spPr>
          <a:xfrm>
            <a:off x="269611" y="1780419"/>
            <a:ext cx="8598193" cy="2152638"/>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Text2Mol [6] proposes a cross-modal attention mechanism to achieve early fusion of graph and textual embeddings. </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Implemented through a transformer decoder, Text2Mol uses the LLM’s output as a source sequence and the GNN’s output as a target sequence. This setup allows the attention mechanism to learn multimodal association rules. The decoder’s output is then utilized for contrastive learning, paired with the processed outputs from the GNN.</a:t>
            </a:r>
          </a:p>
        </p:txBody>
      </p:sp>
    </p:spTree>
    <p:extLst>
      <p:ext uri="{BB962C8B-B14F-4D97-AF65-F5344CB8AC3E}">
        <p14:creationId xmlns:p14="http://schemas.microsoft.com/office/powerpoint/2010/main" val="34694906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normAutofit/>
          </a:bodyPr>
          <a:lstStyle/>
          <a:p>
            <a:r>
              <a:rPr kumimoji="1" lang="en-US" altLang="zh-CN" dirty="0"/>
              <a:t>GNN-LLM Alignment</a:t>
            </a:r>
            <a:endParaRPr kumimoji="1" lang="zh-CN" altLang="en-US" dirty="0"/>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26</a:t>
            </a:fld>
            <a:endParaRPr lang="en-US" altLang="zh-CN"/>
          </a:p>
        </p:txBody>
      </p:sp>
      <p:sp>
        <p:nvSpPr>
          <p:cNvPr id="9" name="文本占位符 2">
            <a:extLst>
              <a:ext uri="{FF2B5EF4-FFF2-40B4-BE49-F238E27FC236}">
                <a16:creationId xmlns:a16="http://schemas.microsoft.com/office/drawing/2014/main" id="{14CCD266-F4C3-4B77-C9B9-CD237A5DA3E0}"/>
              </a:ext>
            </a:extLst>
          </p:cNvPr>
          <p:cNvSpPr txBox="1">
            <a:spLocks/>
          </p:cNvSpPr>
          <p:nvPr/>
        </p:nvSpPr>
        <p:spPr>
          <a:xfrm>
            <a:off x="609600" y="1295388"/>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2) Asymmetric</a:t>
            </a:r>
          </a:p>
        </p:txBody>
      </p:sp>
      <p:sp>
        <p:nvSpPr>
          <p:cNvPr id="6" name="文本框 5">
            <a:extLst>
              <a:ext uri="{FF2B5EF4-FFF2-40B4-BE49-F238E27FC236}">
                <a16:creationId xmlns:a16="http://schemas.microsoft.com/office/drawing/2014/main" id="{410A587C-8C81-4A56-77F0-6F4C2A9C874C}"/>
              </a:ext>
            </a:extLst>
          </p:cNvPr>
          <p:cNvSpPr txBox="1"/>
          <p:nvPr/>
        </p:nvSpPr>
        <p:spPr>
          <a:xfrm>
            <a:off x="524419" y="5812716"/>
            <a:ext cx="8095160"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11: The illustration of GNN-LLM-Alignment approaches: ; c) Graph-nested, a symmetric alignment which interweaves GNNs with Transformers. d) Distillation, belongs to asymmetric alignment, which uses GNN as a teacher to train language models to be graph-aware.</a:t>
            </a:r>
          </a:p>
        </p:txBody>
      </p:sp>
      <p:pic>
        <p:nvPicPr>
          <p:cNvPr id="11" name="图片 10">
            <a:extLst>
              <a:ext uri="{FF2B5EF4-FFF2-40B4-BE49-F238E27FC236}">
                <a16:creationId xmlns:a16="http://schemas.microsoft.com/office/drawing/2014/main" id="{A6F2DBE1-7294-ED07-537B-48CC13C0367D}"/>
              </a:ext>
            </a:extLst>
          </p:cNvPr>
          <p:cNvPicPr>
            <a:picLocks noChangeAspect="1"/>
          </p:cNvPicPr>
          <p:nvPr/>
        </p:nvPicPr>
        <p:blipFill>
          <a:blip r:embed="rId3"/>
          <a:stretch>
            <a:fillRect/>
          </a:stretch>
        </p:blipFill>
        <p:spPr>
          <a:xfrm>
            <a:off x="1243139" y="2996952"/>
            <a:ext cx="6657719" cy="2673842"/>
          </a:xfrm>
          <a:prstGeom prst="rect">
            <a:avLst/>
          </a:prstGeom>
        </p:spPr>
      </p:pic>
      <p:sp>
        <p:nvSpPr>
          <p:cNvPr id="3" name="文本占位符 2">
            <a:extLst>
              <a:ext uri="{FF2B5EF4-FFF2-40B4-BE49-F238E27FC236}">
                <a16:creationId xmlns:a16="http://schemas.microsoft.com/office/drawing/2014/main" id="{DE9809E7-60B3-94A8-A3FF-792B01E0BB51}"/>
              </a:ext>
            </a:extLst>
          </p:cNvPr>
          <p:cNvSpPr>
            <a:spLocks noGrp="1"/>
          </p:cNvSpPr>
          <p:nvPr>
            <p:ph type="body" idx="1"/>
          </p:nvPr>
        </p:nvSpPr>
        <p:spPr>
          <a:xfrm>
            <a:off x="278509" y="1825277"/>
            <a:ext cx="8586978" cy="1100714"/>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Asymmetric alignment focuses on allowing one modality to assist or enhance the other.</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These approaches involves leveraging the capabilities of GNNs to process structural information to reinforce LLMs. </a:t>
            </a:r>
          </a:p>
        </p:txBody>
      </p:sp>
    </p:spTree>
    <p:extLst>
      <p:ext uri="{BB962C8B-B14F-4D97-AF65-F5344CB8AC3E}">
        <p14:creationId xmlns:p14="http://schemas.microsoft.com/office/powerpoint/2010/main" val="77378964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27</a:t>
            </a:fld>
            <a:endParaRPr lang="en-US" altLang="zh-CN"/>
          </a:p>
        </p:txBody>
      </p:sp>
      <p:sp>
        <p:nvSpPr>
          <p:cNvPr id="9" name="标题 1">
            <a:extLst>
              <a:ext uri="{FF2B5EF4-FFF2-40B4-BE49-F238E27FC236}">
                <a16:creationId xmlns:a16="http://schemas.microsoft.com/office/drawing/2014/main" id="{6B2DF661-4820-A1F1-AC0A-D4B474B5EE63}"/>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GNN-LLM Alignment</a:t>
            </a:r>
            <a:endParaRPr kumimoji="1" lang="zh-CN" altLang="en-US" dirty="0"/>
          </a:p>
        </p:txBody>
      </p:sp>
      <p:sp>
        <p:nvSpPr>
          <p:cNvPr id="15" name="文本占位符 2">
            <a:extLst>
              <a:ext uri="{FF2B5EF4-FFF2-40B4-BE49-F238E27FC236}">
                <a16:creationId xmlns:a16="http://schemas.microsoft.com/office/drawing/2014/main" id="{54CA180A-1F4E-48E3-E546-E97F34996C01}"/>
              </a:ext>
            </a:extLst>
          </p:cNvPr>
          <p:cNvSpPr txBox="1">
            <a:spLocks/>
          </p:cNvSpPr>
          <p:nvPr/>
        </p:nvSpPr>
        <p:spPr>
          <a:xfrm>
            <a:off x="483294" y="1177635"/>
            <a:ext cx="8075240" cy="68398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a:defRPr/>
            </a:pPr>
            <a:r>
              <a:rPr lang="en-US" altLang="zh-CN" b="1" dirty="0">
                <a:solidFill>
                  <a:srgbClr val="7D2D2D"/>
                </a:solidFill>
                <a:latin typeface="Calibri"/>
                <a:cs typeface="Arial" panose="020B0604020202020204" pitchFamily="34" charset="0"/>
              </a:rPr>
              <a:t>2) Asymmetric</a:t>
            </a:r>
          </a:p>
        </p:txBody>
      </p:sp>
      <p:sp>
        <p:nvSpPr>
          <p:cNvPr id="2" name="文本占位符 2">
            <a:extLst>
              <a:ext uri="{FF2B5EF4-FFF2-40B4-BE49-F238E27FC236}">
                <a16:creationId xmlns:a16="http://schemas.microsoft.com/office/drawing/2014/main" id="{DD7CA127-CFBC-523C-BE0E-A30A6423E1FF}"/>
              </a:ext>
            </a:extLst>
          </p:cNvPr>
          <p:cNvSpPr txBox="1">
            <a:spLocks/>
          </p:cNvSpPr>
          <p:nvPr/>
        </p:nvSpPr>
        <p:spPr>
          <a:xfrm>
            <a:off x="227425" y="1911955"/>
            <a:ext cx="8586978" cy="2232248"/>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Graph-former[7] demonstrates asymmetric  alignment through the integration of GNNs into each transformer layer. Within each layer of the LLM, the node embedding is obtained from the first token-level embedding, which corresponds to the [CLS] token. The process involves gathering embeddings from all relevant nodes and applying them to a graph transformer. The output is then concatenated with the input embeddings and passed on to the next layer of the LLM.</a:t>
            </a:r>
          </a:p>
        </p:txBody>
      </p:sp>
      <p:sp>
        <p:nvSpPr>
          <p:cNvPr id="6" name="文本框 5">
            <a:extLst>
              <a:ext uri="{FF2B5EF4-FFF2-40B4-BE49-F238E27FC236}">
                <a16:creationId xmlns:a16="http://schemas.microsoft.com/office/drawing/2014/main" id="{759EC264-4B36-374E-8564-69670C49FC0A}"/>
              </a:ext>
            </a:extLst>
          </p:cNvPr>
          <p:cNvSpPr txBox="1"/>
          <p:nvPr/>
        </p:nvSpPr>
        <p:spPr>
          <a:xfrm>
            <a:off x="524420" y="4194541"/>
            <a:ext cx="8095160"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[7]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Junhan</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Yang, Zheng Liu,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Shitao</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Xiao,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Chaozhuo</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Li,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Defu</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Lian, Sanjay Agrawal, Amit Singh,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Guangzhong</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Sun, and Xing Xie.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Graphformers</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Gnn</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-nested transformers for representation</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learning on textual graph.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NeurIPS</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34:28798–28810, 2021.</a:t>
            </a:r>
          </a:p>
        </p:txBody>
      </p:sp>
    </p:spTree>
    <p:extLst>
      <p:ext uri="{BB962C8B-B14F-4D97-AF65-F5344CB8AC3E}">
        <p14:creationId xmlns:p14="http://schemas.microsoft.com/office/powerpoint/2010/main" val="30226851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1200" b="0" i="0" u="none" strike="noStrike" kern="0" cap="none" spc="0" normalizeH="0" baseline="0" noProof="0" smtClean="0">
                <a:ln>
                  <a:noFill/>
                </a:ln>
                <a:solidFill>
                  <a:srgbClr val="888888"/>
                </a:solidFill>
                <a:effectLst/>
                <a:uLnTx/>
                <a:uFillTx/>
                <a:latin typeface="Times New Roman" panose="02020603050405020304"/>
                <a:cs typeface="Times New Roman" panose="02020603050405020304"/>
                <a:sym typeface="Times New Roman" panose="02020603050405020304"/>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altLang="zh-CN" sz="1200" b="0" i="0" u="none" strike="noStrike" kern="0" cap="none" spc="0" normalizeH="0" baseline="0" noProof="0">
              <a:ln>
                <a:noFill/>
              </a:ln>
              <a:solidFill>
                <a:srgbClr val="888888"/>
              </a:solidFill>
              <a:effectLst/>
              <a:uLnTx/>
              <a:uFillTx/>
              <a:latin typeface="Times New Roman" panose="02020603050405020304"/>
              <a:cs typeface="Times New Roman" panose="02020603050405020304"/>
              <a:sym typeface="Times New Roman" panose="02020603050405020304"/>
            </a:endParaRPr>
          </a:p>
        </p:txBody>
      </p:sp>
      <p:sp>
        <p:nvSpPr>
          <p:cNvPr id="10" name="标题 1">
            <a:extLst>
              <a:ext uri="{FF2B5EF4-FFF2-40B4-BE49-F238E27FC236}">
                <a16:creationId xmlns:a16="http://schemas.microsoft.com/office/drawing/2014/main" id="{D4B1D0E4-0421-A1CF-28E2-14B344AE4B41}"/>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fontScale="77500" lnSpcReduction="20000"/>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Arial Black" panose="020B0A04020102020204"/>
                <a:sym typeface="Arial Black" panose="020B0A04020102020204"/>
              </a:rPr>
              <a:t>Pros and Cons for GNN-</a:t>
            </a:r>
            <a:r>
              <a:rPr kumimoji="1" lang="en-US" altLang="zh-CN" sz="3600" b="0" i="0" u="none" strike="noStrike" kern="0" cap="none" spc="0" normalizeH="0" baseline="0" noProof="0" dirty="0">
                <a:ln>
                  <a:noFill/>
                </a:ln>
                <a:solidFill>
                  <a:srgbClr val="000000"/>
                </a:solidFill>
                <a:effectLst/>
                <a:uLnTx/>
                <a:uFillTx/>
                <a:latin typeface="Arial Black" panose="020B0A04020102020204"/>
                <a:sym typeface="Arial Black" panose="020B0A04020102020204"/>
              </a:rPr>
              <a:t>LLM Alignment</a:t>
            </a:r>
            <a:endParaRPr kumimoji="1" lang="zh-CN" altLang="en-US" sz="3600" b="0" i="0" u="none" strike="noStrike" kern="0" cap="none" spc="0" normalizeH="0" baseline="0" noProof="0" dirty="0">
              <a:ln>
                <a:noFill/>
              </a:ln>
              <a:solidFill>
                <a:srgbClr val="000000"/>
              </a:solidFill>
              <a:effectLst/>
              <a:uLnTx/>
              <a:uFillTx/>
              <a:latin typeface="Arial Black" panose="020B0A04020102020204"/>
              <a:sym typeface="Arial Black" panose="020B0A04020102020204"/>
            </a:endParaRPr>
          </a:p>
        </p:txBody>
      </p:sp>
      <p:sp>
        <p:nvSpPr>
          <p:cNvPr id="13" name="文本占位符 2">
            <a:extLst>
              <a:ext uri="{FF2B5EF4-FFF2-40B4-BE49-F238E27FC236}">
                <a16:creationId xmlns:a16="http://schemas.microsoft.com/office/drawing/2014/main" id="{D9EDBEF1-0B9A-3603-F513-F8688F994758}"/>
              </a:ext>
            </a:extLst>
          </p:cNvPr>
          <p:cNvSpPr>
            <a:spLocks noGrp="1"/>
          </p:cNvSpPr>
          <p:nvPr>
            <p:ph type="body" idx="1"/>
          </p:nvPr>
        </p:nvSpPr>
        <p:spPr>
          <a:xfrm>
            <a:off x="539552" y="1417764"/>
            <a:ext cx="7704856" cy="3667420"/>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Symmetric alignments treat each modality equally, with the objective of enhancing GNNs and LLMs simultaneously. This leads to encoders that can effectively handle tasks involving both modalities, leveraging their individual encoding strengths to improve modality-specific representations.</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Asymmetric methods enhance LLMs by inserting graph encoders into transformers or directly using GNNs as teachers.</a:t>
            </a:r>
          </a:p>
          <a:p>
            <a:pPr marL="0" indent="0" hangingPunct="0">
              <a:lnSpc>
                <a:spcPct val="120000"/>
              </a:lnSpc>
              <a:spcBef>
                <a:spcPts val="0"/>
              </a:spcBef>
              <a:buClrTx/>
              <a:buSz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Alignment techniques face challenges when dealing with data scarcity. Only a few graph datasets (i.e., molecular datasets) contain native graph-text pairs, limiting the applicability of these methods.</a:t>
            </a:r>
            <a:endParaRPr kumimoji="1"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2326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29</a:t>
            </a:fld>
            <a:endParaRPr lang="en-US" altLang="zh-CN"/>
          </a:p>
        </p:txBody>
      </p:sp>
      <p:sp>
        <p:nvSpPr>
          <p:cNvPr id="5" name="タイトル 1">
            <a:extLst>
              <a:ext uri="{FF2B5EF4-FFF2-40B4-BE49-F238E27FC236}">
                <a16:creationId xmlns:a16="http://schemas.microsoft.com/office/drawing/2014/main" id="{6C0F9994-E33B-B551-EBD9-C4823EC5C80A}"/>
              </a:ext>
            </a:extLst>
          </p:cNvPr>
          <p:cNvSpPr txBox="1">
            <a:spLocks noGrp="1"/>
          </p:cNvSpPr>
          <p:nvPr>
            <p:ph type="title"/>
          </p:nvPr>
        </p:nvSpPr>
        <p:spPr>
          <a:xfrm>
            <a:off x="1421650" y="3140968"/>
            <a:ext cx="6300700" cy="785820"/>
          </a:xfrm>
          <a:prstGeom prst="rect">
            <a:avLst/>
          </a:prstGeom>
        </p:spPr>
        <p:txBody>
          <a:bodyPr>
            <a:noAutofit/>
          </a:bodyPr>
          <a:lstStyle/>
          <a:p>
            <a:pPr algn="ctr"/>
            <a:r>
              <a:rPr lang="en-US" altLang="zh-CN" b="1" dirty="0">
                <a:latin typeface="Arial Black" panose="020B0A04020102020204" pitchFamily="34" charset="0"/>
                <a:cs typeface="Times New Roman" panose="02020603050405020304" pitchFamily="18" charset="0"/>
                <a:sym typeface="+mn-ea"/>
              </a:rPr>
              <a:t>Future Directions</a:t>
            </a:r>
          </a:p>
        </p:txBody>
      </p:sp>
    </p:spTree>
    <p:extLst>
      <p:ext uri="{BB962C8B-B14F-4D97-AF65-F5344CB8AC3E}">
        <p14:creationId xmlns:p14="http://schemas.microsoft.com/office/powerpoint/2010/main" val="133841995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a:xfrm>
            <a:off x="611560" y="324630"/>
            <a:ext cx="8286810" cy="785820"/>
          </a:xfrm>
        </p:spPr>
        <p:txBody>
          <a:bodyPr>
            <a:normAutofit fontScale="90000"/>
          </a:bodyPr>
          <a:lstStyle/>
          <a:p>
            <a:r>
              <a:rPr lang="en-US" altLang="zh-CN" dirty="0"/>
              <a:t>Pros and Cons for LLMs and GNNs</a:t>
            </a:r>
            <a:endParaRPr kumimoji="1" lang="zh-CN" altLang="en-US" dirty="0"/>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457202" y="1556792"/>
            <a:ext cx="8229600" cy="3798181"/>
          </a:xfrm>
        </p:spPr>
        <p:txBody>
          <a:bodyPr>
            <a:normAutofit/>
          </a:bodyPr>
          <a:lstStyle/>
          <a:p>
            <a:pPr marL="457200" indent="-457200" hangingPunct="0">
              <a:lnSpc>
                <a:spcPct val="120000"/>
              </a:lnSpc>
              <a:spcBef>
                <a:spcPts val="0"/>
              </a:spcBef>
              <a:buClrTx/>
              <a:buSzTx/>
              <a:buFont typeface="Arial" panose="020B0604020202020204" pitchFamily="34" charset="0"/>
              <a:buChar char="•"/>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Large language models (LLMs), such as BERT and GPT4, have shown great performance in various NLP tasks, such as question answering and text generation. However, LLMs primary focus on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text sequences</a:t>
            </a: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 it is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challenging for them to capture structural information present in graph data</a:t>
            </a: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 </a:t>
            </a:r>
          </a:p>
          <a:p>
            <a:pPr marL="0" indent="0" hangingPunct="0">
              <a:lnSpc>
                <a:spcPct val="120000"/>
              </a:lnSpc>
              <a:spcBef>
                <a:spcPts val="0"/>
              </a:spcBef>
              <a:buClrTx/>
              <a:buSzTx/>
              <a:buNone/>
              <a:defRPr/>
            </a:pPr>
            <a:endPar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Graph Neural Networks</a:t>
            </a:r>
            <a:r>
              <a:rPr lang="en-US" altLang="zh-CN" sz="1800" dirty="0">
                <a:latin typeface="Times New Roman" panose="02020603050405020304" pitchFamily="18" charset="0"/>
                <a:cs typeface="Times New Roman" panose="02020603050405020304" pitchFamily="18" charset="0"/>
                <a:sym typeface="Calibri" panose="020F0502020204030204"/>
              </a:rPr>
              <a:t>(GNNs) have emerged as one of the most popular choices for processing and analyzing graph data, which a</a:t>
            </a:r>
            <a:r>
              <a:rPr lang="en-US" altLang="zh-CN" sz="1800" dirty="0">
                <a:latin typeface="Times New Roman" panose="02020603050405020304" pitchFamily="18" charset="0"/>
                <a:cs typeface="Times New Roman" panose="02020603050405020304" pitchFamily="18" charset="0"/>
              </a:rPr>
              <a:t>re proficient at </a:t>
            </a:r>
            <a:r>
              <a:rPr lang="en-US" altLang="zh-CN" sz="1800" b="1" dirty="0">
                <a:latin typeface="Times New Roman" panose="02020603050405020304" pitchFamily="18" charset="0"/>
                <a:cs typeface="Times New Roman" panose="02020603050405020304" pitchFamily="18" charset="0"/>
              </a:rPr>
              <a:t>capturing</a:t>
            </a:r>
            <a:r>
              <a:rPr lang="en-US" altLang="zh-CN" sz="1800" dirty="0">
                <a:latin typeface="Times New Roman" panose="02020603050405020304" pitchFamily="18" charset="0"/>
                <a:cs typeface="Times New Roman" panose="02020603050405020304" pitchFamily="18" charset="0"/>
              </a:rPr>
              <a:t> </a:t>
            </a:r>
            <a:r>
              <a:rPr lang="en-US" altLang="zh-CN" sz="1800" b="1" dirty="0">
                <a:latin typeface="Times New Roman" panose="02020603050405020304" pitchFamily="18" charset="0"/>
                <a:cs typeface="Times New Roman" panose="02020603050405020304" pitchFamily="18" charset="0"/>
              </a:rPr>
              <a:t>structural information</a:t>
            </a:r>
            <a:r>
              <a:rPr lang="en-US" altLang="zh-CN"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sym typeface="Calibri" panose="020F0502020204030204"/>
              </a:rPr>
              <a:t> </a:t>
            </a:r>
            <a:r>
              <a:rPr kumimoji="0" lang="en-US" altLang="zh-CN"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Meanwhile, GNNs are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difficult to express the full complexities of the nodes</a:t>
            </a:r>
            <a:r>
              <a:rPr kumimoji="0" lang="en-US" altLang="zh-CN"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marR="0" lvl="0" indent="-457200" algn="l" defTabSz="914400" rtl="0" eaLnBrk="1" fontAlgn="auto" latinLnBrk="0" hangingPunct="0">
              <a:lnSpc>
                <a:spcPct val="120000"/>
              </a:lnSpc>
              <a:spcBef>
                <a:spcPts val="0"/>
              </a:spcBef>
              <a:spcAft>
                <a:spcPts val="0"/>
              </a:spcAft>
              <a:buClrTx/>
              <a:buSzTx/>
              <a:buFont typeface="Arial" panose="020B0604020202020204" pitchFamily="34" charset="0"/>
              <a:buChar char="•"/>
              <a:tabLst/>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marR="0" lvl="0" indent="-457200" algn="l" defTabSz="914400" rtl="0" eaLnBrk="1" fontAlgn="auto" latinLnBrk="0" hangingPunct="0">
              <a:lnSpc>
                <a:spcPct val="120000"/>
              </a:lnSpc>
              <a:spcBef>
                <a:spcPts val="0"/>
              </a:spcBef>
              <a:spcAft>
                <a:spcPts val="0"/>
              </a:spcAft>
              <a:buClrTx/>
              <a:buSzTx/>
              <a:buFont typeface="Arial" panose="020B0604020202020204" pitchFamily="34" charset="0"/>
              <a:buChar char="•"/>
              <a:tabLst/>
              <a:defRPr/>
            </a:pPr>
            <a:endParaRPr kumimoji="1" lang="en-US" altLang="zh-CN"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p:txBody>
          <a:bodyPr/>
          <a:lstStyle/>
          <a:p>
            <a:fld id="{86CB4B4D-7CA3-9044-876B-883B54F8677D}" type="slidenum">
              <a:rPr lang="en-US" altLang="zh-CN" smtClean="0"/>
              <a:t>3</a:t>
            </a:fld>
            <a:endParaRPr lang="en-US" altLang="zh-CN"/>
          </a:p>
        </p:txBody>
      </p:sp>
    </p:spTree>
    <p:extLst>
      <p:ext uri="{BB962C8B-B14F-4D97-AF65-F5344CB8AC3E}">
        <p14:creationId xmlns:p14="http://schemas.microsoft.com/office/powerpoint/2010/main" val="354376291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lstStyle/>
          <a:p>
            <a:r>
              <a:rPr kumimoji="1" lang="en-US" altLang="zh-CN" dirty="0"/>
              <a:t>Future Directions</a:t>
            </a:r>
            <a:endParaRPr kumimoji="1" lang="zh-CN" altLang="en-US" dirty="0"/>
          </a:p>
        </p:txBody>
      </p:sp>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399990" y="1196752"/>
            <a:ext cx="8229600" cy="576064"/>
          </a:xfrm>
        </p:spPr>
        <p:txBody>
          <a:bodyPr>
            <a:noAutofit/>
          </a:bodyPr>
          <a:lstStyle/>
          <a:p>
            <a:pPr marL="341630" marR="0" lvl="0" indent="-341630" algn="l" defTabSz="914400" rtl="0" eaLnBrk="1" fontAlgn="auto" latinLnBrk="0" hangingPunct="1">
              <a:lnSpc>
                <a:spcPct val="100000"/>
              </a:lnSpc>
              <a:spcBef>
                <a:spcPts val="500"/>
              </a:spcBef>
              <a:spcAft>
                <a:spcPts val="0"/>
              </a:spcAft>
              <a:buClr>
                <a:srgbClr val="7D2D2D"/>
              </a:buClr>
              <a:buSzPct val="78000"/>
              <a:buFontTx/>
              <a:buChar char="◆"/>
              <a:tabLst/>
              <a:defRPr/>
            </a:pPr>
            <a:r>
              <a:rPr kumimoji="0" lang="en-US" altLang="zh-CN" sz="2800" b="1" i="0" u="none" strike="noStrike" kern="0" cap="none" spc="0" normalizeH="0" baseline="0" noProof="0" dirty="0">
                <a:ln>
                  <a:noFill/>
                </a:ln>
                <a:solidFill>
                  <a:srgbClr val="7D2D2D"/>
                </a:solidFill>
                <a:effectLst/>
                <a:uLnTx/>
                <a:uFillTx/>
                <a:latin typeface="Calibri"/>
                <a:cs typeface="Arial" panose="020B0604020202020204" pitchFamily="34" charset="0"/>
                <a:sym typeface="Arial" panose="020B0604020202020204"/>
              </a:rPr>
              <a:t>1. Dealing with non-TAG</a:t>
            </a:r>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30</a:t>
            </a:fld>
            <a:endParaRPr lang="en-US" altLang="zh-CN"/>
          </a:p>
        </p:txBody>
      </p:sp>
      <p:sp>
        <p:nvSpPr>
          <p:cNvPr id="6" name="文本框 5">
            <a:extLst>
              <a:ext uri="{FF2B5EF4-FFF2-40B4-BE49-F238E27FC236}">
                <a16:creationId xmlns:a16="http://schemas.microsoft.com/office/drawing/2014/main" id="{E66AC4F7-C32E-D07F-CE17-CC869FF53D03}"/>
              </a:ext>
            </a:extLst>
          </p:cNvPr>
          <p:cNvSpPr txBox="1"/>
          <p:nvPr/>
        </p:nvSpPr>
        <p:spPr>
          <a:xfrm>
            <a:off x="742335" y="4247181"/>
            <a:ext cx="7973069"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[8] Chao Song,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Youfang</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Lin,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Shengnan</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Guo, and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Huaiyu</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Wan. Spatial-temporal synchronous graph convolutional networks: A new framework for spatial-temporal network data forecasting. In AAAI, pages 914–921, 2020.</a:t>
            </a:r>
          </a:p>
        </p:txBody>
      </p:sp>
      <p:sp>
        <p:nvSpPr>
          <p:cNvPr id="5" name="文本占位符 2">
            <a:extLst>
              <a:ext uri="{FF2B5EF4-FFF2-40B4-BE49-F238E27FC236}">
                <a16:creationId xmlns:a16="http://schemas.microsoft.com/office/drawing/2014/main" id="{B4CE1AD7-64B1-4E62-0D49-04A1A379B14F}"/>
              </a:ext>
            </a:extLst>
          </p:cNvPr>
          <p:cNvSpPr txBox="1">
            <a:spLocks/>
          </p:cNvSpPr>
          <p:nvPr/>
        </p:nvSpPr>
        <p:spPr>
          <a:xfrm>
            <a:off x="399990" y="1821869"/>
            <a:ext cx="8229600" cy="919790"/>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Exploring how to leverage the powerful generalization capabilities of LLMs to help in constructing graph foundation models is a valuable research direction.</a:t>
            </a:r>
          </a:p>
        </p:txBody>
      </p:sp>
      <p:sp>
        <p:nvSpPr>
          <p:cNvPr id="7" name="文本占位符 2">
            <a:extLst>
              <a:ext uri="{FF2B5EF4-FFF2-40B4-BE49-F238E27FC236}">
                <a16:creationId xmlns:a16="http://schemas.microsoft.com/office/drawing/2014/main" id="{299ED612-D6C7-2CC9-6518-E8C1A9F1C9A3}"/>
              </a:ext>
            </a:extLst>
          </p:cNvPr>
          <p:cNvSpPr txBox="1">
            <a:spLocks/>
          </p:cNvSpPr>
          <p:nvPr/>
        </p:nvSpPr>
        <p:spPr>
          <a:xfrm>
            <a:off x="399990" y="2702780"/>
            <a:ext cx="8229600" cy="1451537"/>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PeMS03[8] is a traffic network, each node represents an operational sensor, while in a </a:t>
            </a:r>
            <a:r>
              <a:rPr kumimoji="1" lang="en-US" altLang="zh-CN" sz="1800" dirty="0" err="1">
                <a:latin typeface="Times New Roman" panose="02020603050405020304" pitchFamily="18" charset="0"/>
                <a:cs typeface="Times New Roman" panose="02020603050405020304" pitchFamily="18" charset="0"/>
              </a:rPr>
              <a:t>superpixel</a:t>
            </a:r>
            <a:r>
              <a:rPr kumimoji="1" lang="en-US" altLang="zh-CN" sz="1800" dirty="0">
                <a:latin typeface="Times New Roman" panose="02020603050405020304" pitchFamily="18" charset="0"/>
                <a:cs typeface="Times New Roman" panose="02020603050405020304" pitchFamily="18" charset="0"/>
              </a:rPr>
              <a:t> graph[9], each node represents a </a:t>
            </a:r>
            <a:r>
              <a:rPr kumimoji="1" lang="en-US" altLang="zh-CN" sz="1800" dirty="0" err="1">
                <a:latin typeface="Times New Roman" panose="02020603050405020304" pitchFamily="18" charset="0"/>
                <a:cs typeface="Times New Roman" panose="02020603050405020304" pitchFamily="18" charset="0"/>
              </a:rPr>
              <a:t>superpixel</a:t>
            </a:r>
            <a:r>
              <a:rPr kumimoji="1" lang="en-US" altLang="zh-CN" sz="1800" dirty="0">
                <a:latin typeface="Times New Roman" panose="02020603050405020304" pitchFamily="18" charset="0"/>
                <a:cs typeface="Times New Roman" panose="02020603050405020304" pitchFamily="18" charset="0"/>
              </a:rPr>
              <a:t>. These datasets do not have attached text attributes on each node, and it is also challenging to describe the semantic meaning of each node using human-understandable language.</a:t>
            </a:r>
          </a:p>
        </p:txBody>
      </p:sp>
      <p:sp>
        <p:nvSpPr>
          <p:cNvPr id="8" name="文本框 7">
            <a:extLst>
              <a:ext uri="{FF2B5EF4-FFF2-40B4-BE49-F238E27FC236}">
                <a16:creationId xmlns:a16="http://schemas.microsoft.com/office/drawing/2014/main" id="{E42C51FA-C378-5D13-B759-3F3DA2A69A89}"/>
              </a:ext>
            </a:extLst>
          </p:cNvPr>
          <p:cNvSpPr txBox="1"/>
          <p:nvPr/>
        </p:nvSpPr>
        <p:spPr>
          <a:xfrm>
            <a:off x="742335" y="5379667"/>
            <a:ext cx="7973069"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[9] Vijay Prakash Dwivedi, Ladislav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Rampa´sek</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Michael Galkin, Ali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Parviz</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Guy Wolf, Anh Tuan Luu, and Dominique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Beaini</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Long range graph benchmark.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NeurIPS</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35:22326–22340, 2022.</a:t>
            </a:r>
          </a:p>
        </p:txBody>
      </p:sp>
    </p:spTree>
    <p:extLst>
      <p:ext uri="{BB962C8B-B14F-4D97-AF65-F5344CB8AC3E}">
        <p14:creationId xmlns:p14="http://schemas.microsoft.com/office/powerpoint/2010/main" val="360362671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lstStyle/>
          <a:p>
            <a:r>
              <a:rPr kumimoji="1" lang="en-US" altLang="zh-CN" dirty="0"/>
              <a:t>Future Directions</a:t>
            </a:r>
            <a:endParaRPr kumimoji="1" lang="zh-CN" altLang="en-US" dirty="0"/>
          </a:p>
        </p:txBody>
      </p:sp>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399990" y="1196752"/>
            <a:ext cx="8229600" cy="576064"/>
          </a:xfrm>
        </p:spPr>
        <p:txBody>
          <a:bodyPr>
            <a:noAutofit/>
          </a:bodyPr>
          <a:lstStyle/>
          <a:p>
            <a:pPr marL="341630" marR="0" lvl="0" indent="-341630" algn="l" defTabSz="914400" rtl="0" eaLnBrk="1" fontAlgn="auto" latinLnBrk="0" hangingPunct="1">
              <a:lnSpc>
                <a:spcPct val="100000"/>
              </a:lnSpc>
              <a:spcBef>
                <a:spcPts val="500"/>
              </a:spcBef>
              <a:spcAft>
                <a:spcPts val="0"/>
              </a:spcAft>
              <a:buClr>
                <a:srgbClr val="7D2D2D"/>
              </a:buClr>
              <a:buSzPct val="78000"/>
              <a:buFontTx/>
              <a:buChar char="◆"/>
              <a:tabLst/>
              <a:defRPr/>
            </a:pPr>
            <a:r>
              <a:rPr kumimoji="0" lang="en-US" altLang="zh-CN" sz="2800" b="1" i="0" u="none" strike="noStrike" kern="0" cap="none" spc="0" normalizeH="0" baseline="0" noProof="0" dirty="0">
                <a:ln>
                  <a:noFill/>
                </a:ln>
                <a:solidFill>
                  <a:srgbClr val="7D2D2D"/>
                </a:solidFill>
                <a:effectLst/>
                <a:uLnTx/>
                <a:uFillTx/>
                <a:latin typeface="Calibri"/>
                <a:cs typeface="Arial" panose="020B0604020202020204" pitchFamily="34" charset="0"/>
                <a:sym typeface="Arial" panose="020B0604020202020204"/>
              </a:rPr>
              <a:t>2. Dealing with data leakage</a:t>
            </a:r>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31</a:t>
            </a:fld>
            <a:endParaRPr lang="en-US" altLang="zh-CN"/>
          </a:p>
        </p:txBody>
      </p:sp>
      <p:sp>
        <p:nvSpPr>
          <p:cNvPr id="6" name="文本框 5">
            <a:extLst>
              <a:ext uri="{FF2B5EF4-FFF2-40B4-BE49-F238E27FC236}">
                <a16:creationId xmlns:a16="http://schemas.microsoft.com/office/drawing/2014/main" id="{E66AC4F7-C32E-D07F-CE17-CC869FF53D03}"/>
              </a:ext>
            </a:extLst>
          </p:cNvPr>
          <p:cNvSpPr txBox="1"/>
          <p:nvPr/>
        </p:nvSpPr>
        <p:spPr>
          <a:xfrm>
            <a:off x="742335" y="4453531"/>
            <a:ext cx="7973069"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[10]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Zhikai</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Chen,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Haitao</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Mao, Hang Li, Wei Jin, Hongzhi Wen,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Xiaochi</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Wei,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Shuaiqiang</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Wang,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Dawei</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Yin,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Wenqi</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Fan, Hui Liu, et al. Exploring the potential of large language models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llms</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in learning on graphs. </a:t>
            </a:r>
            <a:r>
              <a:rPr lang="en-US" altLang="zh-CN" sz="1600" b="0" i="0" u="none" strike="noStrike" baseline="0" dirty="0" err="1">
                <a:solidFill>
                  <a:schemeClr val="tx2">
                    <a:lumMod val="75000"/>
                  </a:schemeClr>
                </a:solidFill>
                <a:latin typeface="Times New Roman" panose="02020603050405020304" pitchFamily="18" charset="0"/>
                <a:cs typeface="Times New Roman" panose="02020603050405020304" pitchFamily="18" charset="0"/>
              </a:rPr>
              <a:t>arXiv</a:t>
            </a:r>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 preprint arXiv:2307.03393, 2023.</a:t>
            </a:r>
          </a:p>
        </p:txBody>
      </p:sp>
      <p:sp>
        <p:nvSpPr>
          <p:cNvPr id="5" name="文本占位符 2">
            <a:extLst>
              <a:ext uri="{FF2B5EF4-FFF2-40B4-BE49-F238E27FC236}">
                <a16:creationId xmlns:a16="http://schemas.microsoft.com/office/drawing/2014/main" id="{B4CE1AD7-64B1-4E62-0D49-04A1A379B14F}"/>
              </a:ext>
            </a:extLst>
          </p:cNvPr>
          <p:cNvSpPr txBox="1">
            <a:spLocks/>
          </p:cNvSpPr>
          <p:nvPr/>
        </p:nvSpPr>
        <p:spPr>
          <a:xfrm>
            <a:off x="399990" y="1821869"/>
            <a:ext cx="8229600" cy="919790"/>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Given that LLMs undergo pre-training on extensive text corpora, it’s likely that LLMs may have seen and memorized at least part of the test data of the common benchmark datasets, especially for citation networks.</a:t>
            </a:r>
          </a:p>
        </p:txBody>
      </p:sp>
      <p:sp>
        <p:nvSpPr>
          <p:cNvPr id="7" name="文本占位符 2">
            <a:extLst>
              <a:ext uri="{FF2B5EF4-FFF2-40B4-BE49-F238E27FC236}">
                <a16:creationId xmlns:a16="http://schemas.microsoft.com/office/drawing/2014/main" id="{299ED612-D6C7-2CC9-6518-E8C1A9F1C9A3}"/>
              </a:ext>
            </a:extLst>
          </p:cNvPr>
          <p:cNvSpPr txBox="1">
            <a:spLocks/>
          </p:cNvSpPr>
          <p:nvPr/>
        </p:nvSpPr>
        <p:spPr>
          <a:xfrm>
            <a:off x="399990" y="2939555"/>
            <a:ext cx="8229600" cy="1451537"/>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Recently[10] proves that specific prompts could potentially enhance the “activation” of LLMs’ corresponding memory, thereby influencing the evaluation.</a:t>
            </a:r>
          </a:p>
        </p:txBody>
      </p:sp>
    </p:spTree>
    <p:extLst>
      <p:ext uri="{BB962C8B-B14F-4D97-AF65-F5344CB8AC3E}">
        <p14:creationId xmlns:p14="http://schemas.microsoft.com/office/powerpoint/2010/main" val="19379641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lstStyle/>
          <a:p>
            <a:r>
              <a:rPr kumimoji="1" lang="en-US" altLang="zh-CN" dirty="0"/>
              <a:t>Future Directions</a:t>
            </a:r>
            <a:endParaRPr kumimoji="1" lang="zh-CN" altLang="en-US" dirty="0"/>
          </a:p>
        </p:txBody>
      </p:sp>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399990" y="1196752"/>
            <a:ext cx="8229600" cy="576064"/>
          </a:xfrm>
        </p:spPr>
        <p:txBody>
          <a:bodyPr>
            <a:noAutofit/>
          </a:bodyPr>
          <a:lstStyle/>
          <a:p>
            <a:pPr marL="341630" marR="0" lvl="0" indent="-341630" algn="l" defTabSz="914400" rtl="0" eaLnBrk="1" fontAlgn="auto" latinLnBrk="0" hangingPunct="1">
              <a:lnSpc>
                <a:spcPct val="100000"/>
              </a:lnSpc>
              <a:spcBef>
                <a:spcPts val="500"/>
              </a:spcBef>
              <a:spcAft>
                <a:spcPts val="0"/>
              </a:spcAft>
              <a:buClr>
                <a:srgbClr val="7D2D2D"/>
              </a:buClr>
              <a:buSzPct val="78000"/>
              <a:buFontTx/>
              <a:buChar char="◆"/>
              <a:tabLst/>
              <a:defRPr/>
            </a:pPr>
            <a:r>
              <a:rPr kumimoji="0" lang="en-US" altLang="zh-CN" sz="2800" b="1" i="0" u="none" strike="noStrike" kern="0" cap="none" spc="0" normalizeH="0" baseline="0" noProof="0" dirty="0">
                <a:ln>
                  <a:noFill/>
                </a:ln>
                <a:solidFill>
                  <a:srgbClr val="7D2D2D"/>
                </a:solidFill>
                <a:effectLst/>
                <a:uLnTx/>
                <a:uFillTx/>
                <a:latin typeface="Calibri"/>
                <a:cs typeface="Arial" panose="020B0604020202020204" pitchFamily="34" charset="0"/>
                <a:sym typeface="Arial" panose="020B0604020202020204"/>
              </a:rPr>
              <a:t>3. Improving efficiency</a:t>
            </a:r>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32</a:t>
            </a:fld>
            <a:endParaRPr lang="en-US" altLang="zh-CN"/>
          </a:p>
        </p:txBody>
      </p:sp>
      <p:sp>
        <p:nvSpPr>
          <p:cNvPr id="5" name="文本占位符 2">
            <a:extLst>
              <a:ext uri="{FF2B5EF4-FFF2-40B4-BE49-F238E27FC236}">
                <a16:creationId xmlns:a16="http://schemas.microsoft.com/office/drawing/2014/main" id="{B4CE1AD7-64B1-4E62-0D49-04A1A379B14F}"/>
              </a:ext>
            </a:extLst>
          </p:cNvPr>
          <p:cNvSpPr txBox="1">
            <a:spLocks/>
          </p:cNvSpPr>
          <p:nvPr/>
        </p:nvSpPr>
        <p:spPr>
          <a:xfrm>
            <a:off x="399990" y="1821868"/>
            <a:ext cx="8229600" cy="1053747"/>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LLMs may encounter inefficiencies in terms of time and space, particularly compared to dedicated graph learning models such as GNNs that inherently process graph structures</a:t>
            </a:r>
          </a:p>
        </p:txBody>
      </p:sp>
      <p:sp>
        <p:nvSpPr>
          <p:cNvPr id="7" name="文本占位符 2">
            <a:extLst>
              <a:ext uri="{FF2B5EF4-FFF2-40B4-BE49-F238E27FC236}">
                <a16:creationId xmlns:a16="http://schemas.microsoft.com/office/drawing/2014/main" id="{299ED612-D6C7-2CC9-6518-E8C1A9F1C9A3}"/>
              </a:ext>
            </a:extLst>
          </p:cNvPr>
          <p:cNvSpPr txBox="1">
            <a:spLocks/>
          </p:cNvSpPr>
          <p:nvPr/>
        </p:nvSpPr>
        <p:spPr>
          <a:xfrm>
            <a:off x="399990" y="2875616"/>
            <a:ext cx="8229600" cy="1451537"/>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While accessing LLMs through APIs (i.e., ChatGPT and GPT-4), the billing model incurs high costs for processing large-scale graphs. Additionally, both training and inference for locally deployed open-source LLMs require significant time  consumption and substantial hardware resources.</a:t>
            </a:r>
          </a:p>
        </p:txBody>
      </p:sp>
      <p:sp>
        <p:nvSpPr>
          <p:cNvPr id="8" name="文本占位符 2">
            <a:extLst>
              <a:ext uri="{FF2B5EF4-FFF2-40B4-BE49-F238E27FC236}">
                <a16:creationId xmlns:a16="http://schemas.microsoft.com/office/drawing/2014/main" id="{E860F53B-52B7-C2F8-5483-0C47DC7442D6}"/>
              </a:ext>
            </a:extLst>
          </p:cNvPr>
          <p:cNvSpPr txBox="1">
            <a:spLocks/>
          </p:cNvSpPr>
          <p:nvPr/>
        </p:nvSpPr>
        <p:spPr>
          <a:xfrm>
            <a:off x="399990" y="4399999"/>
            <a:ext cx="8229600" cy="1451537"/>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We believe that more efficient methods may unlock more power of applying LLMs on graph-related tasks with limited computational resources.</a:t>
            </a:r>
          </a:p>
        </p:txBody>
      </p:sp>
    </p:spTree>
    <p:extLst>
      <p:ext uri="{BB962C8B-B14F-4D97-AF65-F5344CB8AC3E}">
        <p14:creationId xmlns:p14="http://schemas.microsoft.com/office/powerpoint/2010/main" val="295094295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33</a:t>
            </a:fld>
            <a:endParaRPr lang="en-US" altLang="zh-CN"/>
          </a:p>
        </p:txBody>
      </p:sp>
      <p:sp>
        <p:nvSpPr>
          <p:cNvPr id="5" name="タイトル 1">
            <a:extLst>
              <a:ext uri="{FF2B5EF4-FFF2-40B4-BE49-F238E27FC236}">
                <a16:creationId xmlns:a16="http://schemas.microsoft.com/office/drawing/2014/main" id="{6C0F9994-E33B-B551-EBD9-C4823EC5C80A}"/>
              </a:ext>
            </a:extLst>
          </p:cNvPr>
          <p:cNvSpPr txBox="1">
            <a:spLocks noGrp="1"/>
          </p:cNvSpPr>
          <p:nvPr>
            <p:ph type="title"/>
          </p:nvPr>
        </p:nvSpPr>
        <p:spPr>
          <a:xfrm>
            <a:off x="1421650" y="3140968"/>
            <a:ext cx="6300700" cy="785820"/>
          </a:xfrm>
          <a:prstGeom prst="rect">
            <a:avLst/>
          </a:prstGeom>
        </p:spPr>
        <p:txBody>
          <a:bodyPr>
            <a:noAutofit/>
          </a:bodyPr>
          <a:lstStyle/>
          <a:p>
            <a:pPr algn="ctr"/>
            <a:r>
              <a:rPr lang="en-US" altLang="zh-CN" dirty="0">
                <a:sym typeface="+mn-ea"/>
              </a:rPr>
              <a:t>Conclusion</a:t>
            </a:r>
          </a:p>
        </p:txBody>
      </p:sp>
    </p:spTree>
    <p:extLst>
      <p:ext uri="{BB962C8B-B14F-4D97-AF65-F5344CB8AC3E}">
        <p14:creationId xmlns:p14="http://schemas.microsoft.com/office/powerpoint/2010/main" val="200252885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457200" y="1268760"/>
            <a:ext cx="8229600" cy="3510149"/>
          </a:xfrm>
        </p:spPr>
        <p:txBody>
          <a:bodyPr>
            <a:norm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b="1" dirty="0">
                <a:latin typeface="Times New Roman" panose="02020603050405020304" pitchFamily="18" charset="0"/>
                <a:cs typeface="Times New Roman" panose="02020603050405020304" pitchFamily="18" charset="0"/>
              </a:rPr>
              <a:t>Taxonomy</a:t>
            </a:r>
            <a:r>
              <a:rPr kumimoji="1" lang="en-US" altLang="zh-CN" sz="1800" dirty="0">
                <a:latin typeface="Times New Roman" panose="02020603050405020304" pitchFamily="18" charset="0"/>
                <a:cs typeface="Times New Roman" panose="02020603050405020304" pitchFamily="18" charset="0"/>
              </a:rPr>
              <a:t>. This paper introduce a novel taxonomy that categorizes techniques involving both graph and text modalities into three categories based on the different roles played by LLMs, 1) LLM as Enhancer; 2)LLM as predictor; and 3) LLM as alignment component.</a:t>
            </a:r>
          </a:p>
          <a:p>
            <a:pPr marL="457200" indent="-457200" hangingPunct="0">
              <a:lnSpc>
                <a:spcPct val="120000"/>
              </a:lnSpc>
              <a:spcBef>
                <a:spcPts val="0"/>
              </a:spcBef>
              <a:buClrTx/>
              <a:buSzTx/>
              <a:buFont typeface="Arial" panose="020B0604020202020204" pitchFamily="34" charset="0"/>
              <a:buChar char="•"/>
              <a:defRPr/>
            </a:pPr>
            <a:r>
              <a:rPr kumimoji="1" lang="en-US" altLang="zh-CN" sz="1800" b="1" dirty="0">
                <a:latin typeface="Times New Roman" panose="02020603050405020304" pitchFamily="18" charset="0"/>
                <a:cs typeface="Times New Roman" panose="02020603050405020304" pitchFamily="18" charset="0"/>
              </a:rPr>
              <a:t>Categorization and review</a:t>
            </a:r>
            <a:r>
              <a:rPr kumimoji="1" lang="en-US" altLang="zh-CN" sz="1800" dirty="0">
                <a:latin typeface="Times New Roman" panose="02020603050405020304" pitchFamily="18" charset="0"/>
                <a:cs typeface="Times New Roman" panose="02020603050405020304" pitchFamily="18" charset="0"/>
              </a:rPr>
              <a:t>. This paper systematically review the representative studies according to the taxonomy.</a:t>
            </a:r>
            <a:endParaRPr kumimoji="1" lang="en-US" altLang="zh-CN" sz="1800" b="1"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b="1" dirty="0">
                <a:latin typeface="Times New Roman" panose="02020603050405020304" pitchFamily="18" charset="0"/>
                <a:cs typeface="Times New Roman" panose="02020603050405020304" pitchFamily="18" charset="0"/>
              </a:rPr>
              <a:t>Summary of challenges and future directions</a:t>
            </a:r>
            <a:r>
              <a:rPr kumimoji="1" lang="en-US" altLang="zh-CN" sz="1800" dirty="0">
                <a:latin typeface="Times New Roman" panose="02020603050405020304" pitchFamily="18" charset="0"/>
                <a:cs typeface="Times New Roman" panose="02020603050405020304" pitchFamily="18" charset="0"/>
              </a:rPr>
              <a:t>. This paper discuss some limitations and highlight several future research directions.</a:t>
            </a:r>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p:txBody>
          <a:bodyPr/>
          <a:lstStyle/>
          <a:p>
            <a:fld id="{86CB4B4D-7CA3-9044-876B-883B54F8677D}" type="slidenum">
              <a:rPr lang="en-US" altLang="zh-CN" smtClean="0"/>
              <a:t>34</a:t>
            </a:fld>
            <a:endParaRPr lang="en-US" altLang="zh-CN"/>
          </a:p>
        </p:txBody>
      </p:sp>
    </p:spTree>
    <p:extLst>
      <p:ext uri="{BB962C8B-B14F-4D97-AF65-F5344CB8AC3E}">
        <p14:creationId xmlns:p14="http://schemas.microsoft.com/office/powerpoint/2010/main" val="350444952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35</a:t>
            </a:fld>
            <a:endParaRPr lang="en-US" altLang="zh-CN"/>
          </a:p>
        </p:txBody>
      </p:sp>
      <p:sp>
        <p:nvSpPr>
          <p:cNvPr id="5" name="タイトル 1">
            <a:extLst>
              <a:ext uri="{FF2B5EF4-FFF2-40B4-BE49-F238E27FC236}">
                <a16:creationId xmlns:a16="http://schemas.microsoft.com/office/drawing/2014/main" id="{6C0F9994-E33B-B551-EBD9-C4823EC5C80A}"/>
              </a:ext>
            </a:extLst>
          </p:cNvPr>
          <p:cNvSpPr txBox="1">
            <a:spLocks noGrp="1"/>
          </p:cNvSpPr>
          <p:nvPr>
            <p:ph type="title"/>
          </p:nvPr>
        </p:nvSpPr>
        <p:spPr>
          <a:xfrm>
            <a:off x="1421650" y="3140968"/>
            <a:ext cx="6300700" cy="785820"/>
          </a:xfrm>
          <a:prstGeom prst="rect">
            <a:avLst/>
          </a:prstGeom>
        </p:spPr>
        <p:txBody>
          <a:bodyPr>
            <a:noAutofit/>
          </a:bodyPr>
          <a:lstStyle/>
          <a:p>
            <a:r>
              <a:rPr lang="en-US" altLang="zh-CN" dirty="0">
                <a:sym typeface="+mn-ea"/>
              </a:rPr>
              <a:t>Thank you for listening!</a:t>
            </a:r>
          </a:p>
        </p:txBody>
      </p:sp>
    </p:spTree>
    <p:extLst>
      <p:ext uri="{BB962C8B-B14F-4D97-AF65-F5344CB8AC3E}">
        <p14:creationId xmlns:p14="http://schemas.microsoft.com/office/powerpoint/2010/main" val="238166330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a:xfrm>
            <a:off x="611560" y="324630"/>
            <a:ext cx="8286810" cy="785820"/>
          </a:xfrm>
        </p:spPr>
        <p:txBody>
          <a:bodyPr>
            <a:normAutofit/>
          </a:bodyPr>
          <a:lstStyle/>
          <a:p>
            <a:r>
              <a:rPr lang="en-US" altLang="zh-CN" dirty="0"/>
              <a:t>Brief Introduction for GNN</a:t>
            </a:r>
            <a:endParaRPr kumimoji="1" lang="zh-CN" altLang="en-US"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p:txBody>
          <a:bodyPr/>
          <a:lstStyle/>
          <a:p>
            <a:fld id="{86CB4B4D-7CA3-9044-876B-883B54F8677D}" type="slidenum">
              <a:rPr lang="en-US" altLang="zh-CN" smtClean="0"/>
              <a:t>4</a:t>
            </a:fld>
            <a:endParaRPr lang="en-US" altLang="zh-CN"/>
          </a:p>
        </p:txBody>
      </p:sp>
      <p:sp>
        <p:nvSpPr>
          <p:cNvPr id="6" name="流程图: 接点 5">
            <a:extLst>
              <a:ext uri="{FF2B5EF4-FFF2-40B4-BE49-F238E27FC236}">
                <a16:creationId xmlns:a16="http://schemas.microsoft.com/office/drawing/2014/main" id="{565D79DC-E653-AE2E-1D45-8690394E0B5A}"/>
              </a:ext>
            </a:extLst>
          </p:cNvPr>
          <p:cNvSpPr/>
          <p:nvPr/>
        </p:nvSpPr>
        <p:spPr>
          <a:xfrm>
            <a:off x="3508416" y="2401246"/>
            <a:ext cx="504056" cy="519348"/>
          </a:xfrm>
          <a:prstGeom prst="flowChartConnector">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a:ln>
                  <a:noFill/>
                </a:ln>
                <a:solidFill>
                  <a:srgbClr val="000000"/>
                </a:solidFill>
                <a:effectLst/>
                <a:uFillTx/>
                <a:latin typeface="+mj-lt"/>
                <a:ea typeface="+mj-ea"/>
                <a:cs typeface="+mj-cs"/>
                <a:sym typeface="Calibri" panose="020F0502020204030204"/>
              </a:rPr>
              <a:t>E</a:t>
            </a:r>
            <a:endParaRPr kumimoji="0" lang="zh-CN" altLang="en-US" sz="1800" b="1"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7" name="流程图: 接点 6">
            <a:extLst>
              <a:ext uri="{FF2B5EF4-FFF2-40B4-BE49-F238E27FC236}">
                <a16:creationId xmlns:a16="http://schemas.microsoft.com/office/drawing/2014/main" id="{FBC37D76-7215-4701-8537-DA46FC9FAFBF}"/>
              </a:ext>
            </a:extLst>
          </p:cNvPr>
          <p:cNvSpPr/>
          <p:nvPr/>
        </p:nvSpPr>
        <p:spPr>
          <a:xfrm>
            <a:off x="2201785" y="3356069"/>
            <a:ext cx="504056" cy="519348"/>
          </a:xfrm>
          <a:prstGeom prst="flowChartConnector">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a:ln>
                  <a:noFill/>
                </a:ln>
                <a:solidFill>
                  <a:srgbClr val="000000"/>
                </a:solidFill>
                <a:effectLst/>
                <a:uFillTx/>
                <a:latin typeface="+mj-lt"/>
                <a:ea typeface="+mj-ea"/>
                <a:cs typeface="+mj-cs"/>
                <a:sym typeface="Calibri" panose="020F0502020204030204"/>
              </a:rPr>
              <a:t>D</a:t>
            </a:r>
            <a:endParaRPr kumimoji="0" lang="zh-CN" altLang="en-US" sz="1800" b="1"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8" name="流程图: 接点 7">
            <a:extLst>
              <a:ext uri="{FF2B5EF4-FFF2-40B4-BE49-F238E27FC236}">
                <a16:creationId xmlns:a16="http://schemas.microsoft.com/office/drawing/2014/main" id="{989431B9-720A-00C9-36D8-9EBC88B36CF9}"/>
              </a:ext>
            </a:extLst>
          </p:cNvPr>
          <p:cNvSpPr/>
          <p:nvPr/>
        </p:nvSpPr>
        <p:spPr>
          <a:xfrm>
            <a:off x="2184652" y="2401246"/>
            <a:ext cx="504056" cy="519348"/>
          </a:xfrm>
          <a:prstGeom prst="flowChartConnector">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a:ln>
                  <a:noFill/>
                </a:ln>
                <a:solidFill>
                  <a:srgbClr val="000000"/>
                </a:solidFill>
                <a:effectLst/>
                <a:uFillTx/>
                <a:latin typeface="+mj-lt"/>
                <a:ea typeface="+mj-ea"/>
                <a:cs typeface="+mj-cs"/>
                <a:sym typeface="Calibri" panose="020F0502020204030204"/>
              </a:rPr>
              <a:t>C</a:t>
            </a:r>
            <a:endParaRPr kumimoji="0" lang="zh-CN" altLang="en-US" sz="1800" b="1"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9" name="流程图: 接点 8">
            <a:extLst>
              <a:ext uri="{FF2B5EF4-FFF2-40B4-BE49-F238E27FC236}">
                <a16:creationId xmlns:a16="http://schemas.microsoft.com/office/drawing/2014/main" id="{EE5F6503-F218-EF94-5354-9022E7968D85}"/>
              </a:ext>
            </a:extLst>
          </p:cNvPr>
          <p:cNvSpPr/>
          <p:nvPr/>
        </p:nvSpPr>
        <p:spPr>
          <a:xfrm>
            <a:off x="860888" y="2401246"/>
            <a:ext cx="504056" cy="519348"/>
          </a:xfrm>
          <a:prstGeom prst="flowChartConnector">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a:ln>
                  <a:noFill/>
                </a:ln>
                <a:solidFill>
                  <a:srgbClr val="000000"/>
                </a:solidFill>
                <a:effectLst/>
                <a:uFillTx/>
                <a:latin typeface="+mj-lt"/>
                <a:ea typeface="+mj-ea"/>
                <a:cs typeface="+mj-cs"/>
                <a:sym typeface="Calibri" panose="020F0502020204030204"/>
              </a:rPr>
              <a:t>A</a:t>
            </a:r>
            <a:endParaRPr kumimoji="0" lang="zh-CN" altLang="en-US" sz="1800" b="1" i="0" u="none" strike="noStrike" cap="none" spc="0" normalizeH="0" baseline="0" dirty="0">
              <a:ln>
                <a:noFill/>
              </a:ln>
              <a:solidFill>
                <a:srgbClr val="000000"/>
              </a:solidFill>
              <a:effectLst/>
              <a:uFillTx/>
              <a:latin typeface="+mj-lt"/>
              <a:ea typeface="+mj-ea"/>
              <a:cs typeface="+mj-cs"/>
              <a:sym typeface="Calibri" panose="020F0502020204030204"/>
            </a:endParaRPr>
          </a:p>
        </p:txBody>
      </p:sp>
      <p:sp>
        <p:nvSpPr>
          <p:cNvPr id="10" name="流程图: 接点 9">
            <a:extLst>
              <a:ext uri="{FF2B5EF4-FFF2-40B4-BE49-F238E27FC236}">
                <a16:creationId xmlns:a16="http://schemas.microsoft.com/office/drawing/2014/main" id="{B8509287-AC1D-8DDB-8EE8-8311AA2C2704}"/>
              </a:ext>
            </a:extLst>
          </p:cNvPr>
          <p:cNvSpPr/>
          <p:nvPr/>
        </p:nvSpPr>
        <p:spPr>
          <a:xfrm>
            <a:off x="2184652" y="1492387"/>
            <a:ext cx="504056" cy="519348"/>
          </a:xfrm>
          <a:prstGeom prst="flowChartConnector">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dirty="0">
                <a:ln>
                  <a:noFill/>
                </a:ln>
                <a:solidFill>
                  <a:srgbClr val="000000"/>
                </a:solidFill>
                <a:effectLst/>
                <a:uFillTx/>
                <a:latin typeface="+mj-lt"/>
                <a:ea typeface="+mj-ea"/>
                <a:cs typeface="+mj-cs"/>
                <a:sym typeface="Calibri" panose="020F0502020204030204"/>
              </a:rPr>
              <a:t>B</a:t>
            </a:r>
            <a:endParaRPr kumimoji="0" lang="zh-CN" altLang="en-US" sz="1800" b="1" i="0" u="none" strike="noStrike" cap="none" spc="0" normalizeH="0" baseline="0" dirty="0">
              <a:ln>
                <a:noFill/>
              </a:ln>
              <a:solidFill>
                <a:srgbClr val="000000"/>
              </a:solidFill>
              <a:effectLst/>
              <a:uFillTx/>
              <a:latin typeface="+mj-lt"/>
              <a:ea typeface="+mj-ea"/>
              <a:cs typeface="+mj-cs"/>
              <a:sym typeface="Calibri" panose="020F0502020204030204"/>
            </a:endParaRPr>
          </a:p>
        </p:txBody>
      </p:sp>
      <p:cxnSp>
        <p:nvCxnSpPr>
          <p:cNvPr id="14" name="直接连接符 13">
            <a:extLst>
              <a:ext uri="{FF2B5EF4-FFF2-40B4-BE49-F238E27FC236}">
                <a16:creationId xmlns:a16="http://schemas.microsoft.com/office/drawing/2014/main" id="{7E068AD3-EDDC-1332-8468-87452334D176}"/>
              </a:ext>
            </a:extLst>
          </p:cNvPr>
          <p:cNvCxnSpPr>
            <a:stCxn id="9" idx="7"/>
            <a:endCxn id="10" idx="2"/>
          </p:cNvCxnSpPr>
          <p:nvPr/>
        </p:nvCxnSpPr>
        <p:spPr>
          <a:xfrm flipV="1">
            <a:off x="1291127" y="1752061"/>
            <a:ext cx="893525" cy="725242"/>
          </a:xfrm>
          <a:prstGeom prst="line">
            <a:avLst/>
          </a:prstGeom>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385F85D8-FCCD-FDF2-97FF-4293FB6C81F2}"/>
              </a:ext>
            </a:extLst>
          </p:cNvPr>
          <p:cNvCxnSpPr>
            <a:cxnSpLocks/>
            <a:stCxn id="8" idx="4"/>
          </p:cNvCxnSpPr>
          <p:nvPr/>
        </p:nvCxnSpPr>
        <p:spPr>
          <a:xfrm>
            <a:off x="2436680" y="2920594"/>
            <a:ext cx="0" cy="402692"/>
          </a:xfrm>
          <a:prstGeom prst="line">
            <a:avLst/>
          </a:prstGeom>
          <a:ln/>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D0F33DEF-6A92-04C8-CD80-957E1CCDDEBC}"/>
              </a:ext>
            </a:extLst>
          </p:cNvPr>
          <p:cNvCxnSpPr>
            <a:cxnSpLocks/>
            <a:stCxn id="10" idx="4"/>
            <a:endCxn id="8" idx="0"/>
          </p:cNvCxnSpPr>
          <p:nvPr/>
        </p:nvCxnSpPr>
        <p:spPr>
          <a:xfrm>
            <a:off x="2436680" y="2011735"/>
            <a:ext cx="0" cy="389511"/>
          </a:xfrm>
          <a:prstGeom prst="line">
            <a:avLst/>
          </a:prstGeom>
          <a:ln/>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6A6F6225-7E48-5987-D8E1-10EAE3D37403}"/>
              </a:ext>
            </a:extLst>
          </p:cNvPr>
          <p:cNvCxnSpPr>
            <a:cxnSpLocks/>
            <a:stCxn id="9" idx="6"/>
            <a:endCxn id="8" idx="2"/>
          </p:cNvCxnSpPr>
          <p:nvPr/>
        </p:nvCxnSpPr>
        <p:spPr>
          <a:xfrm>
            <a:off x="1364944" y="2660920"/>
            <a:ext cx="819708" cy="0"/>
          </a:xfrm>
          <a:prstGeom prst="line">
            <a:avLst/>
          </a:prstGeom>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39D6470F-F0B1-9877-2BC6-2A9698EFD090}"/>
              </a:ext>
            </a:extLst>
          </p:cNvPr>
          <p:cNvCxnSpPr>
            <a:cxnSpLocks/>
            <a:stCxn id="9" idx="5"/>
          </p:cNvCxnSpPr>
          <p:nvPr/>
        </p:nvCxnSpPr>
        <p:spPr>
          <a:xfrm>
            <a:off x="1291127" y="2844537"/>
            <a:ext cx="893525" cy="738423"/>
          </a:xfrm>
          <a:prstGeom prst="line">
            <a:avLst/>
          </a:prstGeom>
          <a:ln/>
        </p:spPr>
        <p:style>
          <a:lnRef idx="2">
            <a:schemeClr val="dk1"/>
          </a:lnRef>
          <a:fillRef idx="0">
            <a:schemeClr val="dk1"/>
          </a:fillRef>
          <a:effectRef idx="1">
            <a:schemeClr val="dk1"/>
          </a:effectRef>
          <a:fontRef idx="minor">
            <a:schemeClr val="tx1"/>
          </a:fontRef>
        </p:style>
      </p:cxnSp>
      <p:cxnSp>
        <p:nvCxnSpPr>
          <p:cNvPr id="19" name="直接连接符 18">
            <a:extLst>
              <a:ext uri="{FF2B5EF4-FFF2-40B4-BE49-F238E27FC236}">
                <a16:creationId xmlns:a16="http://schemas.microsoft.com/office/drawing/2014/main" id="{45A6B0F0-47A1-1B3B-40C1-407F90545CC1}"/>
              </a:ext>
            </a:extLst>
          </p:cNvPr>
          <p:cNvCxnSpPr>
            <a:cxnSpLocks/>
            <a:stCxn id="8" idx="6"/>
            <a:endCxn id="6" idx="2"/>
          </p:cNvCxnSpPr>
          <p:nvPr/>
        </p:nvCxnSpPr>
        <p:spPr>
          <a:xfrm>
            <a:off x="2688708" y="2660920"/>
            <a:ext cx="819708" cy="0"/>
          </a:xfrm>
          <a:prstGeom prst="line">
            <a:avLst/>
          </a:prstGeom>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5" name="文本占位符 2">
                <a:extLst>
                  <a:ext uri="{FF2B5EF4-FFF2-40B4-BE49-F238E27FC236}">
                    <a16:creationId xmlns:a16="http://schemas.microsoft.com/office/drawing/2014/main" id="{22F4146B-914B-1D92-1C0B-1A7237FD037E}"/>
                  </a:ext>
                </a:extLst>
              </p:cNvPr>
              <p:cNvSpPr txBox="1">
                <a:spLocks/>
              </p:cNvSpPr>
              <p:nvPr/>
            </p:nvSpPr>
            <p:spPr>
              <a:xfrm>
                <a:off x="443801" y="2407386"/>
                <a:ext cx="448933" cy="714554"/>
              </a:xfrm>
              <a:prstGeom prst="rect">
                <a:avLst/>
              </a:prstGeom>
              <a:ln w="12700">
                <a:miter lim="400000"/>
              </a:ln>
            </p:spPr>
            <p:txBody>
              <a:bodyPr lIns="45717" tIns="45717" rIns="45717" bIns="45717">
                <a:norm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400" i="1" dirty="0" smtClean="0">
                              <a:solidFill>
                                <a:srgbClr val="836967"/>
                              </a:solidFill>
                              <a:latin typeface="Cambria Math" panose="02040503050406030204" pitchFamily="18" charset="0"/>
                            </a:rPr>
                          </m:ctrlPr>
                        </m:accPr>
                        <m:e>
                          <m:r>
                            <a:rPr kumimoji="1" lang="en-US" altLang="zh-CN" sz="2400" i="1" dirty="0">
                              <a:latin typeface="Cambria Math" panose="02040503050406030204" pitchFamily="18" charset="0"/>
                            </a:rPr>
                            <m:t>𝐴</m:t>
                          </m:r>
                        </m:e>
                      </m:acc>
                    </m:oMath>
                  </m:oMathPara>
                </a14:m>
                <a:endParaRPr kumimoji="1" lang="en-US" altLang="zh-CN" sz="2400" dirty="0"/>
              </a:p>
            </p:txBody>
          </p:sp>
        </mc:Choice>
        <mc:Fallback xmlns="">
          <p:sp>
            <p:nvSpPr>
              <p:cNvPr id="35" name="文本占位符 2">
                <a:extLst>
                  <a:ext uri="{FF2B5EF4-FFF2-40B4-BE49-F238E27FC236}">
                    <a16:creationId xmlns:a16="http://schemas.microsoft.com/office/drawing/2014/main" id="{22F4146B-914B-1D92-1C0B-1A7237FD037E}"/>
                  </a:ext>
                </a:extLst>
              </p:cNvPr>
              <p:cNvSpPr txBox="1">
                <a:spLocks noRot="1" noChangeAspect="1" noMove="1" noResize="1" noEditPoints="1" noAdjustHandles="1" noChangeArrowheads="1" noChangeShapeType="1" noTextEdit="1"/>
              </p:cNvSpPr>
              <p:nvPr/>
            </p:nvSpPr>
            <p:spPr>
              <a:xfrm>
                <a:off x="443801" y="2407386"/>
                <a:ext cx="448933" cy="714554"/>
              </a:xfrm>
              <a:prstGeom prst="rect">
                <a:avLst/>
              </a:prstGeom>
              <a:blipFill>
                <a:blip r:embed="rId3"/>
                <a:stretch>
                  <a:fillRect/>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占位符 2">
                <a:extLst>
                  <a:ext uri="{FF2B5EF4-FFF2-40B4-BE49-F238E27FC236}">
                    <a16:creationId xmlns:a16="http://schemas.microsoft.com/office/drawing/2014/main" id="{901172B7-D826-7B56-A03B-B1D312855484}"/>
                  </a:ext>
                </a:extLst>
              </p:cNvPr>
              <p:cNvSpPr txBox="1">
                <a:spLocks/>
              </p:cNvSpPr>
              <p:nvPr/>
            </p:nvSpPr>
            <p:spPr>
              <a:xfrm>
                <a:off x="2544691" y="1099177"/>
                <a:ext cx="448933" cy="714554"/>
              </a:xfrm>
              <a:prstGeom prst="rect">
                <a:avLst/>
              </a:prstGeom>
              <a:ln w="12700">
                <a:miter lim="400000"/>
              </a:ln>
            </p:spPr>
            <p:txBody>
              <a:bodyPr lIns="45717" tIns="45717" rIns="45717" bIns="45717">
                <a:norm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400" i="1" dirty="0" smtClean="0">
                              <a:solidFill>
                                <a:schemeClr val="tx1"/>
                              </a:solidFill>
                              <a:latin typeface="Cambria Math" panose="02040503050406030204" pitchFamily="18" charset="0"/>
                            </a:rPr>
                          </m:ctrlPr>
                        </m:accPr>
                        <m:e>
                          <m:r>
                            <a:rPr kumimoji="1" lang="en-US" altLang="zh-CN" sz="2400" dirty="0">
                              <a:solidFill>
                                <a:schemeClr val="tx1"/>
                              </a:solidFill>
                              <a:latin typeface="Cambria Math" panose="02040503050406030204" pitchFamily="18" charset="0"/>
                            </a:rPr>
                            <m:t>𝐵</m:t>
                          </m:r>
                        </m:e>
                      </m:acc>
                    </m:oMath>
                  </m:oMathPara>
                </a14:m>
                <a:endParaRPr kumimoji="1" lang="en-US" altLang="zh-CN" sz="2400" dirty="0">
                  <a:solidFill>
                    <a:srgbClr val="836967"/>
                  </a:solidFill>
                  <a:latin typeface="Cambria Math" panose="02040503050406030204" pitchFamily="18" charset="0"/>
                </a:endParaRPr>
              </a:p>
            </p:txBody>
          </p:sp>
        </mc:Choice>
        <mc:Fallback xmlns="">
          <p:sp>
            <p:nvSpPr>
              <p:cNvPr id="36" name="文本占位符 2">
                <a:extLst>
                  <a:ext uri="{FF2B5EF4-FFF2-40B4-BE49-F238E27FC236}">
                    <a16:creationId xmlns:a16="http://schemas.microsoft.com/office/drawing/2014/main" id="{901172B7-D826-7B56-A03B-B1D312855484}"/>
                  </a:ext>
                </a:extLst>
              </p:cNvPr>
              <p:cNvSpPr txBox="1">
                <a:spLocks noRot="1" noChangeAspect="1" noMove="1" noResize="1" noEditPoints="1" noAdjustHandles="1" noChangeArrowheads="1" noChangeShapeType="1" noTextEdit="1"/>
              </p:cNvSpPr>
              <p:nvPr/>
            </p:nvSpPr>
            <p:spPr>
              <a:xfrm>
                <a:off x="2544691" y="1099177"/>
                <a:ext cx="448933" cy="714554"/>
              </a:xfrm>
              <a:prstGeom prst="rect">
                <a:avLst/>
              </a:prstGeom>
              <a:blipFill>
                <a:blip r:embed="rId4"/>
                <a:stretch>
                  <a:fillRect/>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占位符 2">
                <a:extLst>
                  <a:ext uri="{FF2B5EF4-FFF2-40B4-BE49-F238E27FC236}">
                    <a16:creationId xmlns:a16="http://schemas.microsoft.com/office/drawing/2014/main" id="{B582468F-A4D5-1A1C-16CE-4F98E69E21F4}"/>
                  </a:ext>
                </a:extLst>
              </p:cNvPr>
              <p:cNvSpPr txBox="1">
                <a:spLocks/>
              </p:cNvSpPr>
              <p:nvPr/>
            </p:nvSpPr>
            <p:spPr>
              <a:xfrm>
                <a:off x="3923928" y="2062945"/>
                <a:ext cx="448933" cy="714554"/>
              </a:xfrm>
              <a:prstGeom prst="rect">
                <a:avLst/>
              </a:prstGeom>
              <a:ln w="12700">
                <a:miter lim="400000"/>
              </a:ln>
            </p:spPr>
            <p:txBody>
              <a:bodyPr lIns="45717" tIns="45717" rIns="45717" bIns="45717">
                <a:norm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400" i="1" dirty="0" smtClean="0">
                              <a:solidFill>
                                <a:schemeClr val="tx1"/>
                              </a:solidFill>
                              <a:latin typeface="Cambria Math" panose="02040503050406030204" pitchFamily="18" charset="0"/>
                            </a:rPr>
                          </m:ctrlPr>
                        </m:accPr>
                        <m:e>
                          <m:r>
                            <a:rPr kumimoji="1" lang="en-US" altLang="zh-CN" sz="2400" i="1" dirty="0" smtClean="0">
                              <a:solidFill>
                                <a:schemeClr val="tx1"/>
                              </a:solidFill>
                              <a:latin typeface="Cambria Math" panose="02040503050406030204" pitchFamily="18" charset="0"/>
                            </a:rPr>
                            <m:t>𝐸</m:t>
                          </m:r>
                        </m:e>
                      </m:acc>
                    </m:oMath>
                  </m:oMathPara>
                </a14:m>
                <a:endParaRPr kumimoji="1" lang="en-US" altLang="zh-CN" sz="2400" dirty="0"/>
              </a:p>
            </p:txBody>
          </p:sp>
        </mc:Choice>
        <mc:Fallback xmlns="">
          <p:sp>
            <p:nvSpPr>
              <p:cNvPr id="37" name="文本占位符 2">
                <a:extLst>
                  <a:ext uri="{FF2B5EF4-FFF2-40B4-BE49-F238E27FC236}">
                    <a16:creationId xmlns:a16="http://schemas.microsoft.com/office/drawing/2014/main" id="{B582468F-A4D5-1A1C-16CE-4F98E69E21F4}"/>
                  </a:ext>
                </a:extLst>
              </p:cNvPr>
              <p:cNvSpPr txBox="1">
                <a:spLocks noRot="1" noChangeAspect="1" noMove="1" noResize="1" noEditPoints="1" noAdjustHandles="1" noChangeArrowheads="1" noChangeShapeType="1" noTextEdit="1"/>
              </p:cNvSpPr>
              <p:nvPr/>
            </p:nvSpPr>
            <p:spPr>
              <a:xfrm>
                <a:off x="3923928" y="2062945"/>
                <a:ext cx="448933" cy="714554"/>
              </a:xfrm>
              <a:prstGeom prst="rect">
                <a:avLst/>
              </a:prstGeom>
              <a:blipFill>
                <a:blip r:embed="rId5"/>
                <a:stretch>
                  <a:fillRect/>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占位符 2">
                <a:extLst>
                  <a:ext uri="{FF2B5EF4-FFF2-40B4-BE49-F238E27FC236}">
                    <a16:creationId xmlns:a16="http://schemas.microsoft.com/office/drawing/2014/main" id="{5CA714BD-C7C1-CE00-FA54-40C247FA870C}"/>
                  </a:ext>
                </a:extLst>
              </p:cNvPr>
              <p:cNvSpPr txBox="1">
                <a:spLocks/>
              </p:cNvSpPr>
              <p:nvPr/>
            </p:nvSpPr>
            <p:spPr>
              <a:xfrm>
                <a:off x="2568309" y="2998792"/>
                <a:ext cx="448933" cy="714554"/>
              </a:xfrm>
              <a:prstGeom prst="rect">
                <a:avLst/>
              </a:prstGeom>
              <a:ln w="12700">
                <a:miter lim="400000"/>
              </a:ln>
            </p:spPr>
            <p:txBody>
              <a:bodyPr lIns="45717" tIns="45717" rIns="45717" bIns="45717">
                <a:norm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400" i="1" dirty="0" smtClean="0">
                              <a:solidFill>
                                <a:schemeClr val="tx1"/>
                              </a:solidFill>
                              <a:latin typeface="Cambria Math" panose="02040503050406030204" pitchFamily="18" charset="0"/>
                            </a:rPr>
                          </m:ctrlPr>
                        </m:accPr>
                        <m:e>
                          <m:r>
                            <a:rPr kumimoji="1" lang="en-US" altLang="zh-CN" sz="2400" i="1" dirty="0" smtClean="0">
                              <a:solidFill>
                                <a:schemeClr val="tx1"/>
                              </a:solidFill>
                              <a:latin typeface="Cambria Math" panose="02040503050406030204" pitchFamily="18" charset="0"/>
                            </a:rPr>
                            <m:t>𝐷</m:t>
                          </m:r>
                        </m:e>
                      </m:acc>
                    </m:oMath>
                  </m:oMathPara>
                </a14:m>
                <a:endParaRPr kumimoji="1" lang="en-US" altLang="zh-CN" sz="2400" dirty="0"/>
              </a:p>
            </p:txBody>
          </p:sp>
        </mc:Choice>
        <mc:Fallback xmlns="">
          <p:sp>
            <p:nvSpPr>
              <p:cNvPr id="38" name="文本占位符 2">
                <a:extLst>
                  <a:ext uri="{FF2B5EF4-FFF2-40B4-BE49-F238E27FC236}">
                    <a16:creationId xmlns:a16="http://schemas.microsoft.com/office/drawing/2014/main" id="{5CA714BD-C7C1-CE00-FA54-40C247FA870C}"/>
                  </a:ext>
                </a:extLst>
              </p:cNvPr>
              <p:cNvSpPr txBox="1">
                <a:spLocks noRot="1" noChangeAspect="1" noMove="1" noResize="1" noEditPoints="1" noAdjustHandles="1" noChangeArrowheads="1" noChangeShapeType="1" noTextEdit="1"/>
              </p:cNvSpPr>
              <p:nvPr/>
            </p:nvSpPr>
            <p:spPr>
              <a:xfrm>
                <a:off x="2568309" y="2998792"/>
                <a:ext cx="448933" cy="714554"/>
              </a:xfrm>
              <a:prstGeom prst="rect">
                <a:avLst/>
              </a:prstGeom>
              <a:blipFill>
                <a:blip r:embed="rId6"/>
                <a:stretch>
                  <a:fillRect/>
                </a:stretch>
              </a:blipFill>
              <a:ln w="12700">
                <a:miter lim="4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占位符 2">
                <a:extLst>
                  <a:ext uri="{FF2B5EF4-FFF2-40B4-BE49-F238E27FC236}">
                    <a16:creationId xmlns:a16="http://schemas.microsoft.com/office/drawing/2014/main" id="{B0D45E3F-0DB9-2AC6-45A6-715546009E8F}"/>
                  </a:ext>
                </a:extLst>
              </p:cNvPr>
              <p:cNvSpPr txBox="1">
                <a:spLocks/>
              </p:cNvSpPr>
              <p:nvPr/>
            </p:nvSpPr>
            <p:spPr>
              <a:xfrm>
                <a:off x="2544691" y="2053346"/>
                <a:ext cx="448933" cy="714554"/>
              </a:xfrm>
              <a:prstGeom prst="rect">
                <a:avLst/>
              </a:prstGeom>
              <a:ln w="12700">
                <a:miter lim="400000"/>
              </a:ln>
            </p:spPr>
            <p:txBody>
              <a:bodyPr lIns="45717" tIns="45717" rIns="45717" bIns="45717">
                <a:norm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14:m>
                  <m:oMathPara xmlns:m="http://schemas.openxmlformats.org/officeDocument/2006/math">
                    <m:oMathParaPr>
                      <m:jc m:val="centerGroup"/>
                    </m:oMathParaPr>
                    <m:oMath xmlns:m="http://schemas.openxmlformats.org/officeDocument/2006/math">
                      <m:acc>
                        <m:accPr>
                          <m:chr m:val="⃗"/>
                          <m:ctrlPr>
                            <a:rPr kumimoji="1" lang="en-US" altLang="zh-CN" sz="2400" i="1" dirty="0" smtClean="0">
                              <a:solidFill>
                                <a:schemeClr val="tx1"/>
                              </a:solidFill>
                              <a:latin typeface="Cambria Math" panose="02040503050406030204" pitchFamily="18" charset="0"/>
                            </a:rPr>
                          </m:ctrlPr>
                        </m:accPr>
                        <m:e>
                          <m:r>
                            <a:rPr kumimoji="1" lang="en-US" altLang="zh-CN" sz="2400" i="1" dirty="0" smtClean="0">
                              <a:solidFill>
                                <a:schemeClr val="tx1"/>
                              </a:solidFill>
                              <a:latin typeface="Cambria Math" panose="02040503050406030204" pitchFamily="18" charset="0"/>
                            </a:rPr>
                            <m:t>𝐶</m:t>
                          </m:r>
                        </m:e>
                      </m:acc>
                    </m:oMath>
                  </m:oMathPara>
                </a14:m>
                <a:endParaRPr kumimoji="1" lang="en-US" altLang="zh-CN" sz="2400" dirty="0"/>
              </a:p>
            </p:txBody>
          </p:sp>
        </mc:Choice>
        <mc:Fallback xmlns="">
          <p:sp>
            <p:nvSpPr>
              <p:cNvPr id="39" name="文本占位符 2">
                <a:extLst>
                  <a:ext uri="{FF2B5EF4-FFF2-40B4-BE49-F238E27FC236}">
                    <a16:creationId xmlns:a16="http://schemas.microsoft.com/office/drawing/2014/main" id="{B0D45E3F-0DB9-2AC6-45A6-715546009E8F}"/>
                  </a:ext>
                </a:extLst>
              </p:cNvPr>
              <p:cNvSpPr txBox="1">
                <a:spLocks noRot="1" noChangeAspect="1" noMove="1" noResize="1" noEditPoints="1" noAdjustHandles="1" noChangeArrowheads="1" noChangeShapeType="1" noTextEdit="1"/>
              </p:cNvSpPr>
              <p:nvPr/>
            </p:nvSpPr>
            <p:spPr>
              <a:xfrm>
                <a:off x="2544691" y="2053346"/>
                <a:ext cx="448933" cy="714554"/>
              </a:xfrm>
              <a:prstGeom prst="rect">
                <a:avLst/>
              </a:prstGeom>
              <a:blipFill>
                <a:blip r:embed="rId7"/>
                <a:stretch>
                  <a:fillRect/>
                </a:stretch>
              </a:blipFill>
              <a:ln w="12700">
                <a:miter lim="400000"/>
              </a:ln>
            </p:spPr>
            <p:txBody>
              <a:bodyPr/>
              <a:lstStyle/>
              <a:p>
                <a:r>
                  <a:rPr lang="zh-CN" altLang="en-US">
                    <a:noFill/>
                  </a:rPr>
                  <a:t> </a:t>
                </a:r>
              </a:p>
            </p:txBody>
          </p:sp>
        </mc:Fallback>
      </mc:AlternateContent>
      <p:sp>
        <p:nvSpPr>
          <p:cNvPr id="40" name="文本占位符 2">
            <a:extLst>
              <a:ext uri="{FF2B5EF4-FFF2-40B4-BE49-F238E27FC236}">
                <a16:creationId xmlns:a16="http://schemas.microsoft.com/office/drawing/2014/main" id="{79ADAF1D-4C35-9F38-BACE-2F5C6D1349F4}"/>
              </a:ext>
            </a:extLst>
          </p:cNvPr>
          <p:cNvSpPr>
            <a:spLocks noGrp="1"/>
          </p:cNvSpPr>
          <p:nvPr>
            <p:ph type="body" idx="1"/>
          </p:nvPr>
        </p:nvSpPr>
        <p:spPr>
          <a:xfrm>
            <a:off x="680942" y="4091137"/>
            <a:ext cx="7727308" cy="785820"/>
          </a:xfrm>
        </p:spPr>
        <p:txBody>
          <a:bodyPr>
            <a:normAutofit/>
          </a:bodyPr>
          <a:lstStyle/>
          <a:p>
            <a:pPr marL="0" indent="0" hangingPunct="0">
              <a:lnSpc>
                <a:spcPct val="120000"/>
              </a:lnSpc>
              <a:spcBef>
                <a:spcPts val="0"/>
              </a:spcBef>
              <a:buClrTx/>
              <a:buSzTx/>
              <a:buNone/>
              <a:defRPr/>
            </a:pPr>
            <a:r>
              <a:rPr lang="en-US" altLang="zh-CN" sz="1800" dirty="0">
                <a:latin typeface="Times New Roman" panose="02020603050405020304" pitchFamily="18" charset="0"/>
                <a:cs typeface="Times New Roman" panose="02020603050405020304" pitchFamily="18" charset="0"/>
              </a:rPr>
              <a:t>In the aggregation step, each node collects and combines information from its neighboring nodes.</a:t>
            </a: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8F8A15B6-E885-F910-A843-E320F54A37FA}"/>
                  </a:ext>
                </a:extLst>
              </p:cNvPr>
              <p:cNvSpPr txBox="1"/>
              <p:nvPr/>
            </p:nvSpPr>
            <p:spPr>
              <a:xfrm>
                <a:off x="4438720" y="2170761"/>
                <a:ext cx="4057521" cy="31245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aggregation</m:t>
                      </m:r>
                      <m:r>
                        <a:rPr kumimoji="0" lang="en-US" altLang="zh-CN"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 </m:t>
                      </m:r>
                      <m:r>
                        <a:rPr kumimoji="0" lang="zh-CN" altLang="en-US"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𝑁</m:t>
                      </m:r>
                      <m:r>
                        <a:rPr kumimoji="0" lang="zh-CN" altLang="en-US"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m:t>
                      </m:r>
                      <m:r>
                        <a:rPr kumimoji="0" lang="zh-CN" altLang="en-US"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𝑏</m:t>
                      </m:r>
                      <m:r>
                        <a:rPr kumimoji="0" lang="zh-CN" altLang="en-US"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m:t>
                      </m:r>
                      <m:acc>
                        <m:accPr>
                          <m:chr m:val="⃗"/>
                          <m:ctrlPr>
                            <a:rPr kumimoji="0" lang="zh-CN" altLang="en-US" sz="1800" b="0" i="1"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ctrlPr>
                        </m:accPr>
                        <m:e>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𝐵</m:t>
                          </m:r>
                        </m:e>
                      </m:acc>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m:t>
                      </m:r>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𝑐</m:t>
                      </m:r>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m:t>
                      </m:r>
                      <m:acc>
                        <m:accPr>
                          <m:chr m:val="⃗"/>
                          <m:ctrlPr>
                            <a:rPr kumimoji="0" lang="zh-CN" altLang="en-US" sz="1800" b="0" i="1"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ctrlPr>
                        </m:accPr>
                        <m:e>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𝐶</m:t>
                          </m:r>
                        </m:e>
                      </m:acc>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m:t>
                      </m:r>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𝑑</m:t>
                      </m:r>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m:t>
                      </m:r>
                      <m:acc>
                        <m:accPr>
                          <m:chr m:val="⃗"/>
                          <m:ctrlPr>
                            <a:rPr kumimoji="0" lang="zh-CN" altLang="en-US" sz="1800" b="0" i="1"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ctrlPr>
                        </m:accPr>
                        <m:e>
                          <m:r>
                            <a:rPr kumimoji="0" lang="zh-CN" altLang="en-US" sz="1800" b="0" i="0" u="none" strike="noStrike" cap="none" spc="0" normalizeH="0" baseline="0">
                              <a:ln>
                                <a:noFill/>
                              </a:ln>
                              <a:solidFill>
                                <a:srgbClr val="000000"/>
                              </a:solidFill>
                              <a:effectLst/>
                              <a:uFillTx/>
                              <a:latin typeface="Cambria Math" panose="02040503050406030204" pitchFamily="18" charset="0"/>
                              <a:ea typeface="+mj-ea"/>
                              <a:cs typeface="+mj-cs"/>
                              <a:sym typeface="Calibri" panose="020F0502020204030204"/>
                            </a:rPr>
                            <m:t>𝐷</m:t>
                          </m:r>
                        </m:e>
                      </m:acc>
                    </m:oMath>
                  </m:oMathPara>
                </a14:m>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mc:Choice>
        <mc:Fallback xmlns="">
          <p:sp>
            <p:nvSpPr>
              <p:cNvPr id="41" name="文本框 40">
                <a:extLst>
                  <a:ext uri="{FF2B5EF4-FFF2-40B4-BE49-F238E27FC236}">
                    <a16:creationId xmlns:a16="http://schemas.microsoft.com/office/drawing/2014/main" id="{8F8A15B6-E885-F910-A843-E320F54A37FA}"/>
                  </a:ext>
                </a:extLst>
              </p:cNvPr>
              <p:cNvSpPr txBox="1">
                <a:spLocks noRot="1" noChangeAspect="1" noMove="1" noResize="1" noEditPoints="1" noAdjustHandles="1" noChangeArrowheads="1" noChangeShapeType="1" noTextEdit="1"/>
              </p:cNvSpPr>
              <p:nvPr/>
            </p:nvSpPr>
            <p:spPr>
              <a:xfrm>
                <a:off x="4438720" y="2170761"/>
                <a:ext cx="4057521" cy="312458"/>
              </a:xfrm>
              <a:prstGeom prst="rect">
                <a:avLst/>
              </a:prstGeom>
              <a:blipFill>
                <a:blip r:embed="rId8"/>
                <a:stretch>
                  <a:fillRect l="-1502" t="-43137" r="-751" b="-31373"/>
                </a:stretch>
              </a:blipFill>
              <a:ln w="12700" cap="flat">
                <a:noFill/>
                <a:miter lim="400000"/>
              </a:ln>
            </p:spPr>
            <p:txBody>
              <a:bodyPr/>
              <a:lstStyle/>
              <a:p>
                <a:r>
                  <a:rPr lang="zh-CN" altLang="en-US">
                    <a:noFill/>
                  </a:rPr>
                  <a:t> </a:t>
                </a:r>
              </a:p>
            </p:txBody>
          </p:sp>
        </mc:Fallback>
      </mc:AlternateContent>
      <p:sp>
        <p:nvSpPr>
          <p:cNvPr id="42" name="文本占位符 2">
            <a:extLst>
              <a:ext uri="{FF2B5EF4-FFF2-40B4-BE49-F238E27FC236}">
                <a16:creationId xmlns:a16="http://schemas.microsoft.com/office/drawing/2014/main" id="{5F0E89C7-4856-E75B-10B7-39E7C9A81169}"/>
              </a:ext>
            </a:extLst>
          </p:cNvPr>
          <p:cNvSpPr txBox="1">
            <a:spLocks/>
          </p:cNvSpPr>
          <p:nvPr/>
        </p:nvSpPr>
        <p:spPr>
          <a:xfrm>
            <a:off x="4456307" y="1666890"/>
            <a:ext cx="1450867" cy="355812"/>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r>
              <a:rPr lang="en-US" altLang="zh-CN" sz="1800" dirty="0">
                <a:latin typeface="Times New Roman" panose="02020603050405020304" pitchFamily="18" charset="0"/>
                <a:cs typeface="Times New Roman" panose="02020603050405020304" pitchFamily="18" charset="0"/>
              </a:rPr>
              <a:t>For node A:</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C511E18-D55F-F1F6-ACF6-8FDA8CD7DA40}"/>
                  </a:ext>
                </a:extLst>
              </p:cNvPr>
              <p:cNvSpPr txBox="1"/>
              <p:nvPr/>
            </p:nvSpPr>
            <p:spPr>
              <a:xfrm>
                <a:off x="4438720" y="2561118"/>
                <a:ext cx="4432495" cy="341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update</m:t>
                      </m:r>
                      <m:r>
                        <a:rPr kumimoji="0" lang="en-US" altLang="zh-CN"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m:t>
                      </m:r>
                      <m:sSub>
                        <m:sSubPr>
                          <m:ctrlPr>
                            <a:rPr kumimoji="0" lang="en-US" altLang="zh-CN"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ctrlPr>
                        </m:sSubPr>
                        <m:e>
                          <m:r>
                            <a:rPr kumimoji="0" lang="en-US" altLang="zh-CN"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𝐴</m:t>
                          </m:r>
                        </m:e>
                        <m:sub>
                          <m:r>
                            <a:rPr kumimoji="0" lang="en-US" altLang="zh-CN"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𝑖𝑛𝑓𝑜𝑟𝑚𝑎𝑡𝑖𝑜𝑛</m:t>
                          </m:r>
                        </m:sub>
                      </m:sSub>
                      <m:r>
                        <a:rPr kumimoji="0" lang="en-US" altLang="zh-CN" sz="1800" b="0" i="0"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m:t>
                      </m:r>
                      <m:r>
                        <a:rPr kumimoji="0" lang="zh-CN" altLang="en-US" sz="18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𝜎</m:t>
                      </m:r>
                      <m:r>
                        <a:rPr kumimoji="0" lang="zh-CN" altLang="en-US" sz="18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m:t>
                      </m:r>
                      <m:r>
                        <m:rPr>
                          <m:sty m:val="p"/>
                        </m:rPr>
                        <a:rPr kumimoji="0" lang="en-US" altLang="zh-CN" sz="18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W</m:t>
                      </m:r>
                      <m:r>
                        <a:rPr kumimoji="0" lang="zh-CN" altLang="en-US" sz="1800" b="0" i="0" u="none" strike="noStrike" cap="none" spc="0" normalizeH="0" baseline="0" dirty="0" smtClean="0">
                          <a:ln>
                            <a:noFill/>
                          </a:ln>
                          <a:solidFill>
                            <a:srgbClr val="000000"/>
                          </a:solidFill>
                          <a:effectLst/>
                          <a:uFillTx/>
                          <a:latin typeface="Cambria Math" panose="02040503050406030204" pitchFamily="18" charset="0"/>
                          <a:ea typeface="+mj-ea"/>
                          <a:cs typeface="+mj-cs"/>
                          <a:sym typeface="Calibri" panose="020F0502020204030204"/>
                        </a:rPr>
                        <m:t>×</m:t>
                      </m:r>
                      <m:d>
                        <m:dPr>
                          <m:ctrlPr>
                            <a:rPr kumimoji="0" lang="zh-CN" altLang="en-US" sz="1800" b="0" i="1"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ctrlPr>
                        </m:dPr>
                        <m:e>
                          <m:acc>
                            <m:accPr>
                              <m:chr m:val="⃗"/>
                              <m:ctrlPr>
                                <a:rPr kumimoji="0" lang="zh-CN" altLang="en-US" sz="1800" b="0" i="1"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ctrlPr>
                            </m:accPr>
                            <m:e>
                              <m:r>
                                <a:rPr kumimoji="0" lang="zh-CN" altLang="en-US" sz="18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t>𝐴</m:t>
                              </m:r>
                            </m:e>
                          </m:acc>
                          <m:r>
                            <a:rPr kumimoji="0" lang="zh-CN" altLang="en-US" sz="18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t>+</m:t>
                          </m:r>
                          <m:r>
                            <a:rPr kumimoji="0" lang="zh-CN" altLang="en-US" sz="18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t>𝛼</m:t>
                          </m:r>
                          <m:r>
                            <a:rPr kumimoji="0" lang="zh-CN" altLang="en-US" sz="18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t>×</m:t>
                          </m:r>
                          <m:r>
                            <a:rPr kumimoji="0" lang="zh-CN" altLang="en-US" sz="1800" b="0" i="0" u="none" strike="noStrike" cap="none" spc="0" normalizeH="0" baseline="0" dirty="0">
                              <a:ln>
                                <a:noFill/>
                              </a:ln>
                              <a:solidFill>
                                <a:srgbClr val="000000"/>
                              </a:solidFill>
                              <a:effectLst/>
                              <a:uFillTx/>
                              <a:latin typeface="Cambria Math" panose="02040503050406030204" pitchFamily="18" charset="0"/>
                              <a:ea typeface="+mj-ea"/>
                              <a:cs typeface="+mj-cs"/>
                              <a:sym typeface="Calibri" panose="020F0502020204030204"/>
                            </a:rPr>
                            <m:t>𝑁</m:t>
                          </m:r>
                        </m:e>
                      </m:d>
                    </m:oMath>
                  </m:oMathPara>
                </a14:m>
                <a:endParaRPr kumimoji="0" lang="zh-CN" altLang="en-US" sz="1800" b="0" i="0" u="none" strike="noStrike" cap="none" spc="0" normalizeH="0" baseline="0" dirty="0">
                  <a:ln>
                    <a:noFill/>
                  </a:ln>
                  <a:solidFill>
                    <a:srgbClr val="000000"/>
                  </a:solidFill>
                  <a:effectLst/>
                  <a:uFillTx/>
                  <a:latin typeface="+mj-lt"/>
                  <a:ea typeface="+mj-ea"/>
                  <a:cs typeface="+mj-cs"/>
                  <a:sym typeface="Calibri" panose="020F0502020204030204"/>
                </a:endParaRPr>
              </a:p>
            </p:txBody>
          </p:sp>
        </mc:Choice>
        <mc:Fallback xmlns="">
          <p:sp>
            <p:nvSpPr>
              <p:cNvPr id="43" name="文本框 42">
                <a:extLst>
                  <a:ext uri="{FF2B5EF4-FFF2-40B4-BE49-F238E27FC236}">
                    <a16:creationId xmlns:a16="http://schemas.microsoft.com/office/drawing/2014/main" id="{1C511E18-D55F-F1F6-ACF6-8FDA8CD7DA40}"/>
                  </a:ext>
                </a:extLst>
              </p:cNvPr>
              <p:cNvSpPr txBox="1">
                <a:spLocks noRot="1" noChangeAspect="1" noMove="1" noResize="1" noEditPoints="1" noAdjustHandles="1" noChangeArrowheads="1" noChangeShapeType="1" noTextEdit="1"/>
              </p:cNvSpPr>
              <p:nvPr/>
            </p:nvSpPr>
            <p:spPr>
              <a:xfrm>
                <a:off x="4438720" y="2561118"/>
                <a:ext cx="4432495" cy="341055"/>
              </a:xfrm>
              <a:prstGeom prst="rect">
                <a:avLst/>
              </a:prstGeom>
              <a:blipFill>
                <a:blip r:embed="rId9"/>
                <a:stretch>
                  <a:fillRect l="-1788" t="-37500" b="-25000"/>
                </a:stretch>
              </a:blipFill>
              <a:ln w="12700" cap="flat">
                <a:noFill/>
                <a:miter lim="400000"/>
              </a:ln>
            </p:spPr>
            <p:txBody>
              <a:bodyPr/>
              <a:lstStyle/>
              <a:p>
                <a:r>
                  <a:rPr lang="zh-CN" altLang="en-US">
                    <a:noFill/>
                  </a:rPr>
                  <a:t> </a:t>
                </a:r>
              </a:p>
            </p:txBody>
          </p:sp>
        </mc:Fallback>
      </mc:AlternateContent>
      <p:sp>
        <p:nvSpPr>
          <p:cNvPr id="44" name="文本占位符 2">
            <a:extLst>
              <a:ext uri="{FF2B5EF4-FFF2-40B4-BE49-F238E27FC236}">
                <a16:creationId xmlns:a16="http://schemas.microsoft.com/office/drawing/2014/main" id="{7B2CD7C6-930D-BC6E-9F40-649B1313DC45}"/>
              </a:ext>
            </a:extLst>
          </p:cNvPr>
          <p:cNvSpPr txBox="1">
            <a:spLocks/>
          </p:cNvSpPr>
          <p:nvPr/>
        </p:nvSpPr>
        <p:spPr>
          <a:xfrm>
            <a:off x="238198" y="2865183"/>
            <a:ext cx="1522003" cy="355812"/>
          </a:xfrm>
          <a:prstGeom prst="rect">
            <a:avLst/>
          </a:prstGeom>
          <a:ln w="12700">
            <a:miter lim="400000"/>
          </a:ln>
        </p:spPr>
        <p:txBody>
          <a:bodyPr lIns="45717" tIns="45717" rIns="45717" bIns="45717">
            <a:normAutofit fontScale="92500" lnSpcReduction="10000"/>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None/>
              <a:defRPr/>
            </a:pPr>
            <a:r>
              <a:rPr lang="en-US" altLang="zh-CN" sz="1800" dirty="0">
                <a:latin typeface="Times New Roman" panose="02020603050405020304" pitchFamily="18" charset="0"/>
                <a:cs typeface="Times New Roman" panose="02020603050405020304" pitchFamily="18" charset="0"/>
              </a:rPr>
              <a:t>node feature</a:t>
            </a:r>
          </a:p>
        </p:txBody>
      </p:sp>
      <p:sp>
        <p:nvSpPr>
          <p:cNvPr id="45" name="文本占位符 2">
            <a:extLst>
              <a:ext uri="{FF2B5EF4-FFF2-40B4-BE49-F238E27FC236}">
                <a16:creationId xmlns:a16="http://schemas.microsoft.com/office/drawing/2014/main" id="{10D68700-D325-3D4E-A68B-E5F6A273420E}"/>
              </a:ext>
            </a:extLst>
          </p:cNvPr>
          <p:cNvSpPr txBox="1">
            <a:spLocks/>
          </p:cNvSpPr>
          <p:nvPr/>
        </p:nvSpPr>
        <p:spPr>
          <a:xfrm>
            <a:off x="665151" y="4999996"/>
            <a:ext cx="7848872" cy="1271028"/>
          </a:xfrm>
          <a:prstGeom prst="rect">
            <a:avLst/>
          </a:prstGeom>
          <a:ln w="12700">
            <a:miter lim="400000"/>
          </a:ln>
        </p:spPr>
        <p:txBody>
          <a:bodyPr lIns="45717" tIns="45717" rIns="45717" bIns="45717">
            <a:no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FontTx/>
              <a:buNone/>
              <a:defRPr/>
            </a:pPr>
            <a:r>
              <a:rPr lang="en-US" altLang="zh-CN" sz="1800" dirty="0">
                <a:latin typeface="Times New Roman" panose="02020603050405020304" pitchFamily="18" charset="0"/>
                <a:cs typeface="Times New Roman" panose="02020603050405020304" pitchFamily="18" charset="0"/>
              </a:rPr>
              <a:t>In the node update step, each node incorporates the aggregated information from its neighbors along with its current state to update its own representation or state using a neural network function.</a:t>
            </a:r>
          </a:p>
        </p:txBody>
      </p:sp>
      <mc:AlternateContent xmlns:mc="http://schemas.openxmlformats.org/markup-compatibility/2006" xmlns:a14="http://schemas.microsoft.com/office/drawing/2010/main">
        <mc:Choice Requires="a14">
          <p:sp>
            <p:nvSpPr>
              <p:cNvPr id="47" name="文本占位符 2">
                <a:extLst>
                  <a:ext uri="{FF2B5EF4-FFF2-40B4-BE49-F238E27FC236}">
                    <a16:creationId xmlns:a16="http://schemas.microsoft.com/office/drawing/2014/main" id="{ED9E2205-7E6B-7AC7-4207-F7FDEEF5E48A}"/>
                  </a:ext>
                </a:extLst>
              </p:cNvPr>
              <p:cNvSpPr txBox="1">
                <a:spLocks/>
              </p:cNvSpPr>
              <p:nvPr/>
            </p:nvSpPr>
            <p:spPr>
              <a:xfrm>
                <a:off x="3400899" y="3116993"/>
                <a:ext cx="5619886" cy="785820"/>
              </a:xfrm>
              <a:prstGeom prst="rect">
                <a:avLst/>
              </a:prstGeom>
              <a:ln w="12700">
                <a:miter lim="400000"/>
              </a:ln>
            </p:spPr>
            <p:txBody>
              <a:bodyPr lIns="45717" tIns="45717" rIns="45717" bIns="45717">
                <a:normAutofit/>
              </a:bodyPr>
              <a:lstStyle>
                <a:lvl1pPr marL="341630" marR="0" indent="-341630" algn="l" defTabSz="914400" rtl="0" eaLnBrk="1" latinLnBrk="0" hangingPunct="1">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eaLnBrk="1" latinLnBrk="0" hangingPunct="1">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eaLnBrk="1" latinLnBrk="0" hangingPunct="1">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pPr marL="0" indent="0" hangingPunct="0">
                  <a:lnSpc>
                    <a:spcPct val="120000"/>
                  </a:lnSpc>
                  <a:spcBef>
                    <a:spcPts val="0"/>
                  </a:spcBef>
                  <a:buClrTx/>
                  <a:buSzTx/>
                  <a:buFontTx/>
                  <a:buNone/>
                  <a:defRPr/>
                </a:pPr>
                <a:r>
                  <a:rPr lang="en-US" altLang="zh-CN" sz="1800" dirty="0">
                    <a:latin typeface="Times New Roman" panose="02020603050405020304" pitchFamily="18" charset="0"/>
                    <a:cs typeface="Times New Roman" panose="02020603050405020304" pitchFamily="18" charset="0"/>
                  </a:rPr>
                  <a:t>After many times of aggregation and update, node feature </a:t>
                </a:r>
                <a14:m>
                  <m:oMath xmlns:m="http://schemas.openxmlformats.org/officeDocument/2006/math">
                    <m:acc>
                      <m:accPr>
                        <m:chr m:val="⃗"/>
                        <m:ctrlPr>
                          <a:rPr kumimoji="1" lang="en-US" altLang="zh-CN" sz="1800" i="1" dirty="0" smtClean="0">
                            <a:solidFill>
                              <a:srgbClr val="836967"/>
                            </a:solidFill>
                            <a:latin typeface="Cambria Math" panose="02040503050406030204" pitchFamily="18" charset="0"/>
                          </a:rPr>
                        </m:ctrlPr>
                      </m:accPr>
                      <m:e>
                        <m:r>
                          <a:rPr kumimoji="1" lang="en-US" altLang="zh-CN" sz="1800" i="1" dirty="0">
                            <a:latin typeface="Cambria Math" panose="02040503050406030204" pitchFamily="18" charset="0"/>
                          </a:rPr>
                          <m:t>𝐴</m:t>
                        </m:r>
                      </m:e>
                    </m:acc>
                    <m:r>
                      <a:rPr kumimoji="1" lang="en-US" altLang="zh-CN" sz="1800" i="1" dirty="0">
                        <a:latin typeface="Cambria Math" panose="02040503050406030204" pitchFamily="18" charset="0"/>
                      </a:rPr>
                      <m:t> </m:t>
                    </m:r>
                  </m:oMath>
                </a14:m>
                <a:r>
                  <a:rPr lang="en-US" altLang="zh-CN" sz="1800" dirty="0">
                    <a:latin typeface="Times New Roman" panose="02020603050405020304" pitchFamily="18" charset="0"/>
                    <a:cs typeface="Times New Roman" panose="02020603050405020304" pitchFamily="18" charset="0"/>
                  </a:rPr>
                  <a:t>can</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integrate all of the node features in the whole graph.</a:t>
                </a:r>
              </a:p>
            </p:txBody>
          </p:sp>
        </mc:Choice>
        <mc:Fallback xmlns="">
          <p:sp>
            <p:nvSpPr>
              <p:cNvPr id="47" name="文本占位符 2">
                <a:extLst>
                  <a:ext uri="{FF2B5EF4-FFF2-40B4-BE49-F238E27FC236}">
                    <a16:creationId xmlns:a16="http://schemas.microsoft.com/office/drawing/2014/main" id="{ED9E2205-7E6B-7AC7-4207-F7FDEEF5E48A}"/>
                  </a:ext>
                </a:extLst>
              </p:cNvPr>
              <p:cNvSpPr txBox="1">
                <a:spLocks noRot="1" noChangeAspect="1" noMove="1" noResize="1" noEditPoints="1" noAdjustHandles="1" noChangeArrowheads="1" noChangeShapeType="1" noTextEdit="1"/>
              </p:cNvSpPr>
              <p:nvPr/>
            </p:nvSpPr>
            <p:spPr>
              <a:xfrm>
                <a:off x="3400899" y="3116993"/>
                <a:ext cx="5619886" cy="785820"/>
              </a:xfrm>
              <a:prstGeom prst="rect">
                <a:avLst/>
              </a:prstGeom>
              <a:blipFill>
                <a:blip r:embed="rId10"/>
                <a:stretch>
                  <a:fillRect l="-1735" b="-8527"/>
                </a:stretch>
              </a:blipFill>
              <a:ln w="12700">
                <a:miter lim="400000"/>
              </a:ln>
            </p:spPr>
            <p:txBody>
              <a:bodyPr/>
              <a:lstStyle/>
              <a:p>
                <a:r>
                  <a:rPr lang="zh-CN" altLang="en-US">
                    <a:noFill/>
                  </a:rPr>
                  <a:t> </a:t>
                </a:r>
              </a:p>
            </p:txBody>
          </p:sp>
        </mc:Fallback>
      </mc:AlternateContent>
    </p:spTree>
    <p:extLst>
      <p:ext uri="{BB962C8B-B14F-4D97-AF65-F5344CB8AC3E}">
        <p14:creationId xmlns:p14="http://schemas.microsoft.com/office/powerpoint/2010/main" val="34690178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a:xfrm>
            <a:off x="457202" y="247987"/>
            <a:ext cx="8286810" cy="785820"/>
          </a:xfrm>
        </p:spPr>
        <p:txBody>
          <a:bodyPr>
            <a:normAutofit/>
          </a:bodyPr>
          <a:lstStyle/>
          <a:p>
            <a:r>
              <a:rPr lang="en-US" altLang="zh-CN" sz="3200" dirty="0"/>
              <a:t>Integrating LLMs with GNNs</a:t>
            </a:r>
            <a:endParaRPr kumimoji="1" lang="zh-CN" altLang="en-US" sz="3200" dirty="0"/>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200666" y="1196753"/>
            <a:ext cx="8486135" cy="1296144"/>
          </a:xfrm>
        </p:spPr>
        <p:txBody>
          <a:bodyPr>
            <a:normAutofit/>
          </a:bodyPr>
          <a:lstStyle/>
          <a:p>
            <a:pPr marL="457200" indent="-457200" hangingPunct="0">
              <a:lnSpc>
                <a:spcPct val="120000"/>
              </a:lnSpc>
              <a:spcBef>
                <a:spcPts val="0"/>
              </a:spcBef>
              <a:buClrTx/>
              <a:buSzTx/>
              <a:buFont typeface="Arial" panose="020B0604020202020204" pitchFamily="34" charset="0"/>
              <a:buChar char="•"/>
              <a:defRPr/>
            </a:pPr>
            <a:r>
              <a:rPr lang="en-US" altLang="zh-CN" sz="1800" dirty="0">
                <a:latin typeface="Times New Roman" panose="02020603050405020304" pitchFamily="18" charset="0"/>
                <a:cs typeface="Times New Roman" panose="02020603050405020304" pitchFamily="18" charset="0"/>
                <a:sym typeface="Calibri" panose="020F0502020204030204"/>
              </a:rPr>
              <a:t>Combining GNNs with LLMs can leverage the robust textual understanding of LLMs while harnessing GNNs’ ability to capture structural relationships, leading to more comprehensive and powerful graph learning.</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marR="0" lvl="0" indent="-457200" algn="l" defTabSz="914400" rtl="0" eaLnBrk="1" fontAlgn="auto" latinLnBrk="0" hangingPunct="0">
              <a:lnSpc>
                <a:spcPct val="120000"/>
              </a:lnSpc>
              <a:spcBef>
                <a:spcPts val="0"/>
              </a:spcBef>
              <a:spcAft>
                <a:spcPts val="0"/>
              </a:spcAft>
              <a:buClrTx/>
              <a:buSzTx/>
              <a:buFont typeface="Arial" panose="020B0604020202020204" pitchFamily="34" charset="0"/>
              <a:buChar char="•"/>
              <a:tabLst/>
              <a:defRPr/>
            </a:pP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marR="0" lvl="0" indent="-457200" algn="l" defTabSz="914400" rtl="0" eaLnBrk="1" fontAlgn="auto" latinLnBrk="0" hangingPunct="0">
              <a:lnSpc>
                <a:spcPct val="120000"/>
              </a:lnSpc>
              <a:spcBef>
                <a:spcPts val="0"/>
              </a:spcBef>
              <a:spcAft>
                <a:spcPts val="0"/>
              </a:spcAft>
              <a:buClrTx/>
              <a:buSzTx/>
              <a:buFont typeface="Arial" panose="020B0604020202020204" pitchFamily="34" charset="0"/>
              <a:buChar char="•"/>
              <a:tabLst/>
              <a:defRPr/>
            </a:pPr>
            <a:endParaRPr kumimoji="1" lang="en-US" altLang="zh-CN"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p:txBody>
          <a:bodyPr/>
          <a:lstStyle/>
          <a:p>
            <a:fld id="{86CB4B4D-7CA3-9044-876B-883B54F8677D}" type="slidenum">
              <a:rPr lang="en-US" altLang="zh-CN" smtClean="0"/>
              <a:t>5</a:t>
            </a:fld>
            <a:endParaRPr lang="en-US" altLang="zh-CN"/>
          </a:p>
        </p:txBody>
      </p:sp>
      <p:pic>
        <p:nvPicPr>
          <p:cNvPr id="8" name="图片 7">
            <a:extLst>
              <a:ext uri="{FF2B5EF4-FFF2-40B4-BE49-F238E27FC236}">
                <a16:creationId xmlns:a16="http://schemas.microsoft.com/office/drawing/2014/main" id="{85E31DBB-B037-9796-D913-726236286317}"/>
              </a:ext>
            </a:extLst>
          </p:cNvPr>
          <p:cNvPicPr>
            <a:picLocks noChangeAspect="1"/>
          </p:cNvPicPr>
          <p:nvPr/>
        </p:nvPicPr>
        <p:blipFill>
          <a:blip r:embed="rId3"/>
          <a:stretch>
            <a:fillRect/>
          </a:stretch>
        </p:blipFill>
        <p:spPr>
          <a:xfrm>
            <a:off x="820872" y="2480321"/>
            <a:ext cx="7245722" cy="3473629"/>
          </a:xfrm>
          <a:prstGeom prst="rect">
            <a:avLst/>
          </a:prstGeom>
        </p:spPr>
      </p:pic>
      <p:sp>
        <p:nvSpPr>
          <p:cNvPr id="9" name="文本框 8">
            <a:extLst>
              <a:ext uri="{FF2B5EF4-FFF2-40B4-BE49-F238E27FC236}">
                <a16:creationId xmlns:a16="http://schemas.microsoft.com/office/drawing/2014/main" id="{C7C97A3D-6F87-8442-D0CD-0ABF83347112}"/>
              </a:ext>
            </a:extLst>
          </p:cNvPr>
          <p:cNvSpPr txBox="1"/>
          <p:nvPr/>
        </p:nvSpPr>
        <p:spPr>
          <a:xfrm>
            <a:off x="1079366" y="6011616"/>
            <a:ext cx="7042481" cy="5847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1: Across a myriad of graph domains, the integration of graphs and LLMs demonstrates success in various downstream tasks.</a:t>
            </a:r>
          </a:p>
        </p:txBody>
      </p:sp>
    </p:spTree>
    <p:extLst>
      <p:ext uri="{BB962C8B-B14F-4D97-AF65-F5344CB8AC3E}">
        <p14:creationId xmlns:p14="http://schemas.microsoft.com/office/powerpoint/2010/main" val="15083623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p:txBody>
          <a:bodyPr/>
          <a:lstStyle/>
          <a:p>
            <a:r>
              <a:rPr lang="en-US" altLang="zh-CN" dirty="0"/>
              <a:t>Taxonomy</a:t>
            </a:r>
            <a:endParaRPr kumimoji="1" lang="zh-CN" altLang="en-US" dirty="0"/>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158033" y="-1107504"/>
            <a:ext cx="8528769" cy="5500725"/>
          </a:xfrm>
        </p:spPr>
        <p:txBody>
          <a:bodyPr>
            <a:normAutofit lnSpcReduction="10000"/>
          </a:bodyPr>
          <a:lstStyle/>
          <a:p>
            <a:pPr marL="457200" indent="-457200" hangingPunct="0">
              <a:lnSpc>
                <a:spcPct val="120000"/>
              </a:lnSpc>
              <a:spcBef>
                <a:spcPts val="0"/>
              </a:spcBef>
              <a:buClrTx/>
              <a:buSzTx/>
              <a:buFont typeface="Arial" panose="020B0604020202020204" pitchFamily="34" charset="0"/>
              <a:buChar char="•"/>
              <a:defRPr/>
            </a:pPr>
            <a:endParaRPr lang="en" altLang="zh-CN" sz="1600" dirty="0">
              <a:effectLst/>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lang="en" altLang="zh-CN" sz="1600" dirty="0"/>
          </a:p>
          <a:p>
            <a:pPr marL="457200" indent="-457200" hangingPunct="0">
              <a:lnSpc>
                <a:spcPct val="120000"/>
              </a:lnSpc>
              <a:spcBef>
                <a:spcPts val="0"/>
              </a:spcBef>
              <a:buClrTx/>
              <a:buSzTx/>
              <a:buFont typeface="Arial" panose="020B0604020202020204" pitchFamily="34" charset="0"/>
              <a:buChar char="•"/>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1600" dirty="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1600" dirty="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19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r>
              <a:rPr lang="en-US" altLang="zh-CN" sz="1900" dirty="0">
                <a:latin typeface="Times New Roman" panose="02020603050405020304" pitchFamily="18" charset="0"/>
                <a:cs typeface="Times New Roman" panose="02020603050405020304" pitchFamily="18" charset="0"/>
                <a:sym typeface="Calibri" panose="020F0502020204030204"/>
              </a:rPr>
              <a:t>(1) </a:t>
            </a:r>
            <a:r>
              <a:rPr lang="en-US" altLang="zh-CN" sz="1900" b="1" dirty="0">
                <a:latin typeface="Times New Roman" panose="02020603050405020304" pitchFamily="18" charset="0"/>
                <a:cs typeface="Times New Roman" panose="02020603050405020304" pitchFamily="18" charset="0"/>
                <a:sym typeface="Calibri" panose="020F0502020204030204"/>
              </a:rPr>
              <a:t>LLM as Enhancer</a:t>
            </a:r>
            <a:r>
              <a:rPr lang="en-US" altLang="zh-CN" sz="1900" dirty="0">
                <a:latin typeface="Times New Roman" panose="02020603050405020304" pitchFamily="18" charset="0"/>
                <a:cs typeface="Times New Roman" panose="02020603050405020304" pitchFamily="18" charset="0"/>
                <a:sym typeface="Calibri" panose="020F0502020204030204"/>
              </a:rPr>
              <a:t>,</a:t>
            </a:r>
            <a:r>
              <a:rPr lang="en-US" altLang="zh-CN" sz="1900" b="1" dirty="0">
                <a:latin typeface="Times New Roman" panose="02020603050405020304" pitchFamily="18" charset="0"/>
                <a:cs typeface="Times New Roman" panose="02020603050405020304" pitchFamily="18" charset="0"/>
                <a:sym typeface="Calibri" panose="020F0502020204030204"/>
              </a:rPr>
              <a:t> </a:t>
            </a:r>
            <a:r>
              <a:rPr lang="en-US" altLang="zh-CN" sz="1900" dirty="0">
                <a:latin typeface="Times New Roman" panose="02020603050405020304" pitchFamily="18" charset="0"/>
                <a:cs typeface="Times New Roman" panose="02020603050405020304" pitchFamily="18" charset="0"/>
                <a:sym typeface="Calibri" panose="020F0502020204030204"/>
              </a:rPr>
              <a:t>where LLMs are used to enhance the classification performance of GNNs; </a:t>
            </a:r>
          </a:p>
          <a:p>
            <a:pPr marL="457200" indent="-457200" hangingPunct="0">
              <a:lnSpc>
                <a:spcPct val="120000"/>
              </a:lnSpc>
              <a:spcBef>
                <a:spcPts val="0"/>
              </a:spcBef>
              <a:buClrTx/>
              <a:buSzTx/>
              <a:buFont typeface="Arial" panose="020B0604020202020204" pitchFamily="34" charset="0"/>
              <a:buChar char="•"/>
              <a:defRPr/>
            </a:pPr>
            <a:endParaRPr lang="en-US" altLang="zh-CN" sz="19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r>
              <a:rPr lang="en-US" altLang="zh-CN" sz="1900" dirty="0">
                <a:latin typeface="Times New Roman" panose="02020603050405020304" pitchFamily="18" charset="0"/>
                <a:cs typeface="Times New Roman" panose="02020603050405020304" pitchFamily="18" charset="0"/>
                <a:sym typeface="Calibri" panose="020F0502020204030204"/>
              </a:rPr>
              <a:t>(2) </a:t>
            </a:r>
            <a:r>
              <a:rPr lang="en-US" altLang="zh-CN" sz="1900" b="1" dirty="0">
                <a:latin typeface="Times New Roman" panose="02020603050405020304" pitchFamily="18" charset="0"/>
                <a:cs typeface="Times New Roman" panose="02020603050405020304" pitchFamily="18" charset="0"/>
                <a:sym typeface="Calibri" panose="020F0502020204030204"/>
              </a:rPr>
              <a:t>LLM as Predictor</a:t>
            </a:r>
            <a:r>
              <a:rPr lang="en-US" altLang="zh-CN" sz="1900" dirty="0">
                <a:latin typeface="Times New Roman" panose="02020603050405020304" pitchFamily="18" charset="0"/>
                <a:cs typeface="Times New Roman" panose="02020603050405020304" pitchFamily="18" charset="0"/>
                <a:sym typeface="Calibri" panose="020F0502020204030204"/>
              </a:rPr>
              <a:t>,</a:t>
            </a:r>
            <a:r>
              <a:rPr lang="en-US" altLang="zh-CN" sz="1900" b="1" dirty="0">
                <a:latin typeface="Times New Roman" panose="02020603050405020304" pitchFamily="18" charset="0"/>
                <a:cs typeface="Times New Roman" panose="02020603050405020304" pitchFamily="18" charset="0"/>
                <a:sym typeface="Calibri" panose="020F0502020204030204"/>
              </a:rPr>
              <a:t> </a:t>
            </a:r>
            <a:r>
              <a:rPr lang="en-US" altLang="zh-CN" sz="1900" dirty="0">
                <a:latin typeface="Times New Roman" panose="02020603050405020304" pitchFamily="18" charset="0"/>
                <a:cs typeface="Times New Roman" panose="02020603050405020304" pitchFamily="18" charset="0"/>
                <a:sym typeface="Calibri" panose="020F0502020204030204"/>
              </a:rPr>
              <a:t>where LLMs utilize the input graph structure information to make predictions; </a:t>
            </a:r>
          </a:p>
          <a:p>
            <a:pPr marL="457200" indent="-457200" hangingPunct="0">
              <a:lnSpc>
                <a:spcPct val="120000"/>
              </a:lnSpc>
              <a:spcBef>
                <a:spcPts val="0"/>
              </a:spcBef>
              <a:buClrTx/>
              <a:buSzTx/>
              <a:buFont typeface="Arial" panose="020B0604020202020204" pitchFamily="34" charset="0"/>
              <a:buChar char="•"/>
              <a:defRPr/>
            </a:pPr>
            <a:endParaRPr lang="en-US" altLang="zh-CN" sz="19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r>
              <a:rPr lang="en-US" altLang="zh-CN" sz="1900" dirty="0">
                <a:latin typeface="Times New Roman" panose="02020603050405020304" pitchFamily="18" charset="0"/>
                <a:cs typeface="Times New Roman" panose="02020603050405020304" pitchFamily="18" charset="0"/>
                <a:sym typeface="Calibri" panose="020F0502020204030204"/>
              </a:rPr>
              <a:t>(3) </a:t>
            </a:r>
            <a:r>
              <a:rPr lang="en-US" altLang="zh-CN" sz="1900" b="1" dirty="0">
                <a:latin typeface="Times New Roman" panose="02020603050405020304" pitchFamily="18" charset="0"/>
                <a:cs typeface="Times New Roman" panose="02020603050405020304" pitchFamily="18" charset="0"/>
                <a:sym typeface="Calibri" panose="020F0502020204030204"/>
              </a:rPr>
              <a:t>GNN-LLM Alignment, </a:t>
            </a:r>
            <a:r>
              <a:rPr lang="en-US" altLang="zh-CN" sz="1900" dirty="0">
                <a:latin typeface="Times New Roman" panose="02020603050405020304" pitchFamily="18" charset="0"/>
                <a:cs typeface="Times New Roman" panose="02020603050405020304" pitchFamily="18" charset="0"/>
                <a:sym typeface="Calibri" panose="020F0502020204030204"/>
              </a:rPr>
              <a:t>where LLMs semantically enhance GNNs through alignment techniques.</a:t>
            </a:r>
          </a:p>
          <a:p>
            <a:pPr marL="457200" indent="-457200" hangingPunct="0">
              <a:lnSpc>
                <a:spcPct val="120000"/>
              </a:lnSpc>
              <a:spcBef>
                <a:spcPts val="0"/>
              </a:spcBef>
              <a:buClrTx/>
              <a:buSzTx/>
              <a:buFont typeface="Arial" panose="020B0604020202020204" pitchFamily="34" charset="0"/>
              <a:buChar char="•"/>
              <a:defRPr/>
            </a:pPr>
            <a:endParaRPr lang="en-US" altLang="zh-CN" sz="16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16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marR="0" lvl="0" indent="-457200" algn="l" defTabSz="914400" rtl="0" eaLnBrk="1" fontAlgn="auto" latinLnBrk="0" hangingPunct="0">
              <a:lnSpc>
                <a:spcPct val="120000"/>
              </a:lnSpc>
              <a:spcBef>
                <a:spcPts val="0"/>
              </a:spcBef>
              <a:spcAft>
                <a:spcPts val="0"/>
              </a:spcAft>
              <a:buClrTx/>
              <a:buSzTx/>
              <a:buFont typeface="Arial" panose="020B0604020202020204" pitchFamily="34" charset="0"/>
              <a:buChar char="•"/>
              <a:tabLst/>
              <a:defRPr/>
            </a:pP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Calibri" panose="020F0502020204030204"/>
            </a:endParaRPr>
          </a:p>
          <a:p>
            <a:pPr marL="457200" marR="0" lvl="0" indent="-457200" algn="l" defTabSz="914400" rtl="0" eaLnBrk="1" fontAlgn="auto" latinLnBrk="0" hangingPunct="0">
              <a:lnSpc>
                <a:spcPct val="120000"/>
              </a:lnSpc>
              <a:spcBef>
                <a:spcPts val="0"/>
              </a:spcBef>
              <a:spcAft>
                <a:spcPts val="0"/>
              </a:spcAft>
              <a:buClrTx/>
              <a:buSzTx/>
              <a:buFont typeface="Arial" panose="020B0604020202020204" pitchFamily="34" charset="0"/>
              <a:buChar char="•"/>
              <a:tabLst/>
              <a:defRPr/>
            </a:pPr>
            <a:endParaRPr kumimoji="1" lang="en-US" altLang="zh-CN" sz="1600"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p:txBody>
          <a:bodyPr/>
          <a:lstStyle/>
          <a:p>
            <a:fld id="{86CB4B4D-7CA3-9044-876B-883B54F8677D}" type="slidenum">
              <a:rPr lang="en-US" altLang="zh-CN" smtClean="0"/>
              <a:t>6</a:t>
            </a:fld>
            <a:endParaRPr lang="en-US" altLang="zh-CN"/>
          </a:p>
        </p:txBody>
      </p:sp>
    </p:spTree>
    <p:extLst>
      <p:ext uri="{BB962C8B-B14F-4D97-AF65-F5344CB8AC3E}">
        <p14:creationId xmlns:p14="http://schemas.microsoft.com/office/powerpoint/2010/main" val="17115114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p:txBody>
          <a:bodyPr>
            <a:normAutofit/>
          </a:bodyPr>
          <a:lstStyle/>
          <a:p>
            <a:r>
              <a:rPr kumimoji="1" lang="en-US" altLang="zh-CN" dirty="0"/>
              <a:t>Example of Taxonomy </a:t>
            </a:r>
            <a:endParaRPr kumimoji="1" lang="zh-CN" altLang="en-US"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p:txBody>
          <a:bodyPr/>
          <a:lstStyle/>
          <a:p>
            <a:fld id="{86CB4B4D-7CA3-9044-876B-883B54F8677D}" type="slidenum">
              <a:rPr lang="en-US" altLang="zh-CN" smtClean="0"/>
              <a:t>7</a:t>
            </a:fld>
            <a:endParaRPr lang="en-US" altLang="zh-CN"/>
          </a:p>
        </p:txBody>
      </p:sp>
      <p:sp>
        <p:nvSpPr>
          <p:cNvPr id="10" name="文本框 9">
            <a:extLst>
              <a:ext uri="{FF2B5EF4-FFF2-40B4-BE49-F238E27FC236}">
                <a16:creationId xmlns:a16="http://schemas.microsoft.com/office/drawing/2014/main" id="{0A77174F-1334-08A9-4BE3-1AA8CA9FEE28}"/>
              </a:ext>
            </a:extLst>
          </p:cNvPr>
          <p:cNvSpPr txBox="1"/>
          <p:nvPr/>
        </p:nvSpPr>
        <p:spPr>
          <a:xfrm>
            <a:off x="499985" y="5953901"/>
            <a:ext cx="8058549" cy="5847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b="0" i="0" u="none" strike="noStrike" baseline="0" dirty="0">
                <a:solidFill>
                  <a:schemeClr val="tx2">
                    <a:lumMod val="75000"/>
                  </a:schemeClr>
                </a:solidFill>
                <a:latin typeface="Times New Roman" panose="02020603050405020304" pitchFamily="18" charset="0"/>
                <a:cs typeface="Times New Roman" panose="02020603050405020304" pitchFamily="18" charset="0"/>
              </a:rPr>
              <a:t>Figure 2: A taxonomy of models for solving graph tasks with the help of large language models (LLMs) with representative examples.</a:t>
            </a:r>
          </a:p>
        </p:txBody>
      </p:sp>
      <p:pic>
        <p:nvPicPr>
          <p:cNvPr id="5" name="图片 4">
            <a:extLst>
              <a:ext uri="{FF2B5EF4-FFF2-40B4-BE49-F238E27FC236}">
                <a16:creationId xmlns:a16="http://schemas.microsoft.com/office/drawing/2014/main" id="{537F78A1-87A7-2291-718D-64DC7C173B0A}"/>
              </a:ext>
            </a:extLst>
          </p:cNvPr>
          <p:cNvPicPr>
            <a:picLocks noChangeAspect="1"/>
          </p:cNvPicPr>
          <p:nvPr/>
        </p:nvPicPr>
        <p:blipFill rotWithShape="1">
          <a:blip r:embed="rId3"/>
          <a:srcRect l="1575"/>
          <a:stretch/>
        </p:blipFill>
        <p:spPr>
          <a:xfrm>
            <a:off x="72008" y="1522414"/>
            <a:ext cx="8999984" cy="4231707"/>
          </a:xfrm>
          <a:prstGeom prst="rect">
            <a:avLst/>
          </a:prstGeom>
        </p:spPr>
      </p:pic>
    </p:spTree>
    <p:extLst>
      <p:ext uri="{BB962C8B-B14F-4D97-AF65-F5344CB8AC3E}">
        <p14:creationId xmlns:p14="http://schemas.microsoft.com/office/powerpoint/2010/main" val="30755346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EF11B4B-3E3C-4BDE-86BB-C5E00E8D14A9}"/>
              </a:ext>
            </a:extLst>
          </p:cNvPr>
          <p:cNvSpPr>
            <a:spLocks noGrp="1"/>
          </p:cNvSpPr>
          <p:nvPr>
            <p:ph type="sldNum" sz="quarter" idx="2"/>
          </p:nvPr>
        </p:nvSpPr>
        <p:spPr/>
        <p:txBody>
          <a:bodyPr/>
          <a:lstStyle/>
          <a:p>
            <a:fld id="{86CB4B4D-7CA3-9044-876B-883B54F8677D}" type="slidenum">
              <a:rPr lang="en-US" altLang="zh-CN" smtClean="0"/>
              <a:t>8</a:t>
            </a:fld>
            <a:endParaRPr lang="en-US" altLang="zh-CN"/>
          </a:p>
        </p:txBody>
      </p:sp>
      <p:sp>
        <p:nvSpPr>
          <p:cNvPr id="5" name="タイトル 1">
            <a:extLst>
              <a:ext uri="{FF2B5EF4-FFF2-40B4-BE49-F238E27FC236}">
                <a16:creationId xmlns:a16="http://schemas.microsoft.com/office/drawing/2014/main" id="{6C0F9994-E33B-B551-EBD9-C4823EC5C80A}"/>
              </a:ext>
            </a:extLst>
          </p:cNvPr>
          <p:cNvSpPr txBox="1">
            <a:spLocks noGrp="1"/>
          </p:cNvSpPr>
          <p:nvPr>
            <p:ph type="title"/>
          </p:nvPr>
        </p:nvSpPr>
        <p:spPr>
          <a:xfrm>
            <a:off x="1421650" y="3140968"/>
            <a:ext cx="6300700" cy="785820"/>
          </a:xfrm>
          <a:prstGeom prst="rect">
            <a:avLst/>
          </a:prstGeom>
        </p:spPr>
        <p:txBody>
          <a:bodyPr>
            <a:noAutofit/>
          </a:bodyPr>
          <a:lstStyle/>
          <a:p>
            <a:pPr algn="ctr"/>
            <a:r>
              <a:rPr lang="en-US" altLang="zh-CN" b="1" dirty="0">
                <a:latin typeface="Times New Roman" panose="02020603050405020304" pitchFamily="18" charset="0"/>
                <a:cs typeface="Times New Roman" panose="02020603050405020304" pitchFamily="18" charset="0"/>
                <a:sym typeface="+mn-ea"/>
              </a:rPr>
              <a:t>(1) </a:t>
            </a:r>
            <a:r>
              <a:rPr lang="en-US" altLang="zh-CN" sz="3600" b="1" dirty="0">
                <a:latin typeface="Times New Roman" panose="02020603050405020304" pitchFamily="18" charset="0"/>
                <a:cs typeface="Times New Roman" panose="02020603050405020304" pitchFamily="18" charset="0"/>
                <a:sym typeface="Calibri" panose="020F0502020204030204"/>
              </a:rPr>
              <a:t>LLM as Enhancer</a:t>
            </a:r>
            <a:endParaRPr lang="en-US" altLang="zh-CN" dirty="0">
              <a:sym typeface="+mn-ea"/>
            </a:endParaRPr>
          </a:p>
        </p:txBody>
      </p:sp>
    </p:spTree>
    <p:extLst>
      <p:ext uri="{BB962C8B-B14F-4D97-AF65-F5344CB8AC3E}">
        <p14:creationId xmlns:p14="http://schemas.microsoft.com/office/powerpoint/2010/main" val="40933511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539552" y="1417764"/>
            <a:ext cx="7704856" cy="4387500"/>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LLMs enhance the performance of GNNs on TAGs(text-associated graph).</a:t>
            </a: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LLM-as-enhancer approaches correspond to enhancing the quality of node embeddings with the help of powerful LLMs. </a:t>
            </a:r>
          </a:p>
          <a:p>
            <a:pPr marL="0" indent="0" hangingPunct="0">
              <a:lnSpc>
                <a:spcPct val="120000"/>
              </a:lnSpc>
              <a:spcBef>
                <a:spcPts val="0"/>
              </a:spcBef>
              <a:buClrTx/>
              <a:buSz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r>
              <a:rPr kumimoji="1" lang="en-US" altLang="zh-CN" sz="1800" dirty="0">
                <a:latin typeface="Times New Roman" panose="02020603050405020304" pitchFamily="18" charset="0"/>
                <a:cs typeface="Times New Roman" panose="02020603050405020304" pitchFamily="18" charset="0"/>
              </a:rPr>
              <a:t>The approaches that utilize LLM as an enhancer can be categorized into two branches:</a:t>
            </a:r>
          </a:p>
          <a:p>
            <a:pPr marL="198120" lvl="1" indent="0" hangingPunct="0">
              <a:lnSpc>
                <a:spcPct val="120000"/>
              </a:lnSpc>
              <a:spcBef>
                <a:spcPts val="0"/>
              </a:spcBef>
              <a:buClrTx/>
              <a:buSzTx/>
              <a:buNone/>
              <a:defRPr/>
            </a:pPr>
            <a:r>
              <a:rPr kumimoji="1" lang="en-US" altLang="zh-CN" sz="1800" dirty="0">
                <a:latin typeface="Times New Roman" panose="02020603050405020304" pitchFamily="18" charset="0"/>
                <a:cs typeface="Times New Roman" panose="02020603050405020304" pitchFamily="18" charset="0"/>
              </a:rPr>
              <a:t>     	(1) Explanation-based Enhancement;</a:t>
            </a:r>
          </a:p>
          <a:p>
            <a:pPr marL="198120" lvl="1" indent="0" hangingPunct="0">
              <a:lnSpc>
                <a:spcPct val="120000"/>
              </a:lnSpc>
              <a:spcBef>
                <a:spcPts val="0"/>
              </a:spcBef>
              <a:buClrTx/>
              <a:buSzTx/>
              <a:buNone/>
              <a:defRPr/>
            </a:pPr>
            <a:r>
              <a:rPr kumimoji="1" lang="en-US" altLang="zh-CN" sz="1800" dirty="0">
                <a:latin typeface="Times New Roman" panose="02020603050405020304" pitchFamily="18" charset="0"/>
                <a:cs typeface="Times New Roman" panose="02020603050405020304" pitchFamily="18" charset="0"/>
              </a:rPr>
              <a:t>	(2) Embedding-based Enhancement;</a:t>
            </a:r>
          </a:p>
          <a:p>
            <a:pPr marL="198120" lvl="1" indent="0" hangingPunct="0">
              <a:lnSpc>
                <a:spcPct val="120000"/>
              </a:lnSpc>
              <a:spcBef>
                <a:spcPts val="0"/>
              </a:spcBef>
              <a:buClrTx/>
              <a:buSzTx/>
              <a:buNone/>
              <a:defRPr/>
            </a:pPr>
            <a:r>
              <a:rPr kumimoji="1" lang="en-US" altLang="zh-CN" sz="18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p:txBody>
          <a:bodyPr/>
          <a:lstStyle/>
          <a:p>
            <a:fld id="{86CB4B4D-7CA3-9044-876B-883B54F8677D}" type="slidenum">
              <a:rPr lang="en-US" altLang="zh-CN" smtClean="0"/>
              <a:t>9</a:t>
            </a:fld>
            <a:endParaRPr lang="en-US" altLang="zh-CN"/>
          </a:p>
        </p:txBody>
      </p:sp>
      <p:sp>
        <p:nvSpPr>
          <p:cNvPr id="10" name="标题 1">
            <a:extLst>
              <a:ext uri="{FF2B5EF4-FFF2-40B4-BE49-F238E27FC236}">
                <a16:creationId xmlns:a16="http://schemas.microsoft.com/office/drawing/2014/main" id="{743D6D0E-A26C-2F1A-01B9-4CB420712424}"/>
              </a:ext>
            </a:extLst>
          </p:cNvPr>
          <p:cNvSpPr txBox="1">
            <a:spLocks/>
          </p:cNvSpPr>
          <p:nvPr/>
        </p:nvSpPr>
        <p:spPr>
          <a:xfrm>
            <a:off x="580995" y="366689"/>
            <a:ext cx="8286810" cy="785820"/>
          </a:xfrm>
          <a:prstGeom prst="rect">
            <a:avLst/>
          </a:prstGeom>
          <a:ln w="12700">
            <a:miter lim="400000"/>
          </a:ln>
        </p:spPr>
        <p:txBody>
          <a:bodyPr lIns="45717" tIns="45717" rIns="45717" bIns="45717" anchor="ctr">
            <a:normAutofit/>
          </a:bodyPr>
          <a:lstStyle>
            <a:lvl1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eaLnBrk="1" latinLnBrk="0" hangingPunct="1">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US" altLang="zh-CN" dirty="0"/>
              <a:t>LLM as Enhancer</a:t>
            </a:r>
            <a:endParaRPr kumimoji="1" lang="zh-CN" altLang="en-US" dirty="0"/>
          </a:p>
        </p:txBody>
      </p:sp>
    </p:spTree>
    <p:extLst>
      <p:ext uri="{BB962C8B-B14F-4D97-AF65-F5344CB8AC3E}">
        <p14:creationId xmlns:p14="http://schemas.microsoft.com/office/powerpoint/2010/main" val="792535200"/>
      </p:ext>
    </p:extLst>
  </p:cSld>
  <p:clrMapOvr>
    <a:masterClrMapping/>
  </p:clrMapOvr>
  <p:transition spd="med"/>
</p:sld>
</file>

<file path=ppt/theme/theme1.xml><?xml version="1.0" encoding="utf-8"?>
<a:theme xmlns:a="http://schemas.openxmlformats.org/drawingml/2006/main" name="Office 主题​​">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ZhangZhenyang_20230305" id="{3DB2311B-8541-7B49-9D52-4D4CEDA7BAFC}" vid="{53D75794-93F3-1047-AEF0-EC5D4E49436C}"/>
    </a:ext>
  </a:extLst>
</a:theme>
</file>

<file path=ppt/theme/theme2.xml><?xml version="1.0" encoding="utf-8"?>
<a:theme xmlns:a="http://schemas.openxmlformats.org/drawingml/2006/main" name="1_Office 主题​​">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ZhangZhenyang_20230305" id="{3DB2311B-8541-7B49-9D52-4D4CEDA7BAFC}" vid="{53D75794-93F3-1047-AEF0-EC5D4E49436C}"/>
    </a:ext>
  </a:ext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6030</TotalTime>
  <Words>4713</Words>
  <Application>Microsoft Office PowerPoint</Application>
  <PresentationFormat>全屏显示(4:3)</PresentationFormat>
  <Paragraphs>338</Paragraphs>
  <Slides>35</Slides>
  <Notes>35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35</vt:i4>
      </vt:variant>
    </vt:vector>
  </HeadingPairs>
  <TitlesOfParts>
    <vt:vector size="44" baseType="lpstr">
      <vt:lpstr>PingFangSC-Regular</vt:lpstr>
      <vt:lpstr>Söhne</vt:lpstr>
      <vt:lpstr>Arial</vt:lpstr>
      <vt:lpstr>Arial Black</vt:lpstr>
      <vt:lpstr>Calibri</vt:lpstr>
      <vt:lpstr>Cambria Math</vt:lpstr>
      <vt:lpstr>Times New Roman</vt:lpstr>
      <vt:lpstr>Office 主题​​</vt:lpstr>
      <vt:lpstr>1_Office 主题​​</vt:lpstr>
      <vt:lpstr>PowerPoint 演示文稿</vt:lpstr>
      <vt:lpstr>Outline</vt:lpstr>
      <vt:lpstr>Pros and Cons for LLMs and GNNs</vt:lpstr>
      <vt:lpstr>Brief Introduction for GNN</vt:lpstr>
      <vt:lpstr>Integrating LLMs with GNNs</vt:lpstr>
      <vt:lpstr>Taxonomy</vt:lpstr>
      <vt:lpstr>Example of Taxonomy </vt:lpstr>
      <vt:lpstr>(1) LLM as Enhancer</vt:lpstr>
      <vt:lpstr>PowerPoint 演示文稿</vt:lpstr>
      <vt:lpstr>PowerPoint 演示文稿</vt:lpstr>
      <vt:lpstr>PowerPoint 演示文稿</vt:lpstr>
      <vt:lpstr>PowerPoint 演示文稿</vt:lpstr>
      <vt:lpstr>PowerPoint 演示文稿</vt:lpstr>
      <vt:lpstr>PowerPoint 演示文稿</vt:lpstr>
      <vt:lpstr>(2) LLM as Predictor</vt:lpstr>
      <vt:lpstr>LLM as Predictor</vt:lpstr>
      <vt:lpstr>PowerPoint 演示文稿</vt:lpstr>
      <vt:lpstr>PowerPoint 演示文稿</vt:lpstr>
      <vt:lpstr>PowerPoint 演示文稿</vt:lpstr>
      <vt:lpstr>PowerPoint 演示文稿</vt:lpstr>
      <vt:lpstr>PowerPoint 演示文稿</vt:lpstr>
      <vt:lpstr>(3) GNN-LLM Alignment</vt:lpstr>
      <vt:lpstr>PowerPoint 演示文稿</vt:lpstr>
      <vt:lpstr>GNN-LLM Alignment</vt:lpstr>
      <vt:lpstr>PowerPoint 演示文稿</vt:lpstr>
      <vt:lpstr>GNN-LLM Alignment</vt:lpstr>
      <vt:lpstr>PowerPoint 演示文稿</vt:lpstr>
      <vt:lpstr>PowerPoint 演示文稿</vt:lpstr>
      <vt:lpstr>Future Directions</vt:lpstr>
      <vt:lpstr>Future Directions</vt:lpstr>
      <vt:lpstr>Future Directions</vt:lpstr>
      <vt:lpstr>Future Directions</vt:lpstr>
      <vt:lpstr>Conclusion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鄒　東麟</dc:creator>
  <cp:lastModifiedBy>chen chen</cp:lastModifiedBy>
  <cp:revision>151</cp:revision>
  <dcterms:created xsi:type="dcterms:W3CDTF">2023-04-25T13:37:53Z</dcterms:created>
  <dcterms:modified xsi:type="dcterms:W3CDTF">2024-04-24T11:20:08Z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