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379" r:id="rId3"/>
    <p:sldId id="414" r:id="rId4"/>
    <p:sldId id="495" r:id="rId5"/>
    <p:sldId id="501" r:id="rId6"/>
    <p:sldId id="572" r:id="rId7"/>
    <p:sldId id="571" r:id="rId8"/>
    <p:sldId id="562" r:id="rId9"/>
    <p:sldId id="564" r:id="rId10"/>
    <p:sldId id="566" r:id="rId11"/>
    <p:sldId id="496" r:id="rId12"/>
    <p:sldId id="567" r:id="rId13"/>
    <p:sldId id="585" r:id="rId14"/>
    <p:sldId id="559" r:id="rId15"/>
    <p:sldId id="573" r:id="rId16"/>
    <p:sldId id="584" r:id="rId17"/>
    <p:sldId id="577" r:id="rId18"/>
    <p:sldId id="574" r:id="rId19"/>
    <p:sldId id="578" r:id="rId20"/>
    <p:sldId id="498" r:id="rId21"/>
    <p:sldId id="570" r:id="rId22"/>
    <p:sldId id="575" r:id="rId23"/>
    <p:sldId id="586" r:id="rId24"/>
    <p:sldId id="582" r:id="rId25"/>
    <p:sldId id="560" r:id="rId26"/>
    <p:sldId id="579" r:id="rId27"/>
    <p:sldId id="580" r:id="rId28"/>
    <p:sldId id="581" r:id="rId29"/>
    <p:sldId id="499" r:id="rId30"/>
    <p:sldId id="561" r:id="rId31"/>
    <p:sldId id="587" r:id="rId32"/>
    <p:sldId id="5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F6A6320-9B69-B546-9003-8F88F0E5F141}">
          <p14:sldIdLst>
            <p14:sldId id="379"/>
          </p14:sldIdLst>
        </p14:section>
        <p14:section name="Outline" id="{7CDF7EED-A66D-CB4D-A44A-C1A324A46BF1}">
          <p14:sldIdLst>
            <p14:sldId id="414"/>
          </p14:sldIdLst>
        </p14:section>
        <p14:section name="Introduction" id="{84875150-431C-6D4B-8A09-ED0317E1A140}">
          <p14:sldIdLst>
            <p14:sldId id="495"/>
            <p14:sldId id="501"/>
            <p14:sldId id="572"/>
            <p14:sldId id="571"/>
          </p14:sldIdLst>
        </p14:section>
        <p14:section name="General Methodology" id="{99CC10B6-EB45-4DB5-A57B-D599C6101862}">
          <p14:sldIdLst>
            <p14:sldId id="562"/>
            <p14:sldId id="564"/>
            <p14:sldId id="566"/>
          </p14:sldIdLst>
        </p14:section>
        <p14:section name="FLAN 3.1-3.2" id="{2E02A440-EBE1-4FD3-B182-5A25041700A3}">
          <p14:sldIdLst>
            <p14:sldId id="496"/>
            <p14:sldId id="567"/>
            <p14:sldId id="585"/>
            <p14:sldId id="559"/>
            <p14:sldId id="573"/>
            <p14:sldId id="584"/>
            <p14:sldId id="577"/>
            <p14:sldId id="574"/>
            <p14:sldId id="578"/>
          </p14:sldIdLst>
        </p14:section>
        <p14:section name="3.3 FLAN-Result and Evaluation" id="{56BE4370-8AAE-504C-A2C1-D63DF2EAB539}">
          <p14:sldIdLst>
            <p14:sldId id="498"/>
            <p14:sldId id="570"/>
            <p14:sldId id="575"/>
            <p14:sldId id="586"/>
            <p14:sldId id="582"/>
            <p14:sldId id="560"/>
            <p14:sldId id="579"/>
            <p14:sldId id="580"/>
            <p14:sldId id="581"/>
          </p14:sldIdLst>
        </p14:section>
        <p14:section name="Conclusion" id="{F55CE01B-F801-1245-A2DD-C781EE6412E1}">
          <p14:sldIdLst>
            <p14:sldId id="499"/>
            <p14:sldId id="561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 Shi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FF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71135" autoAdjust="0"/>
  </p:normalViewPr>
  <p:slideViewPr>
    <p:cSldViewPr snapToGrid="0">
      <p:cViewPr varScale="1">
        <p:scale>
          <a:sx n="63" d="100"/>
          <a:sy n="63" d="100"/>
        </p:scale>
        <p:origin x="1041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yu Chen" userId="cbc7f7c2d0556eeb" providerId="LiveId" clId="{EA0E3A4E-6218-4F7B-B094-1898B885DAAE}"/>
    <pc:docChg chg="custSel modSld">
      <pc:chgData name="Lanyu Chen" userId="cbc7f7c2d0556eeb" providerId="LiveId" clId="{EA0E3A4E-6218-4F7B-B094-1898B885DAAE}" dt="2024-04-25T01:03:01.885" v="54" actId="20577"/>
      <pc:docMkLst>
        <pc:docMk/>
      </pc:docMkLst>
      <pc:sldChg chg="modNotes">
        <pc:chgData name="Lanyu Chen" userId="cbc7f7c2d0556eeb" providerId="LiveId" clId="{EA0E3A4E-6218-4F7B-B094-1898B885DAAE}" dt="2024-04-25T01:02:15.825" v="1" actId="368"/>
        <pc:sldMkLst>
          <pc:docMk/>
          <pc:sldMk cId="0" sldId="379"/>
        </pc:sldMkLst>
      </pc:sldChg>
      <pc:sldChg chg="modNotes">
        <pc:chgData name="Lanyu Chen" userId="cbc7f7c2d0556eeb" providerId="LiveId" clId="{EA0E3A4E-6218-4F7B-B094-1898B885DAAE}" dt="2024-04-25T01:02:15.833" v="3" actId="368"/>
        <pc:sldMkLst>
          <pc:docMk/>
          <pc:sldMk cId="834712120" sldId="414"/>
        </pc:sldMkLst>
      </pc:sldChg>
      <pc:sldChg chg="modNotes">
        <pc:chgData name="Lanyu Chen" userId="cbc7f7c2d0556eeb" providerId="LiveId" clId="{EA0E3A4E-6218-4F7B-B094-1898B885DAAE}" dt="2024-04-25T01:02:15.846" v="5" actId="368"/>
        <pc:sldMkLst>
          <pc:docMk/>
          <pc:sldMk cId="3989984743" sldId="501"/>
        </pc:sldMkLst>
      </pc:sldChg>
      <pc:sldChg chg="modNotes">
        <pc:chgData name="Lanyu Chen" userId="cbc7f7c2d0556eeb" providerId="LiveId" clId="{EA0E3A4E-6218-4F7B-B094-1898B885DAAE}" dt="2024-04-25T01:02:15.898" v="21" actId="368"/>
        <pc:sldMkLst>
          <pc:docMk/>
          <pc:sldMk cId="556203109" sldId="559"/>
        </pc:sldMkLst>
      </pc:sldChg>
      <pc:sldChg chg="modNotes">
        <pc:chgData name="Lanyu Chen" userId="cbc7f7c2d0556eeb" providerId="LiveId" clId="{EA0E3A4E-6218-4F7B-B094-1898B885DAAE}" dt="2024-04-25T01:02:15.962" v="41" actId="368"/>
        <pc:sldMkLst>
          <pc:docMk/>
          <pc:sldMk cId="452992471" sldId="560"/>
        </pc:sldMkLst>
      </pc:sldChg>
      <pc:sldChg chg="modNotes">
        <pc:chgData name="Lanyu Chen" userId="cbc7f7c2d0556eeb" providerId="LiveId" clId="{EA0E3A4E-6218-4F7B-B094-1898B885DAAE}" dt="2024-04-25T01:02:15.991" v="49" actId="368"/>
        <pc:sldMkLst>
          <pc:docMk/>
          <pc:sldMk cId="4101367692" sldId="561"/>
        </pc:sldMkLst>
      </pc:sldChg>
      <pc:sldChg chg="modNotes">
        <pc:chgData name="Lanyu Chen" userId="cbc7f7c2d0556eeb" providerId="LiveId" clId="{EA0E3A4E-6218-4F7B-B094-1898B885DAAE}" dt="2024-04-25T01:02:15.865" v="11" actId="368"/>
        <pc:sldMkLst>
          <pc:docMk/>
          <pc:sldMk cId="1167763876" sldId="562"/>
        </pc:sldMkLst>
      </pc:sldChg>
      <pc:sldChg chg="modSp mod modNotes">
        <pc:chgData name="Lanyu Chen" userId="cbc7f7c2d0556eeb" providerId="LiveId" clId="{EA0E3A4E-6218-4F7B-B094-1898B885DAAE}" dt="2024-04-25T01:03:01.885" v="54" actId="20577"/>
        <pc:sldMkLst>
          <pc:docMk/>
          <pc:sldMk cId="3703637141" sldId="564"/>
        </pc:sldMkLst>
        <pc:spChg chg="mod">
          <ac:chgData name="Lanyu Chen" userId="cbc7f7c2d0556eeb" providerId="LiveId" clId="{EA0E3A4E-6218-4F7B-B094-1898B885DAAE}" dt="2024-04-25T01:03:01.885" v="54" actId="20577"/>
          <ac:spMkLst>
            <pc:docMk/>
            <pc:sldMk cId="3703637141" sldId="564"/>
            <ac:spMk id="7" creationId="{4B60E494-49E2-A7B5-19D0-B732CC5CD615}"/>
          </ac:spMkLst>
        </pc:spChg>
      </pc:sldChg>
      <pc:sldChg chg="modNotes">
        <pc:chgData name="Lanyu Chen" userId="cbc7f7c2d0556eeb" providerId="LiveId" clId="{EA0E3A4E-6218-4F7B-B094-1898B885DAAE}" dt="2024-04-25T01:02:15.877" v="15" actId="368"/>
        <pc:sldMkLst>
          <pc:docMk/>
          <pc:sldMk cId="252782138" sldId="566"/>
        </pc:sldMkLst>
      </pc:sldChg>
      <pc:sldChg chg="modNotes">
        <pc:chgData name="Lanyu Chen" userId="cbc7f7c2d0556eeb" providerId="LiveId" clId="{EA0E3A4E-6218-4F7B-B094-1898B885DAAE}" dt="2024-04-25T01:02:15.886" v="17" actId="368"/>
        <pc:sldMkLst>
          <pc:docMk/>
          <pc:sldMk cId="3189818518" sldId="567"/>
        </pc:sldMkLst>
      </pc:sldChg>
      <pc:sldChg chg="modNotes">
        <pc:chgData name="Lanyu Chen" userId="cbc7f7c2d0556eeb" providerId="LiveId" clId="{EA0E3A4E-6218-4F7B-B094-1898B885DAAE}" dt="2024-04-25T01:02:15.937" v="33" actId="368"/>
        <pc:sldMkLst>
          <pc:docMk/>
          <pc:sldMk cId="2576010455" sldId="570"/>
        </pc:sldMkLst>
      </pc:sldChg>
      <pc:sldChg chg="modNotes">
        <pc:chgData name="Lanyu Chen" userId="cbc7f7c2d0556eeb" providerId="LiveId" clId="{EA0E3A4E-6218-4F7B-B094-1898B885DAAE}" dt="2024-04-25T01:02:15.859" v="9" actId="368"/>
        <pc:sldMkLst>
          <pc:docMk/>
          <pc:sldMk cId="3573159874" sldId="571"/>
        </pc:sldMkLst>
      </pc:sldChg>
      <pc:sldChg chg="modNotes">
        <pc:chgData name="Lanyu Chen" userId="cbc7f7c2d0556eeb" providerId="LiveId" clId="{EA0E3A4E-6218-4F7B-B094-1898B885DAAE}" dt="2024-04-25T01:02:15.852" v="7" actId="368"/>
        <pc:sldMkLst>
          <pc:docMk/>
          <pc:sldMk cId="3569003349" sldId="572"/>
        </pc:sldMkLst>
      </pc:sldChg>
      <pc:sldChg chg="modNotes">
        <pc:chgData name="Lanyu Chen" userId="cbc7f7c2d0556eeb" providerId="LiveId" clId="{EA0E3A4E-6218-4F7B-B094-1898B885DAAE}" dt="2024-04-25T01:02:15.904" v="23" actId="368"/>
        <pc:sldMkLst>
          <pc:docMk/>
          <pc:sldMk cId="1130868718" sldId="573"/>
        </pc:sldMkLst>
      </pc:sldChg>
      <pc:sldChg chg="modNotes">
        <pc:chgData name="Lanyu Chen" userId="cbc7f7c2d0556eeb" providerId="LiveId" clId="{EA0E3A4E-6218-4F7B-B094-1898B885DAAE}" dt="2024-04-25T01:02:15.922" v="29" actId="368"/>
        <pc:sldMkLst>
          <pc:docMk/>
          <pc:sldMk cId="867743224" sldId="574"/>
        </pc:sldMkLst>
      </pc:sldChg>
      <pc:sldChg chg="modNotes">
        <pc:chgData name="Lanyu Chen" userId="cbc7f7c2d0556eeb" providerId="LiveId" clId="{EA0E3A4E-6218-4F7B-B094-1898B885DAAE}" dt="2024-04-25T01:02:15.943" v="35" actId="368"/>
        <pc:sldMkLst>
          <pc:docMk/>
          <pc:sldMk cId="1509611860" sldId="575"/>
        </pc:sldMkLst>
      </pc:sldChg>
      <pc:sldChg chg="modNotes">
        <pc:chgData name="Lanyu Chen" userId="cbc7f7c2d0556eeb" providerId="LiveId" clId="{EA0E3A4E-6218-4F7B-B094-1898B885DAAE}" dt="2024-04-25T01:02:15.917" v="27" actId="368"/>
        <pc:sldMkLst>
          <pc:docMk/>
          <pc:sldMk cId="1673147884" sldId="577"/>
        </pc:sldMkLst>
      </pc:sldChg>
      <pc:sldChg chg="modNotes">
        <pc:chgData name="Lanyu Chen" userId="cbc7f7c2d0556eeb" providerId="LiveId" clId="{EA0E3A4E-6218-4F7B-B094-1898B885DAAE}" dt="2024-04-25T01:02:15.929" v="31" actId="368"/>
        <pc:sldMkLst>
          <pc:docMk/>
          <pc:sldMk cId="66956379" sldId="578"/>
        </pc:sldMkLst>
      </pc:sldChg>
      <pc:sldChg chg="modNotes">
        <pc:chgData name="Lanyu Chen" userId="cbc7f7c2d0556eeb" providerId="LiveId" clId="{EA0E3A4E-6218-4F7B-B094-1898B885DAAE}" dt="2024-04-25T01:02:15.969" v="43" actId="368"/>
        <pc:sldMkLst>
          <pc:docMk/>
          <pc:sldMk cId="2500386233" sldId="579"/>
        </pc:sldMkLst>
      </pc:sldChg>
      <pc:sldChg chg="modNotes">
        <pc:chgData name="Lanyu Chen" userId="cbc7f7c2d0556eeb" providerId="LiveId" clId="{EA0E3A4E-6218-4F7B-B094-1898B885DAAE}" dt="2024-04-25T01:02:15.976" v="45" actId="368"/>
        <pc:sldMkLst>
          <pc:docMk/>
          <pc:sldMk cId="543124277" sldId="580"/>
        </pc:sldMkLst>
      </pc:sldChg>
      <pc:sldChg chg="modNotes">
        <pc:chgData name="Lanyu Chen" userId="cbc7f7c2d0556eeb" providerId="LiveId" clId="{EA0E3A4E-6218-4F7B-B094-1898B885DAAE}" dt="2024-04-25T01:02:15.981" v="47" actId="368"/>
        <pc:sldMkLst>
          <pc:docMk/>
          <pc:sldMk cId="3914693684" sldId="581"/>
        </pc:sldMkLst>
      </pc:sldChg>
      <pc:sldChg chg="modNotes">
        <pc:chgData name="Lanyu Chen" userId="cbc7f7c2d0556eeb" providerId="LiveId" clId="{EA0E3A4E-6218-4F7B-B094-1898B885DAAE}" dt="2024-04-25T01:02:15.955" v="39" actId="368"/>
        <pc:sldMkLst>
          <pc:docMk/>
          <pc:sldMk cId="43934684" sldId="582"/>
        </pc:sldMkLst>
      </pc:sldChg>
      <pc:sldChg chg="modNotes">
        <pc:chgData name="Lanyu Chen" userId="cbc7f7c2d0556eeb" providerId="LiveId" clId="{EA0E3A4E-6218-4F7B-B094-1898B885DAAE}" dt="2024-04-25T01:02:15.910" v="25" actId="368"/>
        <pc:sldMkLst>
          <pc:docMk/>
          <pc:sldMk cId="203762022" sldId="584"/>
        </pc:sldMkLst>
      </pc:sldChg>
      <pc:sldChg chg="modNotes">
        <pc:chgData name="Lanyu Chen" userId="cbc7f7c2d0556eeb" providerId="LiveId" clId="{EA0E3A4E-6218-4F7B-B094-1898B885DAAE}" dt="2024-04-25T01:02:15.893" v="19" actId="368"/>
        <pc:sldMkLst>
          <pc:docMk/>
          <pc:sldMk cId="1440287002" sldId="585"/>
        </pc:sldMkLst>
      </pc:sldChg>
      <pc:sldChg chg="modNotes">
        <pc:chgData name="Lanyu Chen" userId="cbc7f7c2d0556eeb" providerId="LiveId" clId="{EA0E3A4E-6218-4F7B-B094-1898B885DAAE}" dt="2024-04-25T01:02:15.950" v="37" actId="368"/>
        <pc:sldMkLst>
          <pc:docMk/>
          <pc:sldMk cId="993352808" sldId="586"/>
        </pc:sldMkLst>
      </pc:sldChg>
      <pc:sldChg chg="modNotes">
        <pc:chgData name="Lanyu Chen" userId="cbc7f7c2d0556eeb" providerId="LiveId" clId="{EA0E3A4E-6218-4F7B-B094-1898B885DAAE}" dt="2024-04-25T01:02:15.996" v="51" actId="368"/>
        <pc:sldMkLst>
          <pc:docMk/>
          <pc:sldMk cId="834605848" sldId="587"/>
        </pc:sldMkLst>
      </pc:sldChg>
    </pc:docChg>
  </pc:docChgLst>
  <pc:docChgLst>
    <pc:chgData name="Lanyu Chen" userId="cbc7f7c2d0556eeb" providerId="LiveId" clId="{F8482DAC-7277-44F1-AB42-BD31C98CC5F6}"/>
    <pc:docChg chg="undo custSel modSld">
      <pc:chgData name="Lanyu Chen" userId="cbc7f7c2d0556eeb" providerId="LiveId" clId="{F8482DAC-7277-44F1-AB42-BD31C98CC5F6}" dt="2024-04-24T14:05:02.762" v="1126" actId="207"/>
      <pc:docMkLst>
        <pc:docMk/>
      </pc:docMkLst>
      <pc:sldChg chg="modNotesTx">
        <pc:chgData name="Lanyu Chen" userId="cbc7f7c2d0556eeb" providerId="LiveId" clId="{F8482DAC-7277-44F1-AB42-BD31C98CC5F6}" dt="2024-04-24T14:03:05.985" v="1056" actId="20577"/>
        <pc:sldMkLst>
          <pc:docMk/>
          <pc:sldMk cId="452992471" sldId="560"/>
        </pc:sldMkLst>
      </pc:sldChg>
      <pc:sldChg chg="modNotesTx">
        <pc:chgData name="Lanyu Chen" userId="cbc7f7c2d0556eeb" providerId="LiveId" clId="{F8482DAC-7277-44F1-AB42-BD31C98CC5F6}" dt="2024-04-24T14:01:17.030" v="930" actId="20577"/>
        <pc:sldMkLst>
          <pc:docMk/>
          <pc:sldMk cId="2576010455" sldId="570"/>
        </pc:sldMkLst>
      </pc:sldChg>
      <pc:sldChg chg="delSp mod">
        <pc:chgData name="Lanyu Chen" userId="cbc7f7c2d0556eeb" providerId="LiveId" clId="{F8482DAC-7277-44F1-AB42-BD31C98CC5F6}" dt="2024-04-24T13:32:27.214" v="124" actId="478"/>
        <pc:sldMkLst>
          <pc:docMk/>
          <pc:sldMk cId="3573159874" sldId="571"/>
        </pc:sldMkLst>
        <pc:spChg chg="del topLvl">
          <ac:chgData name="Lanyu Chen" userId="cbc7f7c2d0556eeb" providerId="LiveId" clId="{F8482DAC-7277-44F1-AB42-BD31C98CC5F6}" dt="2024-04-24T13:32:27.214" v="124" actId="478"/>
          <ac:spMkLst>
            <pc:docMk/>
            <pc:sldMk cId="3573159874" sldId="571"/>
            <ac:spMk id="9" creationId="{23082099-C7F5-9234-0BB7-73990E923F98}"/>
          </ac:spMkLst>
        </pc:spChg>
        <pc:grpChg chg="del">
          <ac:chgData name="Lanyu Chen" userId="cbc7f7c2d0556eeb" providerId="LiveId" clId="{F8482DAC-7277-44F1-AB42-BD31C98CC5F6}" dt="2024-04-24T13:32:27.214" v="124" actId="478"/>
          <ac:grpSpMkLst>
            <pc:docMk/>
            <pc:sldMk cId="3573159874" sldId="571"/>
            <ac:grpSpMk id="10" creationId="{94C966CF-F904-7354-ACF9-93B610C80E0D}"/>
          </ac:grpSpMkLst>
        </pc:grpChg>
        <pc:picChg chg="topLvl">
          <ac:chgData name="Lanyu Chen" userId="cbc7f7c2d0556eeb" providerId="LiveId" clId="{F8482DAC-7277-44F1-AB42-BD31C98CC5F6}" dt="2024-04-24T13:32:27.214" v="124" actId="478"/>
          <ac:picMkLst>
            <pc:docMk/>
            <pc:sldMk cId="3573159874" sldId="571"/>
            <ac:picMk id="3" creationId="{D5138B5B-08BA-55E7-DA18-25CFAFE6403E}"/>
          </ac:picMkLst>
        </pc:picChg>
      </pc:sldChg>
      <pc:sldChg chg="addSp modSp mod modNotesTx">
        <pc:chgData name="Lanyu Chen" userId="cbc7f7c2d0556eeb" providerId="LiveId" clId="{F8482DAC-7277-44F1-AB42-BD31C98CC5F6}" dt="2024-04-24T13:30:21.130" v="123" actId="5793"/>
        <pc:sldMkLst>
          <pc:docMk/>
          <pc:sldMk cId="3569003349" sldId="572"/>
        </pc:sldMkLst>
        <pc:spChg chg="mod">
          <ac:chgData name="Lanyu Chen" userId="cbc7f7c2d0556eeb" providerId="LiveId" clId="{F8482DAC-7277-44F1-AB42-BD31C98CC5F6}" dt="2024-04-24T13:30:17.973" v="122" actId="5793"/>
          <ac:spMkLst>
            <pc:docMk/>
            <pc:sldMk cId="3569003349" sldId="572"/>
            <ac:spMk id="8" creationId="{05130A60-E7DF-8139-20E8-8D083C02C378}"/>
          </ac:spMkLst>
        </pc:spChg>
        <pc:spChg chg="add mod">
          <ac:chgData name="Lanyu Chen" userId="cbc7f7c2d0556eeb" providerId="LiveId" clId="{F8482DAC-7277-44F1-AB42-BD31C98CC5F6}" dt="2024-04-24T13:30:21.130" v="123" actId="5793"/>
          <ac:spMkLst>
            <pc:docMk/>
            <pc:sldMk cId="3569003349" sldId="572"/>
            <ac:spMk id="9" creationId="{050C4CDF-0047-65AC-2F02-9151E32E363E}"/>
          </ac:spMkLst>
        </pc:spChg>
        <pc:grpChg chg="add mod">
          <ac:chgData name="Lanyu Chen" userId="cbc7f7c2d0556eeb" providerId="LiveId" clId="{F8482DAC-7277-44F1-AB42-BD31C98CC5F6}" dt="2024-04-24T13:27:53.179" v="4" actId="164"/>
          <ac:grpSpMkLst>
            <pc:docMk/>
            <pc:sldMk cId="3569003349" sldId="572"/>
            <ac:grpSpMk id="3" creationId="{C864E0E2-4005-A29D-4253-58D61C7679AD}"/>
          </ac:grpSpMkLst>
        </pc:grpChg>
        <pc:picChg chg="mod">
          <ac:chgData name="Lanyu Chen" userId="cbc7f7c2d0556eeb" providerId="LiveId" clId="{F8482DAC-7277-44F1-AB42-BD31C98CC5F6}" dt="2024-04-24T13:27:53.179" v="4" actId="164"/>
          <ac:picMkLst>
            <pc:docMk/>
            <pc:sldMk cId="3569003349" sldId="572"/>
            <ac:picMk id="7" creationId="{CBF5DCEF-D553-2ACD-5B81-3AACB7D6BF3D}"/>
          </ac:picMkLst>
        </pc:picChg>
      </pc:sldChg>
      <pc:sldChg chg="addSp modSp mod modNotesTx">
        <pc:chgData name="Lanyu Chen" userId="cbc7f7c2d0556eeb" providerId="LiveId" clId="{F8482DAC-7277-44F1-AB42-BD31C98CC5F6}" dt="2024-04-24T13:56:36.237" v="501" actId="20577"/>
        <pc:sldMkLst>
          <pc:docMk/>
          <pc:sldMk cId="1130868718" sldId="573"/>
        </pc:sldMkLst>
        <pc:spChg chg="add mod">
          <ac:chgData name="Lanyu Chen" userId="cbc7f7c2d0556eeb" providerId="LiveId" clId="{F8482DAC-7277-44F1-AB42-BD31C98CC5F6}" dt="2024-04-24T13:55:16.959" v="495" actId="1076"/>
          <ac:spMkLst>
            <pc:docMk/>
            <pc:sldMk cId="1130868718" sldId="573"/>
            <ac:spMk id="8" creationId="{082D86B5-2456-8EC0-5F5A-F7425FC6D4C6}"/>
          </ac:spMkLst>
        </pc:spChg>
      </pc:sldChg>
      <pc:sldChg chg="modSp mod modNotesTx">
        <pc:chgData name="Lanyu Chen" userId="cbc7f7c2d0556eeb" providerId="LiveId" clId="{F8482DAC-7277-44F1-AB42-BD31C98CC5F6}" dt="2024-04-24T13:59:41.601" v="876" actId="20577"/>
        <pc:sldMkLst>
          <pc:docMk/>
          <pc:sldMk cId="867743224" sldId="574"/>
        </pc:sldMkLst>
        <pc:spChg chg="mod">
          <ac:chgData name="Lanyu Chen" userId="cbc7f7c2d0556eeb" providerId="LiveId" clId="{F8482DAC-7277-44F1-AB42-BD31C98CC5F6}" dt="2024-04-24T13:58:15.827" v="683" actId="313"/>
          <ac:spMkLst>
            <pc:docMk/>
            <pc:sldMk cId="867743224" sldId="574"/>
            <ac:spMk id="20" creationId="{27EB5B8E-1FCC-1F0F-AA12-54293A180615}"/>
          </ac:spMkLst>
        </pc:spChg>
      </pc:sldChg>
      <pc:sldChg chg="modNotesTx">
        <pc:chgData name="Lanyu Chen" userId="cbc7f7c2d0556eeb" providerId="LiveId" clId="{F8482DAC-7277-44F1-AB42-BD31C98CC5F6}" dt="2024-04-24T14:02:14.469" v="1044" actId="5793"/>
        <pc:sldMkLst>
          <pc:docMk/>
          <pc:sldMk cId="1509611860" sldId="575"/>
        </pc:sldMkLst>
      </pc:sldChg>
      <pc:sldChg chg="modNotesTx">
        <pc:chgData name="Lanyu Chen" userId="cbc7f7c2d0556eeb" providerId="LiveId" clId="{F8482DAC-7277-44F1-AB42-BD31C98CC5F6}" dt="2024-04-24T13:57:02.173" v="519" actId="20577"/>
        <pc:sldMkLst>
          <pc:docMk/>
          <pc:sldMk cId="1673147884" sldId="577"/>
        </pc:sldMkLst>
      </pc:sldChg>
      <pc:sldChg chg="modNotesTx">
        <pc:chgData name="Lanyu Chen" userId="cbc7f7c2d0556eeb" providerId="LiveId" clId="{F8482DAC-7277-44F1-AB42-BD31C98CC5F6}" dt="2024-04-24T14:00:39.005" v="920" actId="20577"/>
        <pc:sldMkLst>
          <pc:docMk/>
          <pc:sldMk cId="66956379" sldId="578"/>
        </pc:sldMkLst>
      </pc:sldChg>
      <pc:sldChg chg="modSp mod modNotesTx">
        <pc:chgData name="Lanyu Chen" userId="cbc7f7c2d0556eeb" providerId="LiveId" clId="{F8482DAC-7277-44F1-AB42-BD31C98CC5F6}" dt="2024-04-24T14:04:06.002" v="1089" actId="20577"/>
        <pc:sldMkLst>
          <pc:docMk/>
          <pc:sldMk cId="2500386233" sldId="579"/>
        </pc:sldMkLst>
        <pc:spChg chg="mod">
          <ac:chgData name="Lanyu Chen" userId="cbc7f7c2d0556eeb" providerId="LiveId" clId="{F8482DAC-7277-44F1-AB42-BD31C98CC5F6}" dt="2024-04-24T14:03:30.993" v="1058" actId="1076"/>
          <ac:spMkLst>
            <pc:docMk/>
            <pc:sldMk cId="2500386233" sldId="579"/>
            <ac:spMk id="10" creationId="{E2B8F9E5-2996-EB27-D9C4-A6D0251586E8}"/>
          </ac:spMkLst>
        </pc:spChg>
      </pc:sldChg>
      <pc:sldChg chg="modSp mod modNotesTx">
        <pc:chgData name="Lanyu Chen" userId="cbc7f7c2d0556eeb" providerId="LiveId" clId="{F8482DAC-7277-44F1-AB42-BD31C98CC5F6}" dt="2024-04-24T14:05:02.762" v="1126" actId="207"/>
        <pc:sldMkLst>
          <pc:docMk/>
          <pc:sldMk cId="543124277" sldId="580"/>
        </pc:sldMkLst>
        <pc:spChg chg="mod">
          <ac:chgData name="Lanyu Chen" userId="cbc7f7c2d0556eeb" providerId="LiveId" clId="{F8482DAC-7277-44F1-AB42-BD31C98CC5F6}" dt="2024-04-24T14:05:02.762" v="1126" actId="207"/>
          <ac:spMkLst>
            <pc:docMk/>
            <pc:sldMk cId="543124277" sldId="580"/>
            <ac:spMk id="15" creationId="{07A463BA-8819-4FF4-63BA-0A09747F7F0A}"/>
          </ac:spMkLst>
        </pc:spChg>
      </pc:sldChg>
      <pc:sldChg chg="addSp modSp mod modNotesTx">
        <pc:chgData name="Lanyu Chen" userId="cbc7f7c2d0556eeb" providerId="LiveId" clId="{F8482DAC-7277-44F1-AB42-BD31C98CC5F6}" dt="2024-04-24T13:56:45.012" v="502" actId="20577"/>
        <pc:sldMkLst>
          <pc:docMk/>
          <pc:sldMk cId="203762022" sldId="584"/>
        </pc:sldMkLst>
        <pc:spChg chg="mod">
          <ac:chgData name="Lanyu Chen" userId="cbc7f7c2d0556eeb" providerId="LiveId" clId="{F8482DAC-7277-44F1-AB42-BD31C98CC5F6}" dt="2024-04-24T13:33:00.504" v="126" actId="1076"/>
          <ac:spMkLst>
            <pc:docMk/>
            <pc:sldMk cId="203762022" sldId="584"/>
            <ac:spMk id="7" creationId="{A86D78EB-FA1F-3A02-2FF0-BDE89DF4D168}"/>
          </ac:spMkLst>
        </pc:spChg>
        <pc:spChg chg="add mod">
          <ac:chgData name="Lanyu Chen" userId="cbc7f7c2d0556eeb" providerId="LiveId" clId="{F8482DAC-7277-44F1-AB42-BD31C98CC5F6}" dt="2024-04-24T13:41:40.651" v="452" actId="20577"/>
          <ac:spMkLst>
            <pc:docMk/>
            <pc:sldMk cId="203762022" sldId="584"/>
            <ac:spMk id="8" creationId="{9912CB3A-3474-CC9D-6739-0D010362CA49}"/>
          </ac:spMkLst>
        </pc:spChg>
        <pc:picChg chg="mod">
          <ac:chgData name="Lanyu Chen" userId="cbc7f7c2d0556eeb" providerId="LiveId" clId="{F8482DAC-7277-44F1-AB42-BD31C98CC5F6}" dt="2024-04-24T13:41:49.999" v="454" actId="1076"/>
          <ac:picMkLst>
            <pc:docMk/>
            <pc:sldMk cId="203762022" sldId="584"/>
            <ac:picMk id="5" creationId="{8CFDC721-C44B-BABF-548D-85518FCA5C66}"/>
          </ac:picMkLst>
        </pc:picChg>
        <pc:picChg chg="add mod">
          <ac:chgData name="Lanyu Chen" userId="cbc7f7c2d0556eeb" providerId="LiveId" clId="{F8482DAC-7277-44F1-AB42-BD31C98CC5F6}" dt="2024-04-24T13:38:40.168" v="301" actId="1076"/>
          <ac:picMkLst>
            <pc:docMk/>
            <pc:sldMk cId="203762022" sldId="584"/>
            <ac:picMk id="10" creationId="{AFEB4A02-035C-4096-3150-E2BDCBE984CB}"/>
          </ac:picMkLst>
        </pc:picChg>
      </pc:sldChg>
      <pc:sldChg chg="modNotesTx">
        <pc:chgData name="Lanyu Chen" userId="cbc7f7c2d0556eeb" providerId="LiveId" clId="{F8482DAC-7277-44F1-AB42-BD31C98CC5F6}" dt="2024-04-24T14:01:53.686" v="996" actId="20577"/>
        <pc:sldMkLst>
          <pc:docMk/>
          <pc:sldMk cId="993352808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07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7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460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77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8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305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5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8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56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207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9213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62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2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16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88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3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36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50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43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60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437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94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870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Wingdings" pitchFamily="2" charset="2"/>
              <a:buChar char="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574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8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12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2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6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/>
          <p:cNvSpPr/>
          <p:nvPr/>
        </p:nvSpPr>
        <p:spPr>
          <a:xfrm>
            <a:off x="0" y="1"/>
            <a:ext cx="12192000" cy="71437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2" y="71440"/>
            <a:ext cx="1005841" cy="50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Rectangle 41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sp>
        <p:nvSpPr>
          <p:cNvPr id="15" name="TextBox 42"/>
          <p:cNvSpPr txBox="1"/>
          <p:nvPr/>
        </p:nvSpPr>
        <p:spPr>
          <a:xfrm>
            <a:off x="2095500" y="842962"/>
            <a:ext cx="5905501" cy="523214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spAutoFit/>
          </a:bodyPr>
          <a:lstStyle/>
          <a:p>
            <a:pPr>
              <a:defRPr sz="1400"/>
            </a:pPr>
            <a:r>
              <a:rPr sz="1400"/>
              <a:t>WASEDA University</a:t>
            </a:r>
          </a:p>
          <a:p>
            <a:pPr>
              <a:defRPr sz="1400" b="1"/>
            </a:pPr>
            <a:r>
              <a:rPr sz="1400"/>
              <a:t>Graduate School of Information, Production and Systems</a:t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771525"/>
            <a:ext cx="1714500" cy="83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9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6716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</a:lvl1pPr>
            <a:lvl2pPr marL="586105" indent="-331470">
              <a:buClr>
                <a:srgbClr val="640000"/>
              </a:buClr>
              <a:buSzPct val="68000"/>
            </a:lvl2pPr>
            <a:lvl3pPr marL="1062355" indent="-318135">
              <a:buClr>
                <a:srgbClr val="640000"/>
              </a:buClr>
            </a:lvl3pPr>
            <a:lvl4pPr marL="1725295" indent="-353695">
              <a:buClr>
                <a:srgbClr val="640000"/>
              </a:buClr>
            </a:lvl4pPr>
            <a:lvl5pPr marL="2182495" indent="-353695">
              <a:buClr>
                <a:srgbClr val="640000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  <a:lvl2pPr marL="0" indent="457200">
              <a:buClrTx/>
              <a:buSzTx/>
              <a:buNone/>
              <a:defRPr sz="2400" b="1"/>
            </a:lvl2pPr>
            <a:lvl3pPr marL="0" indent="914400">
              <a:buClrTx/>
              <a:buSzTx/>
              <a:buNone/>
              <a:defRPr sz="2400" b="1"/>
            </a:lvl3pPr>
            <a:lvl4pPr marL="0" indent="1371600">
              <a:buClrTx/>
              <a:buSzTx/>
              <a:buNone/>
              <a:defRPr sz="2400" b="1"/>
            </a:lvl4pPr>
            <a:lvl5pPr marL="0" indent="1828800"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71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</a:lstStyle>
          <a:p>
            <a:pPr marL="0" indent="0">
              <a:buClrTx/>
              <a:buSzTx/>
              <a:buNone/>
              <a:defRPr sz="2400" b="1"/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6" y="273054"/>
            <a:ext cx="4011085" cy="116205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5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</a:lstStyle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2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40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274638"/>
            <a:ext cx="8026401" cy="5851526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8"/>
          <p:cNvSpPr/>
          <p:nvPr/>
        </p:nvSpPr>
        <p:spPr>
          <a:xfrm>
            <a:off x="-1" y="1070135"/>
            <a:ext cx="12192001" cy="1428"/>
          </a:xfrm>
          <a:prstGeom prst="line">
            <a:avLst/>
          </a:prstGeom>
          <a:ln w="101600">
            <a:solidFill>
              <a:srgbClr val="7D2D2D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460" y="214289"/>
            <a:ext cx="11049080" cy="78582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142987"/>
            <a:ext cx="10972800" cy="498318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0541" y="6400179"/>
            <a:ext cx="271863" cy="276993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341630" marR="0" indent="-3416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78000"/>
        <a:buFontTx/>
        <a:buChar char="◆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39750" marR="0" indent="-284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❖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80135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85000"/>
        <a:buFontTx/>
        <a:buChar char="●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989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561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»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060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632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204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776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1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53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25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1997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69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651846" y="2156697"/>
            <a:ext cx="10984745" cy="1077208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Instruction Tuning for LLMs —— serving zero-shot learners FLAN as example</a:t>
            </a:r>
            <a:endParaRPr lang="zh-CN" altLang="en-US" sz="32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テキスト ボックス 4"/>
          <p:cNvSpPr txBox="1"/>
          <p:nvPr/>
        </p:nvSpPr>
        <p:spPr>
          <a:xfrm>
            <a:off x="1417984" y="5454135"/>
            <a:ext cx="9144000" cy="395739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CHEN Lanyu, 44231575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0703B3-F42B-D720-2C27-58E9B097BC5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9EB98-01E8-6297-93A5-12FA670CA610}"/>
              </a:ext>
            </a:extLst>
          </p:cNvPr>
          <p:cNvSpPr txBox="1">
            <a:spLocks/>
          </p:cNvSpPr>
          <p:nvPr/>
        </p:nvSpPr>
        <p:spPr>
          <a:xfrm>
            <a:off x="1954696" y="4057202"/>
            <a:ext cx="8607288" cy="104016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algn="l"/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FINETUNED LANGUAGE MODELS ARE ZERO-SHOT LEARNERS (2021)</a:t>
            </a:r>
            <a:endParaRPr lang="en-US" altLang="zh-CN" sz="1900" baseline="30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Instruction Tuning for Large Language Models: A Survey (2024)</a:t>
            </a:r>
          </a:p>
        </p:txBody>
      </p:sp>
    </p:spTree>
  </p:cSld>
  <p:clrMapOvr>
    <a:masterClrMapping/>
  </p:clrMapOvr>
  <p:transition spd="med" advTm="833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32915" y="6148327"/>
            <a:ext cx="194920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10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5016036" y="3044279"/>
            <a:ext cx="407926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44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 FLAN</a:t>
            </a:r>
          </a:p>
        </p:txBody>
      </p:sp>
    </p:spTree>
    <p:extLst>
      <p:ext uri="{BB962C8B-B14F-4D97-AF65-F5344CB8AC3E}">
        <p14:creationId xmlns:p14="http://schemas.microsoft.com/office/powerpoint/2010/main" val="3920523530"/>
      </p:ext>
    </p:extLst>
  </p:cSld>
  <p:clrMapOvr>
    <a:masterClrMapping/>
  </p:clrMapOvr>
  <p:transition spd="med" advTm="4864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F22CB-2F5A-8872-A969-0C3F0460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3.1 Intro. of FLAN</a:t>
            </a:r>
            <a:endParaRPr lang="zh-CN" alt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A64895-A8F0-B7D4-6C43-BB86775B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60" y="1416999"/>
            <a:ext cx="10972800" cy="498318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+mn-lt"/>
                <a:ea typeface="Cambria" panose="02040503050406030204" pitchFamily="18" charset="0"/>
              </a:rPr>
              <a:t>Flan(Finetuned Language Net) is an instruction-tuned model proposed by </a:t>
            </a:r>
            <a:r>
              <a:rPr lang="en-US" altLang="zh-CN" sz="2000" i="1" dirty="0">
                <a:latin typeface="+mn-lt"/>
                <a:ea typeface="Cambria" panose="02040503050406030204" pitchFamily="18" charset="0"/>
              </a:rPr>
              <a:t>Google Research  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to improve the zero-shot performance</a:t>
            </a:r>
            <a:r>
              <a:rPr lang="en-US" altLang="zh-CN" sz="2000" dirty="0">
                <a:latin typeface="+mn-lt"/>
                <a:ea typeface="Cambria" panose="02040503050406030204" pitchFamily="18" charset="0"/>
              </a:rPr>
              <a:t> of LLMs.</a:t>
            </a:r>
          </a:p>
          <a:p>
            <a:endParaRPr lang="en-US" altLang="zh-CN" sz="2000" dirty="0">
              <a:latin typeface="+mn-lt"/>
              <a:ea typeface="Cambria" panose="02040503050406030204" pitchFamily="18" charset="0"/>
            </a:endParaRPr>
          </a:p>
          <a:p>
            <a:pPr lvl="1"/>
            <a:r>
              <a:rPr lang="en-US" altLang="zh-CN" sz="2000" dirty="0">
                <a:latin typeface="+mn-lt"/>
                <a:ea typeface="Cambria" panose="02040503050406030204" pitchFamily="18" charset="0"/>
              </a:rPr>
              <a:t>They take a pretrained language model of 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137B parameters </a:t>
            </a:r>
            <a:r>
              <a:rPr lang="en-US" altLang="zh-CN" sz="2000" dirty="0">
                <a:latin typeface="+mn-lt"/>
                <a:ea typeface="Cambria" panose="02040503050406030204" pitchFamily="18" charset="0"/>
              </a:rPr>
              <a:t>and perform instruction tuning</a:t>
            </a:r>
          </a:p>
          <a:p>
            <a:pPr lvl="1"/>
            <a:r>
              <a:rPr lang="en-US" altLang="zh-CN" sz="2000" dirty="0">
                <a:latin typeface="+mn-lt"/>
                <a:ea typeface="Cambria" panose="02040503050406030204" pitchFamily="18" charset="0"/>
              </a:rPr>
              <a:t>finetuning the model on a mixture of 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more than 60 NLP datasets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BA67D-7FAC-D59A-8862-D9DAB59BE6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1572" y="6400179"/>
            <a:ext cx="250832" cy="276993"/>
          </a:xfrm>
        </p:spPr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</a:rPr>
              <a:t>11</a:t>
            </a:fld>
            <a:endParaRPr lang="en-US" altLang="zh-CN"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1A740A-CDA9-E404-C6DC-C2268F54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37" y="4342368"/>
            <a:ext cx="6898279" cy="1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185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32915" y="6148327"/>
            <a:ext cx="194920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12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2530136" y="3221833"/>
            <a:ext cx="7639358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4400" b="1" dirty="0">
                <a:solidFill>
                  <a:srgbClr val="8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3.2 Methodology of FLAN</a:t>
            </a:r>
          </a:p>
        </p:txBody>
      </p:sp>
    </p:spTree>
    <p:extLst>
      <p:ext uri="{BB962C8B-B14F-4D97-AF65-F5344CB8AC3E}">
        <p14:creationId xmlns:p14="http://schemas.microsoft.com/office/powerpoint/2010/main" val="1440287002"/>
      </p:ext>
    </p:extLst>
  </p:cSld>
  <p:clrMapOvr>
    <a:masterClrMapping/>
  </p:clrMapOvr>
  <p:transition spd="med" advTm="4864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5DC6B-59AD-AE07-A669-A2FA29B1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3.2 Methodology of FLAN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B768A-A23E-CA5D-57FB-7738AB2E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41" y="1357247"/>
            <a:ext cx="10972800" cy="19520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Creating an instruction tuning dataset: </a:t>
            </a:r>
            <a:r>
              <a:rPr lang="en-US" altLang="zh-CN" sz="22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from scratch </a:t>
            </a:r>
            <a:r>
              <a:rPr lang="en-US" altLang="zh-CN" sz="22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is </a:t>
            </a:r>
            <a:r>
              <a:rPr lang="en-US" altLang="zh-CN" sz="22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resource-intensive</a:t>
            </a:r>
          </a:p>
          <a:p>
            <a:pPr marL="0" indent="0">
              <a:buNone/>
            </a:pPr>
            <a:r>
              <a:rPr lang="en-US" altLang="zh-CN" sz="22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they transform </a:t>
            </a:r>
            <a:r>
              <a:rPr lang="en-US" altLang="zh-CN" sz="2200" b="1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existing datasets </a:t>
            </a:r>
            <a:r>
              <a:rPr lang="en-US" altLang="zh-CN" sz="2200" dirty="0"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from the research community into an instructional format.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All of these datasets were categorized </a:t>
            </a:r>
            <a:r>
              <a:rPr lang="en-US" altLang="zh-CN" sz="2200" dirty="0">
                <a:latin typeface="+mn-lt"/>
                <a:ea typeface="Cambria" panose="02040503050406030204" pitchFamily="18" charset="0"/>
              </a:rPr>
              <a:t>into one of twelve task clusters, tasks in same cluster are of same type.</a:t>
            </a:r>
            <a:endParaRPr lang="zh-CN" altLang="en-US" sz="2200" dirty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zh-CN" sz="2200" dirty="0"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00285-3176-D448-CF2D-C6F741D343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</a:rPr>
              <a:t>13</a:t>
            </a:fld>
            <a:endParaRPr lang="en-US" altLang="zh-CN">
              <a:latin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85CE940-E21E-1316-6181-82B722E1A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0" y="3429000"/>
            <a:ext cx="7807325" cy="25730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5578A8-8625-E7E4-51AD-DDE18DB17EFE}"/>
              </a:ext>
            </a:extLst>
          </p:cNvPr>
          <p:cNvSpPr txBox="1"/>
          <p:nvPr/>
        </p:nvSpPr>
        <p:spPr>
          <a:xfrm>
            <a:off x="7813081" y="3699331"/>
            <a:ext cx="3633391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dirty="0"/>
              <a:t>62 text datasets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dirty="0"/>
              <a:t>both language understanding and language generation tasks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031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FB42-A1F6-5364-0580-E7C8D39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3.2 Methodology of FLAN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F2596-F363-F48C-7FAA-AC6C147302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latin typeface="+mn-ea"/>
                <a:ea typeface="+mn-ea"/>
              </a:rPr>
              <a:t>14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63FD7E-ACEF-F1B2-33D6-E83DA0F38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2593577"/>
            <a:ext cx="7184940" cy="2640071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ECEDBF7-5C0B-659B-7667-6775C8BBB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00" y="1277929"/>
            <a:ext cx="10490200" cy="1293373"/>
          </a:xfrm>
        </p:spPr>
        <p:txBody>
          <a:bodyPr>
            <a:noAutofit/>
          </a:bodyPr>
          <a:lstStyle/>
          <a:p>
            <a:r>
              <a:rPr lang="en-US" altLang="zh-CN" sz="1900" b="1" dirty="0">
                <a:solidFill>
                  <a:srgbClr val="800000"/>
                </a:solidFill>
                <a:latin typeface="+mn-ea"/>
                <a:ea typeface="+mn-ea"/>
              </a:rPr>
              <a:t>For each dataset: compose 10 unique templates </a:t>
            </a:r>
            <a:r>
              <a:rPr lang="en-US" altLang="zh-CN" sz="1900" dirty="0">
                <a:solidFill>
                  <a:schemeClr val="tx1"/>
                </a:solidFill>
                <a:latin typeface="+mn-ea"/>
                <a:ea typeface="+mn-ea"/>
              </a:rPr>
              <a:t>(multiple instruction templates)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most of them described the </a:t>
            </a:r>
            <a:r>
              <a:rPr lang="en-US" altLang="zh-CN" sz="1600" b="1" dirty="0">
                <a:latin typeface="+mn-ea"/>
                <a:ea typeface="+mn-ea"/>
              </a:rPr>
              <a:t>original task 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at least three of them are </a:t>
            </a:r>
            <a:r>
              <a:rPr lang="en-US" altLang="zh-CN" sz="1600" b="1" dirty="0">
                <a:latin typeface="+mn-ea"/>
                <a:ea typeface="+mn-ea"/>
              </a:rPr>
              <a:t>“turned the task around” task</a:t>
            </a:r>
          </a:p>
          <a:p>
            <a:pPr marL="0" indent="0">
              <a:buNone/>
            </a:pPr>
            <a:r>
              <a:rPr lang="en-US" altLang="zh-CN" sz="1600" dirty="0">
                <a:latin typeface="+mn-ea"/>
                <a:ea typeface="+mn-ea"/>
              </a:rPr>
              <a:t>(e.g., for sentiment classification it include templates asking to generate a movie review)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01BB74-BD49-C08D-4241-6483D42C327F}"/>
              </a:ext>
            </a:extLst>
          </p:cNvPr>
          <p:cNvSpPr txBox="1"/>
          <p:nvPr/>
        </p:nvSpPr>
        <p:spPr>
          <a:xfrm>
            <a:off x="102394" y="5481888"/>
            <a:ext cx="752030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Clr>
                <a:srgbClr val="80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1900" b="1" dirty="0">
                <a:solidFill>
                  <a:srgbClr val="800000"/>
                </a:solidFill>
                <a:latin typeface="+mn-ea"/>
              </a:rPr>
              <a:t>They then instruction tune a pretrained language model </a:t>
            </a:r>
            <a:r>
              <a:rPr lang="en-US" altLang="zh-CN" sz="1700" b="1" dirty="0">
                <a:latin typeface="+mn-ea"/>
              </a:rPr>
              <a:t>on the mixture of all datasets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070DC-3E3A-8EA7-43E7-192D60D6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24" y="4586419"/>
            <a:ext cx="3586189" cy="20907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2D86B5-2456-8EC0-5F5A-F7425FC6D4C6}"/>
              </a:ext>
            </a:extLst>
          </p:cNvPr>
          <p:cNvSpPr txBox="1"/>
          <p:nvPr/>
        </p:nvSpPr>
        <p:spPr>
          <a:xfrm>
            <a:off x="7139385" y="3764501"/>
            <a:ext cx="3225403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FF0000"/>
                </a:solidFill>
              </a:rPr>
              <a:t>ask in different </a:t>
            </a:r>
            <a:r>
              <a:rPr lang="en-US" altLang="zh-CN" sz="1300" b="1" dirty="0">
                <a:solidFill>
                  <a:srgbClr val="FF0000"/>
                </a:solidFill>
              </a:rPr>
              <a:t>instruction formats</a:t>
            </a:r>
            <a:endParaRPr lang="zh-CN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687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54F1-CA5E-2271-6215-3691E066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+mn-ea"/>
                <a:ea typeface="+mn-ea"/>
              </a:rPr>
              <a:t>WHY “turned the task around” task matters?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44135A-4117-FD68-09EC-E8B061A5F4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DC721-C44B-BABF-548D-85518FCA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8" y="3223223"/>
            <a:ext cx="11686800" cy="23511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6D78EB-FA1F-3A02-2FF0-BDE89DF4D168}"/>
              </a:ext>
            </a:extLst>
          </p:cNvPr>
          <p:cNvSpPr txBox="1"/>
          <p:nvPr/>
        </p:nvSpPr>
        <p:spPr>
          <a:xfrm>
            <a:off x="231595" y="1190886"/>
            <a:ext cx="612115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+mn-ea"/>
                <a:ea typeface="+mn-ea"/>
              </a:rPr>
              <a:t>WHY “turned the task around” task matters?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410F4-7279-1E56-23D3-FF6EAC4791F3}"/>
              </a:ext>
            </a:extLst>
          </p:cNvPr>
          <p:cNvSpPr txBox="1"/>
          <p:nvPr/>
        </p:nvSpPr>
        <p:spPr>
          <a:xfrm>
            <a:off x="322338" y="6030841"/>
            <a:ext cx="1126006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 J, Xie R, Hou Y, et al. Recommendation as instruction following: A large language model empowered recommendation approach[J].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arXiv:2305.07001, 2023.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12CB3A-3474-CC9D-6739-0D010362CA49}"/>
              </a:ext>
            </a:extLst>
          </p:cNvPr>
          <p:cNvSpPr txBox="1"/>
          <p:nvPr/>
        </p:nvSpPr>
        <p:spPr>
          <a:xfrm>
            <a:off x="231595" y="1532706"/>
            <a:ext cx="6301180" cy="1538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Recommendation system using IT </a:t>
            </a:r>
            <a:r>
              <a:rPr lang="en-US" altLang="zh-CN" sz="2000" i="0" dirty="0">
                <a:effectLst/>
                <a:highlight>
                  <a:srgbClr val="FFFFFF"/>
                </a:highlight>
              </a:rPr>
              <a:t>as example: </a:t>
            </a:r>
          </a:p>
          <a:p>
            <a:endParaRPr lang="en-US" altLang="zh-CN" sz="2000" i="0" dirty="0">
              <a:effectLst/>
              <a:highlight>
                <a:srgbClr val="FFFFFF"/>
              </a:highlight>
            </a:endParaRPr>
          </a:p>
          <a:p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</a:rPr>
              <a:t>T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ransforms 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users’ preferences, intentions and task form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into </a:t>
            </a:r>
            <a:r>
              <a:rPr lang="en-US" altLang="zh-C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instructions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and uses these instructions to fine-tune an LLM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EB4A02-035C-4096-3150-E2BDCBE98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61" y="1190881"/>
            <a:ext cx="4644080" cy="20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20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36A1EE73-5746-62A8-AB7A-37BF2901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0" y="3085565"/>
            <a:ext cx="5203876" cy="35110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751A68-46DA-CFB8-E660-3737862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3.2 Methodology of FLAN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5DAB-1252-5864-5605-4442DB24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4" y="1789095"/>
            <a:ext cx="11744325" cy="498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Interested in how FLAN performs </a:t>
            </a:r>
            <a:r>
              <a:rPr lang="en-US" altLang="zh-CN" sz="2400" b="1" dirty="0"/>
              <a:t>on</a:t>
            </a:r>
            <a:r>
              <a:rPr lang="en-US" altLang="zh-CN" sz="2400" dirty="0"/>
              <a:t> </a:t>
            </a:r>
            <a:r>
              <a:rPr lang="en-US" altLang="zh-CN" sz="2400" b="1" dirty="0"/>
              <a:t>tasks not seen</a:t>
            </a:r>
            <a:r>
              <a:rPr lang="en-US" altLang="zh-CN" sz="2400" dirty="0"/>
              <a:t> in instruction tuning</a:t>
            </a:r>
          </a:p>
          <a:p>
            <a:pPr marL="0" indent="0">
              <a:buNone/>
            </a:pPr>
            <a:r>
              <a:rPr lang="en-US" altLang="zh-CN" sz="2400" dirty="0"/>
              <a:t>- To define what counts as an unseen task?</a:t>
            </a:r>
          </a:p>
          <a:p>
            <a:pPr marL="0" indent="0">
              <a:buNone/>
            </a:pPr>
            <a:r>
              <a:rPr lang="en-US" altLang="zh-CN" sz="2400" dirty="0"/>
              <a:t>Use a conservative definition that leverages the task clusters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A6FD4-5F41-2BDE-2F1F-9FD2E8E6E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B6EB09-BBAA-9C51-F503-F920AF71E8D9}"/>
              </a:ext>
            </a:extLst>
          </p:cNvPr>
          <p:cNvSpPr txBox="1"/>
          <p:nvPr/>
        </p:nvSpPr>
        <p:spPr>
          <a:xfrm>
            <a:off x="5486796" y="3334894"/>
            <a:ext cx="6390880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At evaluation time, we only consider dataset D unseen </a:t>
            </a:r>
          </a:p>
          <a:p>
            <a:r>
              <a:rPr lang="en-US" altLang="zh-CN" sz="2000" dirty="0"/>
              <a:t>if no datasets from any task clusters that D belongs to were seen during instruction tuning.</a:t>
            </a:r>
          </a:p>
          <a:p>
            <a:endParaRPr lang="en-US" altLang="zh-CN" sz="2000" dirty="0"/>
          </a:p>
          <a:p>
            <a:r>
              <a:rPr lang="en-US" altLang="zh-CN" sz="2000" dirty="0"/>
              <a:t> For instance, if D is an entailment task, then </a:t>
            </a:r>
            <a:r>
              <a:rPr lang="en-US" altLang="zh-CN" sz="2000" b="1" dirty="0"/>
              <a:t>no entailment datasets</a:t>
            </a:r>
            <a:r>
              <a:rPr lang="en-US" altLang="zh-CN" sz="2000" dirty="0"/>
              <a:t> appeared in instruction tuning, and we instruction-tuned on all other clusters.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5CB5A1-688C-5730-DAF1-F803DF47003B}"/>
              </a:ext>
            </a:extLst>
          </p:cNvPr>
          <p:cNvSpPr txBox="1"/>
          <p:nvPr/>
        </p:nvSpPr>
        <p:spPr>
          <a:xfrm>
            <a:off x="376735" y="6443656"/>
            <a:ext cx="427010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sz="2000" dirty="0"/>
              <a:t>Evaluation the unseen tasks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637ED-ECB5-A712-D17B-5D8E524EA903}"/>
              </a:ext>
            </a:extLst>
          </p:cNvPr>
          <p:cNvSpPr txBox="1"/>
          <p:nvPr/>
        </p:nvSpPr>
        <p:spPr>
          <a:xfrm>
            <a:off x="204787" y="1305433"/>
            <a:ext cx="822483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800000"/>
                </a:solidFill>
              </a:rPr>
              <a:t>Performances on unseen tasks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47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5119A14-37B5-ABF4-4533-0D822BFE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7" y="2497373"/>
            <a:ext cx="3027953" cy="30945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86CC6B-78BD-2C95-1C75-5AA595B3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3.2 Methodology of FLAN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71C52-9FCA-EA72-206F-3E4DEF733C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9173AF-C472-5076-D49E-0F1D3FA3ECB7}"/>
              </a:ext>
            </a:extLst>
          </p:cNvPr>
          <p:cNvSpPr txBox="1"/>
          <p:nvPr/>
        </p:nvSpPr>
        <p:spPr>
          <a:xfrm>
            <a:off x="308544" y="1294958"/>
            <a:ext cx="612457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800000"/>
                </a:solidFill>
              </a:rPr>
              <a:t>CLASSIFICATION WITH </a:t>
            </a:r>
            <a:r>
              <a:rPr lang="en-US" altLang="zh-CN" b="1" dirty="0">
                <a:solidFill>
                  <a:srgbClr val="800000"/>
                </a:solidFill>
                <a:latin typeface="+mn-ea"/>
              </a:rPr>
              <a:t>OPTIONS</a:t>
            </a:r>
            <a:endParaRPr lang="zh-CN" altLang="en-US" b="1" dirty="0">
              <a:solidFill>
                <a:srgbClr val="800000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AAC80D-D553-ABBE-67B1-A109CCE1303B}"/>
              </a:ext>
            </a:extLst>
          </p:cNvPr>
          <p:cNvSpPr txBox="1"/>
          <p:nvPr/>
        </p:nvSpPr>
        <p:spPr>
          <a:xfrm>
            <a:off x="308543" y="1685654"/>
            <a:ext cx="11531031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For classification tasks, prior work only used </a:t>
            </a:r>
            <a:r>
              <a:rPr lang="en-US" altLang="zh-CN" sz="2000" i="1" dirty="0"/>
              <a:t>a rank classification approach</a:t>
            </a:r>
            <a:r>
              <a:rPr lang="en-US" altLang="zh-CN" sz="2000" dirty="0"/>
              <a:t>, for example, </a:t>
            </a:r>
            <a:r>
              <a:rPr lang="en-US" altLang="zh-CN" sz="2000" b="1" dirty="0"/>
              <a:t>only two outputs (“yes” and “no”) </a:t>
            </a:r>
            <a:r>
              <a:rPr lang="en-US" altLang="zh-CN" sz="2000" dirty="0"/>
              <a:t>are considered and the higher probability one is taken as the model’s prediction.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0D96C2-CB8C-6DBB-1E0F-FB57865ED51E}"/>
              </a:ext>
            </a:extLst>
          </p:cNvPr>
          <p:cNvSpPr txBox="1"/>
          <p:nvPr/>
        </p:nvSpPr>
        <p:spPr>
          <a:xfrm>
            <a:off x="308543" y="5892344"/>
            <a:ext cx="10730133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They </a:t>
            </a:r>
            <a:r>
              <a:rPr lang="en-US" altLang="zh-CN" sz="2000" b="1" dirty="0"/>
              <a:t>include an options suffix</a:t>
            </a:r>
            <a:r>
              <a:rPr lang="en-US" altLang="zh-CN" sz="2000" dirty="0"/>
              <a:t>, they append the token OPTIONS to the end of a classification task along with a list of the output classes for that task.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EB5B8E-1FCC-1F0F-AA12-54293A180615}"/>
              </a:ext>
            </a:extLst>
          </p:cNvPr>
          <p:cNvSpPr txBox="1"/>
          <p:nvPr/>
        </p:nvSpPr>
        <p:spPr>
          <a:xfrm>
            <a:off x="3824131" y="2693928"/>
            <a:ext cx="737150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However, it’s imperfect.</a:t>
            </a:r>
          </a:p>
          <a:p>
            <a:r>
              <a:rPr lang="en-US" altLang="zh-CN" dirty="0"/>
              <a:t>Due to different ways of saying each answer, </a:t>
            </a:r>
          </a:p>
          <a:p>
            <a:r>
              <a:rPr lang="en-US" altLang="zh-CN" dirty="0"/>
              <a:t>they may </a:t>
            </a:r>
            <a:r>
              <a:rPr lang="en-US" altLang="zh-CN" b="1" dirty="0"/>
              <a:t>cause an undesired distribution </a:t>
            </a:r>
            <a:r>
              <a:rPr lang="en-US" altLang="zh-CN" dirty="0"/>
              <a:t>of probability mass for answers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573B1F-561C-53AD-A336-7606A9308334}"/>
              </a:ext>
            </a:extLst>
          </p:cNvPr>
          <p:cNvSpPr txBox="1"/>
          <p:nvPr/>
        </p:nvSpPr>
        <p:spPr>
          <a:xfrm>
            <a:off x="3902610" y="4093143"/>
            <a:ext cx="721454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(e.g., a large number of alternative ways of saying “yes” may lower the probability mass assigned to “yes”).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74322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1A68-46DA-CFB8-E660-3737862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3.2 Methodology of FLAN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5DAB-1252-5864-5605-4442DB24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4" y="1789095"/>
            <a:ext cx="11744325" cy="78582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lt"/>
              </a:rPr>
              <a:t>use LaMDA-PT, a dense left-to-right, decoder-only transformer language model of 137B parameters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A6FD4-5F41-2BDE-2F1F-9FD2E8E6E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</a:rPr>
              <a:t>18</a:t>
            </a:fld>
            <a:endParaRPr lang="en-US" altLang="zh-CN"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E637ED-ECB5-A712-D17B-5D8E524EA903}"/>
              </a:ext>
            </a:extLst>
          </p:cNvPr>
          <p:cNvSpPr txBox="1"/>
          <p:nvPr/>
        </p:nvSpPr>
        <p:spPr>
          <a:xfrm>
            <a:off x="204787" y="1305433"/>
            <a:ext cx="822483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sz="2400" b="1" dirty="0">
                <a:solidFill>
                  <a:srgbClr val="800000"/>
                </a:solidFill>
              </a:rPr>
              <a:t>Model architecture and pretraining</a:t>
            </a:r>
            <a:endParaRPr lang="zh-CN" altLang="en-US" sz="2400" b="1" dirty="0">
              <a:solidFill>
                <a:srgbClr val="80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2541088-81D2-70B5-2D8B-422B0D2C1853}"/>
              </a:ext>
            </a:extLst>
          </p:cNvPr>
          <p:cNvGrpSpPr/>
          <p:nvPr/>
        </p:nvGrpSpPr>
        <p:grpSpPr>
          <a:xfrm>
            <a:off x="204787" y="2556085"/>
            <a:ext cx="11488352" cy="4301916"/>
            <a:chOff x="191380" y="4024301"/>
            <a:chExt cx="11488352" cy="503475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6FAF6A-9250-A9F5-167F-C35681BB14F6}"/>
                </a:ext>
              </a:extLst>
            </p:cNvPr>
            <p:cNvSpPr txBox="1"/>
            <p:nvPr/>
          </p:nvSpPr>
          <p:spPr>
            <a:xfrm>
              <a:off x="204787" y="4024301"/>
              <a:ext cx="8224837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285750" indent="-285750" algn="just">
                <a:buFont typeface="Wingdings" pitchFamily="2" charset="2"/>
                <a:buChar char="§"/>
              </a:pPr>
              <a:r>
                <a:rPr lang="en-US" altLang="zh-CN" sz="2400" b="1" dirty="0">
                  <a:solidFill>
                    <a:srgbClr val="800000"/>
                  </a:solidFill>
                </a:rPr>
                <a:t>Instruction tuning procedure</a:t>
              </a:r>
              <a:endParaRPr lang="zh-CN" altLang="en-US" sz="2400" b="1" dirty="0">
                <a:solidFill>
                  <a:srgbClr val="8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65E4775-910D-A95F-6D01-DA7E1655D938}"/>
                </a:ext>
              </a:extLst>
            </p:cNvPr>
            <p:cNvSpPr txBox="1"/>
            <p:nvPr/>
          </p:nvSpPr>
          <p:spPr>
            <a:xfrm>
              <a:off x="191380" y="4502943"/>
              <a:ext cx="11488352" cy="4556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342900" indent="-342900">
                <a:buClr>
                  <a:srgbClr val="80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/>
                <a:t>The IT pipeline mixes all datasets and randomly samples from each dataset</a:t>
              </a:r>
            </a:p>
            <a:p>
              <a:pPr marL="342900" indent="-342900">
                <a:buClr>
                  <a:srgbClr val="80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/>
                <a:t>To balance the different sizes of datasets: </a:t>
              </a:r>
            </a:p>
            <a:p>
              <a:pPr>
                <a:buClr>
                  <a:srgbClr val="800000"/>
                </a:buClr>
              </a:pPr>
              <a:r>
                <a:rPr lang="en-US" altLang="zh-CN" sz="2400" dirty="0"/>
                <a:t>	limit the number of training examples per dataset to 30k (for some large dataset)</a:t>
              </a:r>
            </a:p>
            <a:p>
              <a:pPr>
                <a:buClr>
                  <a:srgbClr val="800000"/>
                </a:buClr>
              </a:pPr>
              <a:r>
                <a:rPr lang="en-US" altLang="zh-CN" sz="2400" dirty="0"/>
                <a:t>	follow the </a:t>
              </a:r>
              <a:r>
                <a:rPr lang="en-US" altLang="zh-CN" sz="2400" b="1" dirty="0"/>
                <a:t>examples-proportional mixing scheme </a:t>
              </a:r>
              <a:r>
                <a:rPr lang="en-US" altLang="zh-CN" sz="2400" dirty="0"/>
                <a:t>with a mixing rate maximum of 3k(for small dataset)</a:t>
              </a:r>
            </a:p>
            <a:p>
              <a:pPr marL="342900" indent="-342900">
                <a:buClr>
                  <a:srgbClr val="80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/>
                <a:t>Finetune all models for </a:t>
              </a:r>
              <a:r>
                <a:rPr lang="en-US" altLang="zh-CN" sz="2400" b="1" dirty="0"/>
                <a:t>30k gradient steps </a:t>
              </a:r>
              <a:r>
                <a:rPr lang="en-US" altLang="zh-CN" sz="2400" dirty="0"/>
                <a:t>with </a:t>
              </a:r>
              <a:r>
                <a:rPr lang="en-US" altLang="zh-CN" sz="2400" b="1" dirty="0"/>
                <a:t>a batch size of 8,192 tokens </a:t>
              </a:r>
              <a:r>
                <a:rPr lang="en-US" altLang="zh-CN" sz="2400" dirty="0"/>
                <a:t>using </a:t>
              </a:r>
              <a:r>
                <a:rPr lang="en-US" altLang="zh-CN" sz="2400" b="1" dirty="0" err="1"/>
                <a:t>Adafactor</a:t>
              </a:r>
              <a:r>
                <a:rPr lang="en-US" altLang="zh-CN" sz="2400" dirty="0"/>
                <a:t> optimizer with </a:t>
              </a:r>
              <a:r>
                <a:rPr lang="en-US" altLang="zh-CN" sz="2400" b="1" dirty="0"/>
                <a:t>learning rate of 3e-5</a:t>
              </a:r>
            </a:p>
            <a:p>
              <a:pPr marL="342900" indent="-342900">
                <a:buClr>
                  <a:srgbClr val="80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/>
                <a:t>The input sequence: 1024;  target sequence lengths: 256</a:t>
              </a:r>
            </a:p>
            <a:p>
              <a:pPr marL="342900" indent="-342900">
                <a:buClr>
                  <a:srgbClr val="800000"/>
                </a:buClr>
                <a:buFontTx/>
                <a:buChar char="-"/>
              </a:pPr>
              <a:endParaRPr lang="zh-CN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563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2684356" y="3389086"/>
            <a:ext cx="682328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4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Result and Evaluation</a:t>
            </a:r>
          </a:p>
        </p:txBody>
      </p:sp>
      <p:sp>
        <p:nvSpPr>
          <p:cNvPr id="4" name="スライド番号プレースホルダ 4">
            <a:extLst>
              <a:ext uri="{FF2B5EF4-FFF2-40B4-BE49-F238E27FC236}">
                <a16:creationId xmlns:a16="http://schemas.microsoft.com/office/drawing/2014/main" id="{B253E443-4F44-1230-BDA5-27315E561DD4}"/>
              </a:ext>
            </a:extLst>
          </p:cNvPr>
          <p:cNvSpPr txBox="1">
            <a:spLocks/>
          </p:cNvSpPr>
          <p:nvPr/>
        </p:nvSpPr>
        <p:spPr>
          <a:xfrm>
            <a:off x="11685315" y="6300727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19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05643"/>
      </p:ext>
    </p:extLst>
  </p:cSld>
  <p:clrMapOvr>
    <a:masterClrMapping/>
  </p:clrMapOvr>
  <p:transition spd="med" advTm="486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/>
          <p:cNvSpPr txBox="1">
            <a:spLocks noGrp="1"/>
          </p:cNvSpPr>
          <p:nvPr>
            <p:ph type="title"/>
          </p:nvPr>
        </p:nvSpPr>
        <p:spPr>
          <a:xfrm>
            <a:off x="311150" y="227965"/>
            <a:ext cx="9716135" cy="7861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kern="1200" dirty="0">
                <a:solidFill>
                  <a:srgbClr val="7D2D2D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21694" y="6148327"/>
            <a:ext cx="206141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sym typeface="Times New Roman" panose="02020603050405020304"/>
              </a:rPr>
              <a:t>2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lt"/>
              <a:ea typeface="Cambria" panose="02040503050406030204" pitchFamily="18" charset="0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3546892" y="1835816"/>
            <a:ext cx="8077872" cy="4031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2800" b="1" dirty="0">
                <a:solidFill>
                  <a:srgbClr val="8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1. Introduction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2800" b="1" dirty="0">
                <a:solidFill>
                  <a:srgbClr val="8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2. General Methodology (Instruction Tuning)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2800" b="1" dirty="0">
                <a:solidFill>
                  <a:srgbClr val="8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3. FLAN 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Tx/>
              <a:buChar char="-"/>
              <a:defRPr/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3.1 Intro. of FLAN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Tx/>
              <a:buChar char="-"/>
              <a:defRPr/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3.2 Methodology of FLAN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Tx/>
              <a:buChar char="-"/>
              <a:defRPr/>
            </a:pPr>
            <a:r>
              <a:rPr lang="en-US" altLang="zh-CN" sz="2600" dirty="0">
                <a:solidFill>
                  <a:schemeClr val="tx1">
                    <a:lumMod val="85000"/>
                    <a:lumOff val="15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3.3 Result and Evaluation of FLAN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2800" b="1" dirty="0">
                <a:solidFill>
                  <a:srgbClr val="8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4. Conclusion and Thinking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018C6-C8C7-981B-6767-6963D6EEDCDE}"/>
              </a:ext>
            </a:extLst>
          </p:cNvPr>
          <p:cNvSpPr txBox="1"/>
          <p:nvPr/>
        </p:nvSpPr>
        <p:spPr>
          <a:xfrm>
            <a:off x="1069302" y="3205422"/>
            <a:ext cx="176202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D2D2D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 Black" panose="020B0A04020102020204"/>
              </a:rPr>
              <a:t>Outline</a:t>
            </a:r>
            <a:endParaRPr lang="zh-CN" altLang="en-US" sz="3600" b="1" dirty="0">
              <a:solidFill>
                <a:srgbClr val="7D2D2D"/>
              </a:solidFill>
              <a:cs typeface="Times New Roman" panose="02020603050405020304" pitchFamily="18" charset="0"/>
              <a:sym typeface="Arial Black" panose="020B0A04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4712120"/>
      </p:ext>
    </p:extLst>
  </p:cSld>
  <p:clrMapOvr>
    <a:masterClrMapping/>
  </p:clrMapOvr>
  <p:transition spd="med" advTm="4864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1A68-46DA-CFB8-E660-3737862D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3.3 Evaluation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05DAB-1252-5864-5605-4442DB24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39" y="917351"/>
            <a:ext cx="11528657" cy="1323440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We evaluate FLAN on natural language inference, reading comprehension, closed-book QA, translation, commonsense reasoning, coreference resolution, and struct-to-tex.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A6FD4-5F41-2BDE-2F1F-9FD2E8E6ED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808C13-6909-5C19-22F4-66A2910ECDF1}"/>
              </a:ext>
            </a:extLst>
          </p:cNvPr>
          <p:cNvSpPr txBox="1"/>
          <p:nvPr/>
        </p:nvSpPr>
        <p:spPr>
          <a:xfrm>
            <a:off x="441017" y="5473138"/>
            <a:ext cx="1071321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It evaluates on unseen tasks by grouping datasets into task clusters and </a:t>
            </a:r>
            <a:r>
              <a:rPr lang="en-US" altLang="zh-CN" sz="2000" b="1" dirty="0">
                <a:solidFill>
                  <a:srgbClr val="800000"/>
                </a:solidFill>
              </a:rPr>
              <a:t>holding out each cluster for evaluation</a:t>
            </a:r>
            <a:r>
              <a:rPr lang="en-US" altLang="zh-CN" sz="2000" b="1" dirty="0"/>
              <a:t> </a:t>
            </a:r>
            <a:r>
              <a:rPr lang="en-US" altLang="zh-CN" sz="2000" dirty="0"/>
              <a:t>while </a:t>
            </a:r>
            <a:r>
              <a:rPr lang="en-US" altLang="zh-CN" sz="2000" b="1" dirty="0">
                <a:solidFill>
                  <a:srgbClr val="800000"/>
                </a:solidFill>
              </a:rPr>
              <a:t>instruction tuning on all remaining clusters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49A7695-1C29-08B3-CAE8-1539C49C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59" y="1934176"/>
            <a:ext cx="9276818" cy="34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104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C339-DA1B-31C9-7B62-5C5768C1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3.3 Result</a:t>
            </a:r>
            <a:endParaRPr lang="zh-CN" altLang="en-US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BC303-6BE1-1245-C696-A5F5E29DF0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914ECC-3F11-AE49-AEC3-FE92B931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3" y="1017074"/>
            <a:ext cx="5355326" cy="37763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6D828A-26C5-0F4F-5542-820897E7E5BC}"/>
              </a:ext>
            </a:extLst>
          </p:cNvPr>
          <p:cNvSpPr txBox="1"/>
          <p:nvPr/>
        </p:nvSpPr>
        <p:spPr>
          <a:xfrm>
            <a:off x="6450042" y="1302939"/>
            <a:ext cx="551856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285750" indent="-285750" algn="just">
              <a:buClr>
                <a:srgbClr val="80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/>
              <a:t>For each dataset, evaluate the </a:t>
            </a:r>
            <a:r>
              <a:rPr lang="en-US" altLang="zh-CN" b="1" dirty="0"/>
              <a:t>mean of performance</a:t>
            </a:r>
            <a:r>
              <a:rPr lang="en-US" altLang="zh-CN" dirty="0"/>
              <a:t> on all templates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A937C2-C1CC-0916-5922-EF30F238A3E8}"/>
              </a:ext>
            </a:extLst>
          </p:cNvPr>
          <p:cNvSpPr txBox="1"/>
          <p:nvPr/>
        </p:nvSpPr>
        <p:spPr>
          <a:xfrm>
            <a:off x="6494272" y="2618096"/>
            <a:ext cx="5518561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Clr>
                <a:srgbClr val="80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1600" dirty="0"/>
              <a:t>For comparison: </a:t>
            </a:r>
          </a:p>
          <a:p>
            <a:pPr marL="285750" indent="-285750" algn="just"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1600" dirty="0"/>
              <a:t>zero and few-shot performances of LaMDA-PT using the same prompts as GPT-3</a:t>
            </a:r>
          </a:p>
          <a:p>
            <a:pPr marL="285750" indent="-285750" algn="just"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1600" dirty="0"/>
              <a:t>zero-shot performances of GPT-3 175B</a:t>
            </a:r>
          </a:p>
          <a:p>
            <a:pPr marL="285750" indent="-285750" algn="just"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1600" dirty="0"/>
              <a:t>zero-shot performances of </a:t>
            </a:r>
            <a:r>
              <a:rPr lang="en-US" altLang="zh-CN" sz="1600" dirty="0" err="1"/>
              <a:t>GLaM</a:t>
            </a:r>
            <a:r>
              <a:rPr lang="en-US" altLang="zh-CN" sz="1600" dirty="0"/>
              <a:t> 64B/64E</a:t>
            </a:r>
          </a:p>
          <a:p>
            <a:pPr marL="285750" indent="-285750" algn="just"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1600" dirty="0"/>
              <a:t>Supervised models were either T5, BERT, or translation models</a:t>
            </a:r>
            <a:endParaRPr lang="zh-CN" altLang="en-US" sz="16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C8E345-F131-7DA4-FA72-B72779C54F54}"/>
              </a:ext>
            </a:extLst>
          </p:cNvPr>
          <p:cNvGrpSpPr/>
          <p:nvPr/>
        </p:nvGrpSpPr>
        <p:grpSpPr>
          <a:xfrm>
            <a:off x="464030" y="4810399"/>
            <a:ext cx="5277929" cy="1589780"/>
            <a:chOff x="571460" y="5022856"/>
            <a:chExt cx="5277929" cy="158978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B74B3D7-C2C8-5800-5F2D-5A23ED24A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460" y="5022856"/>
              <a:ext cx="5143538" cy="82391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B8F5943-4FB5-ECA5-D53D-70D9F9CCD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039" y="5864918"/>
              <a:ext cx="5167350" cy="747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96118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45CFB-1BA4-DD8B-A7CD-95C1DB21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3.3 Result</a:t>
            </a:r>
            <a:endParaRPr lang="zh-CN" altLang="en-US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C053B-CC0F-F8B9-CCA5-21D09969361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22</a:t>
            </a:fld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0604EA-65DD-5B0C-E68B-DA423CF1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7970"/>
            <a:ext cx="5983160" cy="4683592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760A1AA1-A612-5D74-69CC-1D365EF9F633}"/>
              </a:ext>
            </a:extLst>
          </p:cNvPr>
          <p:cNvGrpSpPr/>
          <p:nvPr/>
        </p:nvGrpSpPr>
        <p:grpSpPr>
          <a:xfrm>
            <a:off x="6208842" y="1094597"/>
            <a:ext cx="5983161" cy="4582477"/>
            <a:chOff x="6208838" y="1131027"/>
            <a:chExt cx="5983161" cy="458247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801D814-971D-9E88-649F-91AA0450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3653" y="1131027"/>
              <a:ext cx="5805790" cy="93000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2841338-89AA-7B93-1360-18A02F656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8838" y="2061030"/>
              <a:ext cx="5983161" cy="3652474"/>
            </a:xfrm>
            <a:prstGeom prst="rect">
              <a:avLst/>
            </a:prstGeom>
          </p:spPr>
        </p:pic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B41B5D-5346-EB22-42E0-A4EB5E795975}"/>
              </a:ext>
            </a:extLst>
          </p:cNvPr>
          <p:cNvSpPr txBox="1"/>
          <p:nvPr/>
        </p:nvSpPr>
        <p:spPr>
          <a:xfrm>
            <a:off x="209307" y="5771562"/>
            <a:ext cx="1133349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Clr>
                <a:srgbClr val="80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/>
              <a:t>effective on tasks naturally described as instructions; (NLI, QA, translation)</a:t>
            </a:r>
          </a:p>
          <a:p>
            <a:pPr marL="285750" indent="-285750">
              <a:buClr>
                <a:srgbClr val="80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dirty="0"/>
              <a:t>less effective on tasks directly formulated as language modeling(commonsense reasoning)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3528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1C38-BBDE-C82C-B8C9-33B24490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Ablation studies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4C927-EA60-5B8C-ED70-488E3350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69621"/>
            <a:ext cx="10972800" cy="4983180"/>
          </a:xfrm>
        </p:spPr>
        <p:txBody>
          <a:bodyPr/>
          <a:lstStyle/>
          <a:p>
            <a:r>
              <a:rPr lang="en-US" altLang="zh-CN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+mn-lt"/>
              </a:rPr>
              <a:t>Ablation studies reveal that </a:t>
            </a:r>
            <a:r>
              <a:rPr lang="en-US" altLang="zh-CN" b="1" i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+mn-lt"/>
              </a:rPr>
              <a:t>number of finetuning datasets</a:t>
            </a:r>
            <a:r>
              <a:rPr lang="en-US" altLang="zh-CN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US" altLang="zh-CN" b="1" i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+mn-lt"/>
              </a:rPr>
              <a:t>model scale</a:t>
            </a:r>
            <a:r>
              <a:rPr lang="en-US" altLang="zh-CN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US" altLang="zh-CN" b="1" i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+mn-lt"/>
              </a:rPr>
              <a:t>and natural language instructions </a:t>
            </a:r>
            <a:r>
              <a:rPr lang="en-US" altLang="zh-CN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+mn-lt"/>
              </a:rPr>
              <a:t>are key to the success of instruction tuning.</a:t>
            </a:r>
          </a:p>
          <a:p>
            <a:pPr marL="0" indent="0">
              <a:buNone/>
            </a:pPr>
            <a:endParaRPr lang="en-US" altLang="zh-CN" i="0" dirty="0">
              <a:solidFill>
                <a:srgbClr val="191B1F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+mn-lt"/>
              </a:rPr>
              <a:t>1. Number </a:t>
            </a:r>
            <a:r>
              <a:rPr lang="en-US" altLang="zh-CN" dirty="0"/>
              <a:t>of instruction tuning cluster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+mn-lt"/>
              </a:rPr>
              <a:t>2. </a:t>
            </a:r>
            <a:r>
              <a:rPr lang="en-US" altLang="zh-CN" dirty="0"/>
              <a:t>Scaling lows</a:t>
            </a:r>
          </a:p>
          <a:p>
            <a:pPr lvl="1"/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+mn-lt"/>
              </a:rPr>
              <a:t>3. </a:t>
            </a:r>
            <a:r>
              <a:rPr lang="en-US" altLang="zh-CN" dirty="0"/>
              <a:t>Role of Instructions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1F466-3A20-1C71-FD9F-38B1A34041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346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F77A0-2F41-D977-081B-2ABC6EA0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8" y="214289"/>
            <a:ext cx="11049080" cy="785820"/>
          </a:xfrm>
        </p:spPr>
        <p:txBody>
          <a:bodyPr>
            <a:noAutofit/>
          </a:bodyPr>
          <a:lstStyle/>
          <a:p>
            <a:r>
              <a:rPr lang="en-US" altLang="zh-CN" sz="3000" b="1" dirty="0">
                <a:latin typeface="+mn-lt"/>
              </a:rPr>
              <a:t>Ablation studies —— Number of instruction tuning cluster</a:t>
            </a:r>
            <a:endParaRPr lang="zh-CN" altLang="en-US" sz="3000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29816-AF0E-921E-E79B-5A0420F0CA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D771B17-01D3-0C0A-27C4-A0D4DEAF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61" y="1311663"/>
            <a:ext cx="10972800" cy="4983180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In this first ablation, it examines how performance is affected by the number of clusters and tasks used in instruction tuning</a:t>
            </a:r>
            <a:endParaRPr lang="zh-CN" altLang="en-US" sz="2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DCC77C7-3E2B-8C78-6FFF-702047B1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00" y="2229861"/>
            <a:ext cx="7350817" cy="38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9247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50783-BE3C-7B0C-2C83-9B9A1B33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Ablation studies —— Scaling laws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C2D06F-1A99-3561-1772-B4E7D1611B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8F9E5-2996-EB27-D9C4-A6D0251586E8}"/>
              </a:ext>
            </a:extLst>
          </p:cNvPr>
          <p:cNvSpPr txBox="1"/>
          <p:nvPr/>
        </p:nvSpPr>
        <p:spPr>
          <a:xfrm>
            <a:off x="6270791" y="2485886"/>
            <a:ext cx="5660468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WHY hurts performance for small-scale models?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 small-scale models, learning many tasks used during instruction tuning fills the entire model capacity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AD236CCE-9A08-FF69-E4B8-6940AD31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672" y="1293907"/>
            <a:ext cx="10972800" cy="934388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In this second ablation, we next explore how the benefits of instruction tuning are affected by </a:t>
            </a:r>
            <a:r>
              <a:rPr lang="en-US" altLang="zh-CN" sz="2600" b="1" dirty="0">
                <a:solidFill>
                  <a:srgbClr val="800000"/>
                </a:solidFill>
              </a:rPr>
              <a:t>model scale</a:t>
            </a:r>
          </a:p>
          <a:p>
            <a:endParaRPr lang="zh-CN" altLang="en-US" sz="2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C85907-CAB0-A295-22BC-45A9A29D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2" y="2326784"/>
            <a:ext cx="5261558" cy="363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862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1EFE-DDA0-52C9-A3D9-B282F46F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Ablation studies —— Role of instructions 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C0479-AD20-80CC-30E1-97FDCDF703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26</a:t>
            </a:fld>
            <a:endParaRPr lang="en-US" altLang="zh-CN"/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0786EE08-6A16-E1B8-7915-F8B72393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741" y="1303953"/>
            <a:ext cx="10972800" cy="56035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a final ablation study, we explore the role of instructions during finetuning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D1CE52-26EB-47DC-FFB6-E400EEDD21C6}"/>
              </a:ext>
            </a:extLst>
          </p:cNvPr>
          <p:cNvSpPr txBox="1"/>
          <p:nvPr/>
        </p:nvSpPr>
        <p:spPr>
          <a:xfrm>
            <a:off x="5125130" y="2299230"/>
            <a:ext cx="612115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Therefore, considering </a:t>
            </a:r>
            <a:r>
              <a:rPr lang="en-US" altLang="zh-CN" b="1" dirty="0"/>
              <a:t>two finetuning(FT) setups without instructions</a:t>
            </a:r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dirty="0"/>
              <a:t>In a no template setup, only inputs and outputs were given to the model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r>
              <a:rPr lang="en-US" altLang="zh-CN" dirty="0"/>
              <a:t>2. In a dataset name setup, each input is prepended with the name of the task and dataset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A463BA-8819-4FF4-63BA-0A09747F7F0A}"/>
              </a:ext>
            </a:extLst>
          </p:cNvPr>
          <p:cNvSpPr txBox="1"/>
          <p:nvPr/>
        </p:nvSpPr>
        <p:spPr>
          <a:xfrm>
            <a:off x="4918920" y="5894578"/>
            <a:ext cx="612115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</a:rPr>
              <a:t>—both ablation configurations performed substantially worse than FLAN</a:t>
            </a:r>
            <a:endParaRPr lang="zh-CN" altLang="en-US" dirty="0">
              <a:solidFill>
                <a:srgbClr val="8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41C88A-BC64-4889-9E1D-9597B82DEDF8}"/>
              </a:ext>
            </a:extLst>
          </p:cNvPr>
          <p:cNvSpPr txBox="1"/>
          <p:nvPr/>
        </p:nvSpPr>
        <p:spPr>
          <a:xfrm>
            <a:off x="4599346" y="1868065"/>
            <a:ext cx="6051657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sz="2000" b="1" dirty="0">
                <a:solidFill>
                  <a:srgbClr val="800000"/>
                </a:solidFill>
              </a:rPr>
              <a:t>Can model perform well without instructions?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17FD4E-6B04-B4DE-1E0D-533917F4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9" y="1877152"/>
            <a:ext cx="4247775" cy="41868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A5C74F-3217-D528-FCF9-AB3FA74F7634}"/>
              </a:ext>
            </a:extLst>
          </p:cNvPr>
          <p:cNvSpPr txBox="1"/>
          <p:nvPr/>
        </p:nvSpPr>
        <p:spPr>
          <a:xfrm>
            <a:off x="5095223" y="3729839"/>
            <a:ext cx="612502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500" i="1" dirty="0"/>
              <a:t>e.g., for translation the input would be “The dog runs.” and the output would be “Le </a:t>
            </a:r>
            <a:r>
              <a:rPr lang="en-US" altLang="zh-CN" sz="1500" i="1" dirty="0" err="1"/>
              <a:t>chien</a:t>
            </a:r>
            <a:r>
              <a:rPr lang="en-US" altLang="zh-CN" sz="1500" i="1" dirty="0"/>
              <a:t> court.”</a:t>
            </a:r>
            <a:endParaRPr lang="zh-CN" altLang="en-US" sz="1500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A6CCF-EF2C-36B9-AE0F-80F55A2928FA}"/>
              </a:ext>
            </a:extLst>
          </p:cNvPr>
          <p:cNvSpPr txBox="1"/>
          <p:nvPr/>
        </p:nvSpPr>
        <p:spPr>
          <a:xfrm>
            <a:off x="5095223" y="5121382"/>
            <a:ext cx="6125028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500" i="1" dirty="0"/>
              <a:t>“[Translation: WMT’14 to French] The dog runs.”)</a:t>
            </a:r>
            <a:endParaRPr lang="zh-CN" altLang="en-US" sz="1500" i="1" dirty="0"/>
          </a:p>
        </p:txBody>
      </p:sp>
    </p:spTree>
    <p:extLst>
      <p:ext uri="{BB962C8B-B14F-4D97-AF65-F5344CB8AC3E}">
        <p14:creationId xmlns:p14="http://schemas.microsoft.com/office/powerpoint/2010/main" val="54312427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15300-4856-7A25-B839-0A7B447F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+mn-lt"/>
              </a:rPr>
              <a:t>Instructions with few-shot exemplars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C358E-3F0A-E4C3-E90F-811758CCFE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07548-F3E2-01C6-3A69-3C80F2CC4710}"/>
              </a:ext>
            </a:extLst>
          </p:cNvPr>
          <p:cNvSpPr txBox="1"/>
          <p:nvPr/>
        </p:nvSpPr>
        <p:spPr>
          <a:xfrm>
            <a:off x="237562" y="1363808"/>
            <a:ext cx="11196961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Clr>
                <a:srgbClr val="8000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000" dirty="0"/>
              <a:t>Here, we study how instruction tuning can be used when few-shot exemplars are available at inference time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44485A-5176-92CE-711D-A5975F57179B}"/>
              </a:ext>
            </a:extLst>
          </p:cNvPr>
          <p:cNvSpPr txBox="1"/>
          <p:nvPr/>
        </p:nvSpPr>
        <p:spPr>
          <a:xfrm>
            <a:off x="309755" y="2071694"/>
            <a:ext cx="11717487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2000" dirty="0"/>
              <a:t>Few-shot exemplars </a:t>
            </a:r>
            <a:r>
              <a:rPr lang="en-US" altLang="zh-CN" sz="2000" b="1" dirty="0"/>
              <a:t>improve the performance </a:t>
            </a:r>
            <a:r>
              <a:rPr lang="en-US" altLang="zh-CN" sz="2000" dirty="0"/>
              <a:t>on all task clusters, compared with zero-shot FLAN;</a:t>
            </a:r>
          </a:p>
          <a:p>
            <a:endParaRPr lang="en-US" altLang="zh-CN" sz="2000" dirty="0"/>
          </a:p>
          <a:p>
            <a:r>
              <a:rPr lang="en-US" altLang="zh-CN" sz="2000" dirty="0"/>
              <a:t>Standard deviation is lower for few-shot FLAN, indicating </a:t>
            </a:r>
            <a:r>
              <a:rPr lang="en-US" altLang="zh-CN" sz="2000" b="1" dirty="0"/>
              <a:t>reduced sensitivity to prompt engineering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B3A149-C079-0B0E-AB0A-D66AC58C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6" y="3341631"/>
            <a:ext cx="8530956" cy="33020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62AE8D-59BC-7E21-CDF7-F579FF8ACD13}"/>
              </a:ext>
            </a:extLst>
          </p:cNvPr>
          <p:cNvSpPr txBox="1"/>
          <p:nvPr/>
        </p:nvSpPr>
        <p:spPr>
          <a:xfrm>
            <a:off x="7609702" y="4531495"/>
            <a:ext cx="441754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dirty="0"/>
              <a:t>orange bars indicate standard deviation among templates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69368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4549215" y="3044279"/>
            <a:ext cx="717862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4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スライド番号プレースホルダ 4">
            <a:extLst>
              <a:ext uri="{FF2B5EF4-FFF2-40B4-BE49-F238E27FC236}">
                <a16:creationId xmlns:a16="http://schemas.microsoft.com/office/drawing/2014/main" id="{0F57A30F-BFE3-11CA-E63B-121D07322BC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32915" y="6148327"/>
            <a:ext cx="194920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28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04585208"/>
      </p:ext>
    </p:extLst>
  </p:cSld>
  <p:clrMapOvr>
    <a:masterClrMapping/>
  </p:clrMapOvr>
  <p:transition spd="med" advTm="4864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6EE31-B12F-0745-DAE3-DA3E1376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+mn-lt"/>
              </a:rPr>
              <a:t>Conclusion and future work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A56F9-8603-2C48-8DD9-D73A369A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766" y="1208553"/>
            <a:ext cx="11792468" cy="543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500" b="1" dirty="0">
                <a:solidFill>
                  <a:srgbClr val="800000"/>
                </a:solidFill>
                <a:latin typeface="+mn-lt"/>
              </a:rPr>
              <a:t>Conclusion</a:t>
            </a:r>
          </a:p>
          <a:p>
            <a:r>
              <a:rPr lang="en-US" altLang="zh-CN" sz="2300" dirty="0">
                <a:latin typeface="+mn-lt"/>
              </a:rPr>
              <a:t>FLAN ---- a instruction-tuning model that combines aspects of both the pretrain–finetune and prompting paradigms</a:t>
            </a:r>
          </a:p>
          <a:p>
            <a:endParaRPr lang="en-US" altLang="zh-CN" sz="2300" dirty="0">
              <a:latin typeface="+mn-lt"/>
            </a:endParaRPr>
          </a:p>
          <a:p>
            <a:r>
              <a:rPr lang="en-US" altLang="zh-CN" sz="2300" dirty="0">
                <a:latin typeface="+mn-lt"/>
              </a:rPr>
              <a:t>Improves performance in unseen tasks(zero-shot) against an untuned model and surpasses zero-shot GPT-3 on the majority of tasks</a:t>
            </a:r>
          </a:p>
          <a:p>
            <a:endParaRPr lang="en-US" altLang="zh-CN" sz="2300" dirty="0">
              <a:latin typeface="+mn-lt"/>
            </a:endParaRPr>
          </a:p>
          <a:p>
            <a:r>
              <a:rPr lang="en-US" altLang="zh-CN" sz="2300" dirty="0">
                <a:latin typeface="+mn-lt"/>
              </a:rPr>
              <a:t>Ablation studies reveal:</a:t>
            </a:r>
          </a:p>
          <a:p>
            <a:pPr lvl="1"/>
            <a:r>
              <a:rPr lang="en-US" altLang="zh-CN" sz="2300" dirty="0">
                <a:latin typeface="+mn-lt"/>
              </a:rPr>
              <a:t>performance on unseen tasks improves </a:t>
            </a:r>
            <a:r>
              <a:rPr lang="en-US" altLang="zh-CN" sz="2300" b="1" dirty="0">
                <a:latin typeface="+mn-lt"/>
              </a:rPr>
              <a:t>with the number of instruction </a:t>
            </a:r>
            <a:r>
              <a:rPr lang="en-US" altLang="zh-CN" sz="2300" dirty="0">
                <a:latin typeface="+mn-lt"/>
              </a:rPr>
              <a:t>tuning task clusters</a:t>
            </a:r>
          </a:p>
          <a:p>
            <a:pPr lvl="1"/>
            <a:r>
              <a:rPr lang="en-US" altLang="zh-CN" sz="2300" dirty="0">
                <a:latin typeface="+mn-lt"/>
              </a:rPr>
              <a:t>performance improvements emerges </a:t>
            </a:r>
            <a:r>
              <a:rPr lang="en-US" altLang="zh-CN" sz="2300" b="1" dirty="0">
                <a:latin typeface="+mn-lt"/>
              </a:rPr>
              <a:t>only with sufficient model scale</a:t>
            </a:r>
          </a:p>
          <a:p>
            <a:pPr lvl="1"/>
            <a:r>
              <a:rPr lang="en-US" altLang="zh-CN" sz="2300" dirty="0">
                <a:latin typeface="+mn-lt"/>
              </a:rPr>
              <a:t>can be</a:t>
            </a:r>
            <a:r>
              <a:rPr lang="en-US" altLang="zh-CN" sz="2300" b="1" dirty="0">
                <a:latin typeface="+mn-lt"/>
              </a:rPr>
              <a:t> combined with other prompting methods </a:t>
            </a:r>
            <a:r>
              <a:rPr lang="en-US" altLang="zh-CN" sz="2300" dirty="0">
                <a:latin typeface="+mn-lt"/>
              </a:rPr>
              <a:t>such as few-shot prompting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5210F-3672-9E0A-00D3-DC64C55FEF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3676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32915" y="6148327"/>
            <a:ext cx="194920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4481688" y="3044279"/>
            <a:ext cx="3992356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4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80781693"/>
      </p:ext>
    </p:extLst>
  </p:cSld>
  <p:clrMapOvr>
    <a:masterClrMapping/>
  </p:clrMapOvr>
  <p:transition spd="med" advTm="4864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6EE31-B12F-0745-DAE3-DA3E1376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b="1" dirty="0">
                <a:latin typeface="+mn-lt"/>
              </a:rPr>
              <a:t>Conclusion and future work</a:t>
            </a:r>
            <a:endParaRPr lang="zh-CN" altLang="en-US" sz="3000" b="1" dirty="0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A56F9-8603-2C48-8DD9-D73A369A8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766" y="1208553"/>
            <a:ext cx="11792468" cy="543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500" b="1" dirty="0">
                <a:solidFill>
                  <a:srgbClr val="800000"/>
                </a:solidFill>
                <a:latin typeface="+mn-lt"/>
              </a:rPr>
              <a:t>Limitations</a:t>
            </a:r>
          </a:p>
          <a:p>
            <a:r>
              <a:rPr lang="en-US" altLang="zh-CN" sz="2300" b="1" dirty="0">
                <a:latin typeface="+mn-lt"/>
              </a:rPr>
              <a:t>Subjectivity: </a:t>
            </a:r>
            <a:r>
              <a:rPr lang="en-US" altLang="zh-CN" sz="2300" dirty="0">
                <a:latin typeface="+mn-lt"/>
              </a:rPr>
              <a:t>a degree of subjectivity in assigning tasks to clusters</a:t>
            </a:r>
          </a:p>
          <a:p>
            <a:r>
              <a:rPr lang="en-US" altLang="zh-CN" sz="2300" b="1" dirty="0">
                <a:latin typeface="+mn-lt"/>
              </a:rPr>
              <a:t>Limited: </a:t>
            </a:r>
            <a:r>
              <a:rPr lang="en-US" altLang="zh-CN" sz="2300" dirty="0">
                <a:latin typeface="+mn-lt"/>
              </a:rPr>
              <a:t>only explore the use of relatively short instructions of a single sentence</a:t>
            </a:r>
          </a:p>
          <a:p>
            <a:r>
              <a:rPr lang="en-US" altLang="zh-CN" sz="2300" b="1" dirty="0">
                <a:latin typeface="+mn-lt"/>
              </a:rPr>
              <a:t>Cost: </a:t>
            </a:r>
            <a:r>
              <a:rPr lang="en-US" altLang="zh-CN" sz="2300" dirty="0">
                <a:latin typeface="+mn-lt"/>
              </a:rPr>
              <a:t>137B, costly to serve</a:t>
            </a:r>
          </a:p>
          <a:p>
            <a:endParaRPr lang="en-US" altLang="zh-CN" sz="2300" dirty="0">
              <a:latin typeface="+mn-lt"/>
            </a:endParaRP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800000"/>
                </a:solidFill>
                <a:latin typeface="+mn-lt"/>
              </a:rPr>
              <a:t>Future work</a:t>
            </a:r>
          </a:p>
          <a:p>
            <a:r>
              <a:rPr lang="en-US" altLang="zh-CN" sz="2300" dirty="0">
                <a:latin typeface="+mn-lt"/>
              </a:rPr>
              <a:t>gathering/generating more task clusters for finetuning</a:t>
            </a:r>
          </a:p>
          <a:p>
            <a:r>
              <a:rPr lang="en-US" altLang="zh-CN" sz="2300" dirty="0">
                <a:latin typeface="+mn-lt"/>
              </a:rPr>
              <a:t>cross-lingual experiments</a:t>
            </a:r>
          </a:p>
          <a:p>
            <a:r>
              <a:rPr lang="en-US" altLang="zh-CN" sz="2300" dirty="0">
                <a:latin typeface="+mn-lt"/>
              </a:rPr>
              <a:t>generate data for training downstream classifiers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5210F-3672-9E0A-00D3-DC64C55FEF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6058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3157021" y="3266701"/>
            <a:ext cx="717862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4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</a:p>
        </p:txBody>
      </p:sp>
      <p:sp>
        <p:nvSpPr>
          <p:cNvPr id="4" name="スライド番号プレースホルダ 4">
            <a:extLst>
              <a:ext uri="{FF2B5EF4-FFF2-40B4-BE49-F238E27FC236}">
                <a16:creationId xmlns:a16="http://schemas.microsoft.com/office/drawing/2014/main" id="{0F57A30F-BFE3-11CA-E63B-121D07322BC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32915" y="6148327"/>
            <a:ext cx="194920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31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43544097"/>
      </p:ext>
    </p:extLst>
  </p:cSld>
  <p:clrMapOvr>
    <a:masterClrMapping/>
  </p:clrMapOvr>
  <p:transition spd="med" advTm="4864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04914" y="6152270"/>
            <a:ext cx="206141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sym typeface="Times New Roman" panose="02020603050405020304"/>
              </a:rPr>
              <a:t>4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lt"/>
              <a:ea typeface="Cambria" panose="02040503050406030204" pitchFamily="18" charset="0"/>
              <a:sym typeface="Times New Roman" panose="02020603050405020304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4602E52-FE35-CF05-B36A-FD3C7DB8F6AF}"/>
              </a:ext>
            </a:extLst>
          </p:cNvPr>
          <p:cNvGrpSpPr/>
          <p:nvPr/>
        </p:nvGrpSpPr>
        <p:grpSpPr>
          <a:xfrm>
            <a:off x="63621" y="1143829"/>
            <a:ext cx="11823580" cy="3031599"/>
            <a:chOff x="63621" y="1207200"/>
            <a:chExt cx="11823580" cy="3031599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BA681CC-7320-60E6-A8C3-6F9990D3E2E1}"/>
                </a:ext>
              </a:extLst>
            </p:cNvPr>
            <p:cNvSpPr txBox="1"/>
            <p:nvPr/>
          </p:nvSpPr>
          <p:spPr>
            <a:xfrm>
              <a:off x="311151" y="1668865"/>
              <a:ext cx="11576050" cy="2569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rtlCol="0">
              <a:spAutoFit/>
            </a:bodyPr>
            <a:lstStyle/>
            <a:p>
              <a:pPr marL="0" lvl="1" algn="just">
                <a:buClr>
                  <a:srgbClr val="800000"/>
                </a:buClr>
                <a:buSzPct val="90000"/>
              </a:pP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In recent years, the field of large language models (LLMs) such as GPT-3, </a:t>
              </a:r>
              <a:r>
                <a:rPr lang="en-US" altLang="zh-CN" sz="2300" dirty="0" err="1">
                  <a:ea typeface="Cambria" panose="02040503050406030204" pitchFamily="18" charset="0"/>
                  <a:cs typeface="Times New Roman" panose="02020603050405020304" pitchFamily="18" charset="0"/>
                </a:rPr>
                <a:t>PaLM</a:t>
              </a: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, and </a:t>
              </a:r>
              <a:r>
                <a:rPr lang="en-US" altLang="zh-CN" sz="2300" dirty="0" err="1">
                  <a:ea typeface="Cambria" panose="02040503050406030204" pitchFamily="18" charset="0"/>
                  <a:cs typeface="Times New Roman" panose="02020603050405020304" pitchFamily="18" charset="0"/>
                </a:rPr>
                <a:t>LLaMA</a:t>
              </a: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 has made a remarkable progress.</a:t>
              </a:r>
            </a:p>
            <a:p>
              <a:pPr marL="0" lvl="1" algn="just">
                <a:buClr>
                  <a:srgbClr val="800000"/>
                </a:buClr>
                <a:buSzPct val="90000"/>
              </a:pPr>
              <a:endParaRPr lang="en-US" altLang="zh-CN" sz="2300" dirty="0"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1" algn="just">
                <a:buClr>
                  <a:srgbClr val="800000"/>
                </a:buClr>
                <a:buSzPct val="90000"/>
              </a:pP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However, one of the major issues with LLMs is </a:t>
              </a:r>
              <a:r>
                <a:rPr lang="en-US" altLang="zh-CN" sz="2300" b="1" dirty="0">
                  <a:ea typeface="Cambria" panose="02040503050406030204" pitchFamily="18" charset="0"/>
                  <a:cs typeface="Times New Roman" panose="02020603050405020304" pitchFamily="18" charset="0"/>
                </a:rPr>
                <a:t>the mismatch between the</a:t>
              </a: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300" b="1" dirty="0">
                  <a:ea typeface="Cambria" panose="02040503050406030204" pitchFamily="18" charset="0"/>
                  <a:cs typeface="Times New Roman" panose="02020603050405020304" pitchFamily="18" charset="0"/>
                </a:rPr>
                <a:t>training objective</a:t>
              </a: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2300" b="1" dirty="0">
                  <a:ea typeface="Cambria" panose="02040503050406030204" pitchFamily="18" charset="0"/>
                  <a:cs typeface="Times New Roman" panose="02020603050405020304" pitchFamily="18" charset="0"/>
                </a:rPr>
                <a:t>users’ objective. </a:t>
              </a:r>
              <a:endParaRPr lang="en-US" altLang="zh-CN" sz="2300" b="1" baseline="30000" dirty="0"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1" algn="just">
                <a:buClr>
                  <a:srgbClr val="800000"/>
                </a:buClr>
                <a:buSzPct val="90000"/>
              </a:pPr>
              <a:endParaRPr lang="en-US" altLang="zh-CN" sz="2300" b="1" dirty="0"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1" algn="just"/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To address the mismatch, </a:t>
              </a:r>
              <a:r>
                <a:rPr lang="en-US" altLang="zh-CN" sz="2300" b="1" dirty="0">
                  <a:solidFill>
                    <a:srgbClr val="800000"/>
                  </a:solidFill>
                  <a:ea typeface="Cambria" panose="02040503050406030204" pitchFamily="18" charset="0"/>
                  <a:cs typeface="Times New Roman" panose="02020603050405020304" pitchFamily="18" charset="0"/>
                </a:rPr>
                <a:t>instruction tuning (IT) </a:t>
              </a:r>
              <a:r>
                <a:rPr lang="en-US" altLang="zh-CN" sz="2300" dirty="0">
                  <a:ea typeface="Cambria" panose="02040503050406030204" pitchFamily="18" charset="0"/>
                  <a:cs typeface="Times New Roman" panose="02020603050405020304" pitchFamily="18" charset="0"/>
                </a:rPr>
                <a:t>is proposed.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78A0635-284F-FF6F-D0BF-589358DECFAD}"/>
                </a:ext>
              </a:extLst>
            </p:cNvPr>
            <p:cNvSpPr txBox="1"/>
            <p:nvPr/>
          </p:nvSpPr>
          <p:spPr>
            <a:xfrm>
              <a:off x="63621" y="1207200"/>
              <a:ext cx="5920720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ja-CN" sz="2600" b="1" dirty="0">
                  <a:solidFill>
                    <a:srgbClr val="800000"/>
                  </a:solidFill>
                  <a:ea typeface="Cambria" panose="02040503050406030204" pitchFamily="18" charset="0"/>
                  <a:cs typeface="Times New Roman" panose="02020603050405020304" pitchFamily="18" charset="0"/>
                </a:rPr>
                <a:t>Major issue of LLMs</a:t>
              </a: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DE94A48C-9D85-3F59-1AB9-A2CB2ADE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2" y="180828"/>
            <a:ext cx="11049080" cy="785820"/>
          </a:xfrm>
        </p:spPr>
        <p:txBody>
          <a:bodyPr/>
          <a:lstStyle/>
          <a:p>
            <a:r>
              <a:rPr lang="en-US" altLang="zh-CN" sz="3600" b="1" kern="1200" dirty="0">
                <a:solidFill>
                  <a:srgbClr val="7D2D2D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1 Introduction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9984743"/>
      </p:ext>
    </p:extLst>
  </p:cSld>
  <p:clrMapOvr>
    <a:masterClrMapping/>
  </p:clrMapOvr>
  <p:transition spd="med" advTm="486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631A5-4358-AD01-AA43-8C882313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kern="1200" dirty="0">
                <a:solidFill>
                  <a:srgbClr val="7D2D2D"/>
                </a:solidFill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1 Introduction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FF385-0D5A-9B53-453A-9BC3E94066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405117" y="6400179"/>
            <a:ext cx="177287" cy="276993"/>
          </a:xfrm>
        </p:spPr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</a:rPr>
              <a:t>5</a:t>
            </a:fld>
            <a:endParaRPr lang="en-US" altLang="zh-CN">
              <a:latin typeface="+mn-lt"/>
            </a:endParaRPr>
          </a:p>
        </p:txBody>
      </p:sp>
      <p:sp>
        <p:nvSpPr>
          <p:cNvPr id="5" name="テキスト ボックス 12">
            <a:extLst>
              <a:ext uri="{FF2B5EF4-FFF2-40B4-BE49-F238E27FC236}">
                <a16:creationId xmlns:a16="http://schemas.microsoft.com/office/drawing/2014/main" id="{4F89DC02-A994-832A-744E-0E10B3F6902C}"/>
              </a:ext>
            </a:extLst>
          </p:cNvPr>
          <p:cNvSpPr txBox="1"/>
          <p:nvPr/>
        </p:nvSpPr>
        <p:spPr>
          <a:xfrm>
            <a:off x="81481" y="1075502"/>
            <a:ext cx="592072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ja-CN" sz="2400" b="1" dirty="0">
                <a:solidFill>
                  <a:srgbClr val="800000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Advance of Instruction Tuning</a:t>
            </a:r>
            <a:endParaRPr kumimoji="1" lang="en-US" altLang="ja-CN" sz="2400" b="1" baseline="30000" dirty="0">
              <a:solidFill>
                <a:srgbClr val="800000"/>
              </a:solidFill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732F5-2117-FB05-BFF8-705721AA5CD5}"/>
              </a:ext>
            </a:extLst>
          </p:cNvPr>
          <p:cNvSpPr txBox="1">
            <a:spLocks/>
          </p:cNvSpPr>
          <p:nvPr/>
        </p:nvSpPr>
        <p:spPr>
          <a:xfrm>
            <a:off x="114920" y="1522677"/>
            <a:ext cx="11774561" cy="2064646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zh-CN" sz="1800" b="1" kern="0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Bridges the gap: </a:t>
            </a:r>
          </a:p>
          <a:p>
            <a:pPr marL="0" indent="0">
              <a:buNone/>
            </a:pPr>
            <a:r>
              <a:rPr lang="en-US" altLang="zh-CN" sz="1800" kern="0" dirty="0">
                <a:latin typeface="+mn-lt"/>
                <a:ea typeface="Cambria" panose="02040503050406030204" pitchFamily="18" charset="0"/>
              </a:rPr>
              <a:t>      Finetuning an LLM on the instruction dataset bridges the gap between the </a:t>
            </a:r>
            <a:r>
              <a:rPr lang="en-US" altLang="zh-CN" sz="1800" b="1" kern="0" dirty="0">
                <a:latin typeface="+mn-lt"/>
                <a:ea typeface="Cambria" panose="02040503050406030204" pitchFamily="18" charset="0"/>
              </a:rPr>
              <a:t>next-word prediction objective of LLMs</a:t>
            </a:r>
            <a:r>
              <a:rPr lang="en-US" altLang="zh-CN" sz="1800" kern="0" dirty="0">
                <a:latin typeface="+mn-lt"/>
                <a:ea typeface="Cambria" panose="02040503050406030204" pitchFamily="18" charset="0"/>
              </a:rPr>
              <a:t> and the </a:t>
            </a:r>
            <a:r>
              <a:rPr lang="en-US" altLang="zh-CN" sz="1800" b="1" kern="0" dirty="0">
                <a:latin typeface="+mn-lt"/>
                <a:ea typeface="Cambria" panose="02040503050406030204" pitchFamily="18" charset="0"/>
              </a:rPr>
              <a:t>users’ objective of instruction following</a:t>
            </a:r>
            <a:r>
              <a:rPr lang="en-US" altLang="zh-CN" sz="1800" kern="0" dirty="0">
                <a:latin typeface="+mn-lt"/>
                <a:ea typeface="Cambria" panose="02040503050406030204" pitchFamily="18" charset="0"/>
              </a:rPr>
              <a:t>.</a:t>
            </a:r>
          </a:p>
          <a:p>
            <a:r>
              <a:rPr lang="en-US" sz="1800" b="1" kern="0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Helps to Intervene model’s behaviors: </a:t>
            </a:r>
            <a:r>
              <a:rPr lang="en-US" sz="1800" kern="0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constrain the model’s outputs align with the desired response</a:t>
            </a:r>
            <a:endParaRPr lang="en-US" altLang="zh-CN" sz="1800" dirty="0">
              <a:solidFill>
                <a:schemeClr val="tx1"/>
              </a:solidFill>
              <a:latin typeface="+mn-lt"/>
              <a:ea typeface="Cambria" panose="02040503050406030204" pitchFamily="18" charset="0"/>
            </a:endParaRPr>
          </a:p>
          <a:p>
            <a:r>
              <a:rPr lang="en-US" sz="1800" b="1" kern="0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Without extensive retraining or architectural changes: </a:t>
            </a:r>
            <a:r>
              <a:rPr lang="en-US" altLang="zh-CN" sz="1800" dirty="0">
                <a:latin typeface="+mn-lt"/>
                <a:ea typeface="Cambria" panose="02040503050406030204" pitchFamily="18" charset="0"/>
              </a:rPr>
              <a:t>IT is efficient and can help LLMs adapt to a specific domain without </a:t>
            </a:r>
            <a:r>
              <a:rPr lang="en-US" altLang="zh-CN" sz="1800" b="1" dirty="0">
                <a:latin typeface="+mn-lt"/>
                <a:ea typeface="Cambria" panose="02040503050406030204" pitchFamily="18" charset="0"/>
              </a:rPr>
              <a:t>extensive retraining </a:t>
            </a:r>
            <a:r>
              <a:rPr lang="en-US" altLang="zh-CN" sz="1800" dirty="0">
                <a:latin typeface="+mn-lt"/>
                <a:ea typeface="Cambria" panose="02040503050406030204" pitchFamily="18" charset="0"/>
              </a:rPr>
              <a:t>or </a:t>
            </a:r>
            <a:r>
              <a:rPr lang="en-US" altLang="zh-CN" sz="1800" b="1" dirty="0">
                <a:latin typeface="+mn-lt"/>
                <a:ea typeface="Cambria" panose="02040503050406030204" pitchFamily="18" charset="0"/>
              </a:rPr>
              <a:t>architectural changes</a:t>
            </a:r>
            <a:r>
              <a:rPr lang="en-US" altLang="zh-CN" sz="1800" dirty="0">
                <a:latin typeface="+mn-lt"/>
                <a:ea typeface="Cambria" panose="02040503050406030204" pitchFamily="18" charset="0"/>
              </a:rPr>
              <a:t>. </a:t>
            </a:r>
            <a:endParaRPr lang="en-US" sz="1800" kern="0" dirty="0">
              <a:latin typeface="+mn-lt"/>
              <a:ea typeface="Cambria" panose="020405030504060302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64E0E2-4005-A29D-4253-58D61C7679AD}"/>
              </a:ext>
            </a:extLst>
          </p:cNvPr>
          <p:cNvGrpSpPr/>
          <p:nvPr/>
        </p:nvGrpSpPr>
        <p:grpSpPr>
          <a:xfrm>
            <a:off x="0" y="3620229"/>
            <a:ext cx="7852229" cy="2287085"/>
            <a:chOff x="81481" y="3897222"/>
            <a:chExt cx="9248122" cy="27799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BF5DCEF-D553-2ACD-5B81-3AACB7D6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81" y="3897222"/>
              <a:ext cx="9248122" cy="277995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5130A60-E7DF-8139-20E8-8D083C02C378}"/>
                </a:ext>
              </a:extLst>
            </p:cNvPr>
            <p:cNvSpPr txBox="1"/>
            <p:nvPr/>
          </p:nvSpPr>
          <p:spPr>
            <a:xfrm>
              <a:off x="5230564" y="5782498"/>
              <a:ext cx="348619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>
                <a:buSzPct val="80000"/>
              </a:pPr>
              <a:r>
                <a:rPr lang="en-US" altLang="zh-CN" sz="1600" dirty="0">
                  <a:solidFill>
                    <a:srgbClr val="C00000"/>
                  </a:solidFill>
                </a:rPr>
                <a:t>Make the model better understand the requirements of the task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50C4CDF-0047-65AC-2F02-9151E32E363E}"/>
              </a:ext>
            </a:extLst>
          </p:cNvPr>
          <p:cNvSpPr txBox="1"/>
          <p:nvPr/>
        </p:nvSpPr>
        <p:spPr>
          <a:xfrm>
            <a:off x="234043" y="5778637"/>
            <a:ext cx="4311650" cy="3231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500" dirty="0">
                <a:solidFill>
                  <a:srgbClr val="C00000"/>
                </a:solidFill>
              </a:rPr>
              <a:t>Guide the model to generate accurately</a:t>
            </a:r>
            <a:endParaRPr lang="zh-CN" altLang="en-US" sz="1500" dirty="0">
              <a:solidFill>
                <a:srgbClr val="C0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4E6698-A5D6-9868-6DDE-E5F34B6A1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585" y="3379680"/>
            <a:ext cx="4871069" cy="20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33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36360-12CA-A0CA-1CCF-1BD62F4E82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405117" y="6400179"/>
            <a:ext cx="177287" cy="276993"/>
          </a:xfrm>
        </p:spPr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</a:rPr>
              <a:t>6</a:t>
            </a:fld>
            <a:endParaRPr lang="en-US" altLang="zh-CN">
              <a:latin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456511-63B0-C0BF-DF14-8F4ED30D0753}"/>
              </a:ext>
            </a:extLst>
          </p:cNvPr>
          <p:cNvGrpSpPr/>
          <p:nvPr/>
        </p:nvGrpSpPr>
        <p:grpSpPr>
          <a:xfrm>
            <a:off x="221917" y="1215063"/>
            <a:ext cx="11748166" cy="1848633"/>
            <a:chOff x="44767" y="3327082"/>
            <a:chExt cx="11748166" cy="1848633"/>
          </a:xfrm>
        </p:grpSpPr>
        <p:sp>
          <p:nvSpPr>
            <p:cNvPr id="6" name="テキスト ボックス 12">
              <a:extLst>
                <a:ext uri="{FF2B5EF4-FFF2-40B4-BE49-F238E27FC236}">
                  <a16:creationId xmlns:a16="http://schemas.microsoft.com/office/drawing/2014/main" id="{2CB925E3-F50D-853F-3C8C-127073165978}"/>
                </a:ext>
              </a:extLst>
            </p:cNvPr>
            <p:cNvSpPr txBox="1"/>
            <p:nvPr/>
          </p:nvSpPr>
          <p:spPr>
            <a:xfrm>
              <a:off x="44767" y="3327082"/>
              <a:ext cx="3307316" cy="492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kumimoji="1" lang="en-US" altLang="ja-CN" sz="2600" b="1" dirty="0">
                  <a:solidFill>
                    <a:srgbClr val="800000"/>
                  </a:solidFill>
                  <a:ea typeface="Cambria" panose="02040503050406030204" pitchFamily="18" charset="0"/>
                  <a:cs typeface="Times New Roman" panose="02020603050405020304" pitchFamily="18" charset="0"/>
                </a:rPr>
                <a:t>Instruction tuning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DAED1B2-8AEB-65AD-1DFA-82EDE6DE8F43}"/>
                </a:ext>
              </a:extLst>
            </p:cNvPr>
            <p:cNvSpPr txBox="1"/>
            <p:nvPr/>
          </p:nvSpPr>
          <p:spPr>
            <a:xfrm>
              <a:off x="216882" y="3755454"/>
              <a:ext cx="11576051" cy="1420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lvl="1" algn="just">
                <a:lnSpc>
                  <a:spcPct val="150000"/>
                </a:lnSpc>
              </a:pPr>
              <a:r>
                <a:rPr lang="en-US" altLang="zh-CN" sz="2000" dirty="0">
                  <a:ea typeface="Cambria" panose="02040503050406030204" pitchFamily="18" charset="0"/>
                  <a:cs typeface="Times New Roman" panose="02020603050405020304" pitchFamily="18" charset="0"/>
                </a:rPr>
                <a:t>Instruction tuning involves training LLMs using </a:t>
              </a:r>
              <a:r>
                <a:rPr lang="en-US" altLang="zh-CN" sz="2000" b="1" dirty="0">
                  <a:ea typeface="Cambria" panose="02040503050406030204" pitchFamily="18" charset="0"/>
                  <a:cs typeface="Times New Roman" panose="02020603050405020304" pitchFamily="18" charset="0"/>
                </a:rPr>
                <a:t>(INSTRUCTION, OUTPUT) </a:t>
              </a:r>
              <a:r>
                <a:rPr lang="en-US" altLang="zh-CN" sz="2000" dirty="0">
                  <a:ea typeface="Cambria" panose="02040503050406030204" pitchFamily="18" charset="0"/>
                  <a:cs typeface="Times New Roman" panose="02020603050405020304" pitchFamily="18" charset="0"/>
                </a:rPr>
                <a:t>pairs.</a:t>
              </a:r>
            </a:p>
            <a:p>
              <a:pPr marL="0" lvl="1" algn="just">
                <a:lnSpc>
                  <a:spcPct val="150000"/>
                </a:lnSpc>
              </a:pPr>
              <a:r>
                <a:rPr lang="en-US" altLang="zh-CN" sz="2000" b="1" dirty="0">
                  <a:ea typeface="Cambria" panose="02040503050406030204" pitchFamily="18" charset="0"/>
                  <a:cs typeface="Times New Roman" panose="02020603050405020304" pitchFamily="18" charset="0"/>
                </a:rPr>
                <a:t>INSTRUCTION: </a:t>
              </a:r>
              <a:r>
                <a:rPr lang="en-US" altLang="zh-CN" sz="2000" dirty="0">
                  <a:ea typeface="Cambria" panose="02040503050406030204" pitchFamily="18" charset="0"/>
                  <a:cs typeface="Times New Roman" panose="02020603050405020304" pitchFamily="18" charset="0"/>
                </a:rPr>
                <a:t>represents the human instruction to the model </a:t>
              </a:r>
            </a:p>
            <a:p>
              <a:pPr marL="0" lvl="1" algn="just">
                <a:lnSpc>
                  <a:spcPct val="150000"/>
                </a:lnSpc>
              </a:pPr>
              <a:r>
                <a:rPr lang="en-US" altLang="zh-CN" sz="2000" b="1" dirty="0">
                  <a:ea typeface="Cambria" panose="02040503050406030204" pitchFamily="18" charset="0"/>
                  <a:cs typeface="Times New Roman" panose="02020603050405020304" pitchFamily="18" charset="0"/>
                </a:rPr>
                <a:t>OUTPUT: </a:t>
              </a:r>
              <a:r>
                <a:rPr lang="en-US" altLang="zh-CN" sz="2000" dirty="0">
                  <a:ea typeface="Cambria" panose="02040503050406030204" pitchFamily="18" charset="0"/>
                  <a:cs typeface="Times New Roman" panose="02020603050405020304" pitchFamily="18" charset="0"/>
                </a:rPr>
                <a:t>represents the desired output that follows the INSTRUCTION.</a:t>
              </a:r>
              <a:endParaRPr lang="en-US" altLang="ja-CN" sz="2000" dirty="0"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C9663677-6EF9-B113-FA36-1E81A255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2" y="180828"/>
            <a:ext cx="11049080" cy="785820"/>
          </a:xfrm>
        </p:spPr>
        <p:txBody>
          <a:bodyPr/>
          <a:lstStyle/>
          <a:p>
            <a:r>
              <a:rPr lang="en-US" altLang="zh-CN" b="1" kern="1200" dirty="0">
                <a:solidFill>
                  <a:srgbClr val="7D2D2D"/>
                </a:solidFill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3600" b="1" kern="1200" dirty="0">
                <a:solidFill>
                  <a:srgbClr val="7D2D2D"/>
                </a:solidFill>
                <a:latin typeface="+mn-lt"/>
                <a:ea typeface="+mn-ea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38B5B-08BA-55E7-DA18-25CFAFE6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16" y="3138432"/>
            <a:ext cx="8328779" cy="33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98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50312" y="1268760"/>
            <a:ext cx="88307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21694" y="6148327"/>
            <a:ext cx="225355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/>
                <a:sym typeface="Times New Roman" panose="02020603050405020304"/>
              </a:rPr>
              <a:t>7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ea"/>
              <a:ea typeface="+mn-ea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1593638" y="3348521"/>
            <a:ext cx="9887161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500" b="1" dirty="0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2 General Methodology (Instruction Tuning)</a:t>
            </a:r>
          </a:p>
        </p:txBody>
      </p:sp>
    </p:spTree>
    <p:extLst>
      <p:ext uri="{BB962C8B-B14F-4D97-AF65-F5344CB8AC3E}">
        <p14:creationId xmlns:p14="http://schemas.microsoft.com/office/powerpoint/2010/main" val="1167763876"/>
      </p:ext>
    </p:extLst>
  </p:cSld>
  <p:clrMapOvr>
    <a:masterClrMapping/>
  </p:clrMapOvr>
  <p:transition spd="med" advTm="4864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5ECE9EA-8106-71AE-80C4-EBD92BBDD26F}"/>
              </a:ext>
            </a:extLst>
          </p:cNvPr>
          <p:cNvGrpSpPr/>
          <p:nvPr/>
        </p:nvGrpSpPr>
        <p:grpSpPr>
          <a:xfrm>
            <a:off x="4058581" y="3027386"/>
            <a:ext cx="7850096" cy="2665674"/>
            <a:chOff x="2313120" y="2638396"/>
            <a:chExt cx="9774729" cy="390027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08139EB-4C59-3EBF-9B24-74D0A6BB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120" y="2908590"/>
              <a:ext cx="9774729" cy="363008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B60E494-49E2-A7B5-19D0-B732CC5CD615}"/>
                </a:ext>
              </a:extLst>
            </p:cNvPr>
            <p:cNvSpPr txBox="1"/>
            <p:nvPr/>
          </p:nvSpPr>
          <p:spPr>
            <a:xfrm>
              <a:off x="11390827" y="2638396"/>
              <a:ext cx="674851" cy="540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91122E-91C7-922E-C5D2-F3FB520E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97" y="180828"/>
            <a:ext cx="11620540" cy="78582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latin typeface="+mn-lt"/>
                <a:ea typeface="Cambria" panose="02040503050406030204" pitchFamily="18" charset="0"/>
              </a:rPr>
              <a:t>2 General methodology employed in instruction tuning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6F39-A6C4-4BE5-DFFB-66CC404795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405117" y="6400179"/>
            <a:ext cx="177287" cy="276993"/>
          </a:xfrm>
        </p:spPr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  <a:ea typeface="Cambria" panose="02040503050406030204" pitchFamily="18" charset="0"/>
              </a:rPr>
              <a:t>8</a:t>
            </a:fld>
            <a:endParaRPr lang="en-US" altLang="zh-CN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59109-D00B-DB49-4257-62EA6696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890" y="1278804"/>
            <a:ext cx="9909644" cy="462910"/>
          </a:xfrm>
        </p:spPr>
        <p:txBody>
          <a:bodyPr>
            <a:normAutofit/>
          </a:bodyPr>
          <a:lstStyle/>
          <a:p>
            <a:r>
              <a:rPr lang="en-US" altLang="zh-CN" sz="22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2.1</a:t>
            </a:r>
            <a:r>
              <a:rPr lang="zh-CN" altLang="en-US" sz="2200" b="1" dirty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CN" sz="22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Instruction</a:t>
            </a:r>
            <a:r>
              <a:rPr lang="zh-CN" altLang="en-US" sz="2200" b="1" dirty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CN" sz="22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Dataset</a:t>
            </a:r>
            <a:r>
              <a:rPr lang="zh-CN" altLang="en-US" sz="2200" b="1" dirty="0">
                <a:solidFill>
                  <a:srgbClr val="800000"/>
                </a:solidFill>
                <a:latin typeface="+mn-lt"/>
              </a:rPr>
              <a:t> </a:t>
            </a:r>
            <a:r>
              <a:rPr lang="en-US" altLang="zh-CN" sz="22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Construction (two methods)</a:t>
            </a:r>
          </a:p>
          <a:p>
            <a:pPr marL="0" indent="0">
              <a:buNone/>
            </a:pPr>
            <a:endParaRPr lang="en-US" altLang="zh-CN" sz="2000" dirty="0">
              <a:latin typeface="+mn-lt"/>
              <a:ea typeface="Cambria" panose="020405030504060302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D62C2EF-885B-0AC6-CAFE-81EFDE251885}"/>
              </a:ext>
            </a:extLst>
          </p:cNvPr>
          <p:cNvGrpSpPr/>
          <p:nvPr/>
        </p:nvGrpSpPr>
        <p:grpSpPr>
          <a:xfrm>
            <a:off x="227104" y="5407755"/>
            <a:ext cx="3727620" cy="1138774"/>
            <a:chOff x="7424416" y="1233710"/>
            <a:chExt cx="4661960" cy="113877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84ACFAB-3848-9385-C472-1144BD8DA19F}"/>
                </a:ext>
              </a:extLst>
            </p:cNvPr>
            <p:cNvSpPr txBox="1"/>
            <p:nvPr/>
          </p:nvSpPr>
          <p:spPr>
            <a:xfrm>
              <a:off x="7496841" y="1664598"/>
              <a:ext cx="4026812" cy="70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altLang="zh-CN" sz="2000" dirty="0">
                  <a:ea typeface="Cambria" panose="02040503050406030204" pitchFamily="18" charset="0"/>
                </a:rPr>
                <a:t>be directly fine-tuned in </a:t>
              </a:r>
              <a:r>
                <a:rPr lang="en-US" altLang="zh-CN" sz="2000" b="1" dirty="0">
                  <a:ea typeface="Cambria" panose="02040503050406030204" pitchFamily="18" charset="0"/>
                </a:rPr>
                <a:t>a fully supervised manner</a:t>
              </a:r>
              <a:endParaRPr lang="zh-CN" altLang="en-US" sz="20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E06AE7-030D-C93A-BAB7-844261FE023D}"/>
                </a:ext>
              </a:extLst>
            </p:cNvPr>
            <p:cNvSpPr txBox="1"/>
            <p:nvPr/>
          </p:nvSpPr>
          <p:spPr>
            <a:xfrm>
              <a:off x="7424416" y="1233710"/>
              <a:ext cx="4661960" cy="4308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CN" sz="2200" b="1" dirty="0">
                  <a:solidFill>
                    <a:srgbClr val="800000"/>
                  </a:solidFill>
                  <a:ea typeface="Cambria" panose="02040503050406030204" pitchFamily="18" charset="0"/>
                </a:rPr>
                <a:t> 2.2 Instruction Tuning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0EAB09E-9876-B57C-63FC-2672F48E3EA1}"/>
              </a:ext>
            </a:extLst>
          </p:cNvPr>
          <p:cNvSpPr txBox="1"/>
          <p:nvPr/>
        </p:nvSpPr>
        <p:spPr>
          <a:xfrm>
            <a:off x="137890" y="1741714"/>
            <a:ext cx="306251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ea typeface="Cambria" panose="02040503050406030204" pitchFamily="18" charset="0"/>
              </a:rPr>
              <a:t>consists of three elements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dirty="0">
                <a:ea typeface="Cambria" panose="02040503050406030204" pitchFamily="18" charset="0"/>
              </a:rPr>
              <a:t>An instruction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dirty="0">
                <a:ea typeface="Cambria" panose="02040503050406030204" pitchFamily="18" charset="0"/>
              </a:rPr>
              <a:t>An optional input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altLang="zh-CN" dirty="0">
                <a:ea typeface="Cambria" panose="02040503050406030204" pitchFamily="18" charset="0"/>
              </a:rPr>
              <a:t>An anticipated output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C8AF8B-E0CF-D9A4-23C5-826F92741836}"/>
              </a:ext>
            </a:extLst>
          </p:cNvPr>
          <p:cNvSpPr txBox="1"/>
          <p:nvPr/>
        </p:nvSpPr>
        <p:spPr>
          <a:xfrm>
            <a:off x="3532413" y="1755325"/>
            <a:ext cx="9174843" cy="969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900" dirty="0">
                <a:ea typeface="Cambria" panose="02040503050406030204" pitchFamily="18" charset="0"/>
              </a:rPr>
              <a:t>There are generally two methods for constructing instruction datasets</a:t>
            </a:r>
          </a:p>
          <a:p>
            <a:pPr marL="0" indent="0">
              <a:buNone/>
            </a:pPr>
            <a:r>
              <a:rPr lang="en-US" altLang="zh-CN" sz="1900" b="1" dirty="0">
                <a:ea typeface="Cambria" panose="02040503050406030204" pitchFamily="18" charset="0"/>
              </a:rPr>
              <a:t> - 1. Data integration from annotated natural language datasets </a:t>
            </a:r>
            <a:r>
              <a:rPr lang="en-US" altLang="zh-CN" sz="1900" dirty="0">
                <a:ea typeface="Cambria" panose="02040503050406030204" pitchFamily="18" charset="0"/>
              </a:rPr>
              <a:t>(FLAN, P3)</a:t>
            </a:r>
          </a:p>
          <a:p>
            <a:pPr marL="0" indent="0">
              <a:buNone/>
            </a:pPr>
            <a:r>
              <a:rPr lang="en-US" altLang="zh-CN" sz="1900" b="1" dirty="0">
                <a:ea typeface="Cambria" panose="02040503050406030204" pitchFamily="18" charset="0"/>
              </a:rPr>
              <a:t> - 2. </a:t>
            </a:r>
            <a:r>
              <a:rPr lang="en-US" altLang="zh-CN" sz="1900" b="1" dirty="0">
                <a:solidFill>
                  <a:schemeClr val="tx1"/>
                </a:solidFill>
                <a:ea typeface="Cambria" panose="02040503050406030204" pitchFamily="18" charset="0"/>
              </a:rPr>
              <a:t>Generating outputs using LLMs </a:t>
            </a:r>
            <a:r>
              <a:rPr lang="en-US" altLang="zh-CN" sz="1900" dirty="0">
                <a:ea typeface="Cambria" panose="02040503050406030204" pitchFamily="18" charset="0"/>
              </a:rPr>
              <a:t>(</a:t>
            </a:r>
            <a:r>
              <a:rPr lang="en-US" altLang="zh-CN" sz="1900" dirty="0" err="1">
                <a:ea typeface="Cambria" panose="02040503050406030204" pitchFamily="18" charset="0"/>
              </a:rPr>
              <a:t>InstructWild</a:t>
            </a:r>
            <a:r>
              <a:rPr lang="en-US" altLang="zh-CN" sz="1900" dirty="0">
                <a:ea typeface="Cambria" panose="02040503050406030204" pitchFamily="18" charset="0"/>
              </a:rPr>
              <a:t>, Self-Instruct)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9E7574-8635-70A8-DEF7-616E22560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0" y="2863321"/>
            <a:ext cx="3920691" cy="25248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A35181-A566-0704-D1FF-670738AAB09C}"/>
              </a:ext>
            </a:extLst>
          </p:cNvPr>
          <p:cNvSpPr txBox="1"/>
          <p:nvPr/>
        </p:nvSpPr>
        <p:spPr>
          <a:xfrm>
            <a:off x="5732396" y="3513498"/>
            <a:ext cx="4268854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rgbClr val="FF0000"/>
                </a:solidFill>
              </a:rPr>
              <a:t>Text-label pairs </a:t>
            </a:r>
            <a:r>
              <a:rPr lang="en-US" altLang="zh-CN" sz="1400" dirty="0">
                <a:solidFill>
                  <a:srgbClr val="FF0000"/>
                </a:solidFill>
                <a:sym typeface="Wingdings" panose="05000000000000000000" pitchFamily="2" charset="2"/>
              </a:rPr>
              <a:t> (instruction, output) pairs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EF8DD8-7418-3378-E89E-C4E0493C0CDE}"/>
              </a:ext>
            </a:extLst>
          </p:cNvPr>
          <p:cNvSpPr txBox="1"/>
          <p:nvPr/>
        </p:nvSpPr>
        <p:spPr>
          <a:xfrm>
            <a:off x="5149619" y="4950357"/>
            <a:ext cx="918841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pPr algn="just"/>
            <a:r>
              <a:rPr lang="en-US" altLang="zh-CN" sz="1300" dirty="0">
                <a:solidFill>
                  <a:srgbClr val="FF0000"/>
                </a:solidFill>
              </a:rPr>
              <a:t>expanded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18286C-81C9-2784-25CC-93188B33C03A}"/>
              </a:ext>
            </a:extLst>
          </p:cNvPr>
          <p:cNvSpPr txBox="1"/>
          <p:nvPr/>
        </p:nvSpPr>
        <p:spPr>
          <a:xfrm>
            <a:off x="8575059" y="4016118"/>
            <a:ext cx="1625766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pPr algn="just"/>
            <a:r>
              <a:rPr lang="en-US" altLang="zh-CN" sz="1300" dirty="0">
                <a:solidFill>
                  <a:srgbClr val="FF0000"/>
                </a:solidFill>
              </a:rPr>
              <a:t>(</a:t>
            </a:r>
            <a:r>
              <a:rPr lang="en-US" altLang="zh-CN" sz="1300" dirty="0" err="1">
                <a:solidFill>
                  <a:srgbClr val="FF0000"/>
                </a:solidFill>
              </a:rPr>
              <a:t>Instrcution</a:t>
            </a:r>
            <a:r>
              <a:rPr lang="en-US" altLang="zh-CN" sz="1300" dirty="0">
                <a:solidFill>
                  <a:srgbClr val="FF0000"/>
                </a:solidFill>
              </a:rPr>
              <a:t>, output)</a:t>
            </a:r>
            <a:endParaRPr lang="zh-CN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371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F414-AC69-F0FA-176C-9777278D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48" y="126266"/>
            <a:ext cx="11813681" cy="78582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Cambria" panose="02040503050406030204" pitchFamily="18" charset="0"/>
              </a:rPr>
              <a:t>Instruction tuning datasets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6F008-3C01-3518-B563-EDAE4953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21" y="1202641"/>
            <a:ext cx="11813680" cy="51975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kern="1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Natural Instructions; Super-Natural Instruction</a:t>
            </a:r>
          </a:p>
          <a:p>
            <a:pPr marL="0" indent="0">
              <a:buNone/>
            </a:pPr>
            <a:r>
              <a:rPr lang="en-US" altLang="zh-CN" sz="2000" i="1" kern="1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(Mishra et al., 2021) Cross-task generalization via natural language crowdsourcing instructions. </a:t>
            </a:r>
            <a:r>
              <a:rPr lang="en-US" altLang="zh-CN" sz="2000" i="1" kern="100" dirty="0" err="1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000" i="1" kern="100" dirty="0">
                <a:effectLst/>
                <a:latin typeface="+mn-lt"/>
                <a:ea typeface="Cambria" panose="02040503050406030204" pitchFamily="18" charset="0"/>
                <a:cs typeface="Times New Roman" panose="02020603050405020304" pitchFamily="18" charset="0"/>
              </a:rPr>
              <a:t> preprint arXiv:2104.08773</a:t>
            </a:r>
          </a:p>
          <a:p>
            <a:pPr marL="0" indent="0">
              <a:buNone/>
            </a:pPr>
            <a:endParaRPr lang="en-US" altLang="zh-CN" sz="2000" kern="100" dirty="0">
              <a:effectLst/>
              <a:latin typeface="+mn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P3 (Public Pool of Prompts) ;xP3</a:t>
            </a:r>
          </a:p>
          <a:p>
            <a:pPr marL="0" indent="0">
              <a:buNone/>
            </a:pPr>
            <a:r>
              <a:rPr lang="en-US" altLang="zh-CN" sz="2000" i="1" dirty="0">
                <a:latin typeface="+mn-lt"/>
                <a:ea typeface="Cambria" panose="02040503050406030204" pitchFamily="18" charset="0"/>
              </a:rPr>
              <a:t>(Sanh et al., 2021) Multitask prompted training enables zero-shot task generalization. </a:t>
            </a:r>
            <a:r>
              <a:rPr lang="en-US" altLang="zh-CN" sz="2000" i="1" dirty="0" err="1">
                <a:latin typeface="+mn-lt"/>
                <a:ea typeface="Cambria" panose="02040503050406030204" pitchFamily="18" charset="0"/>
              </a:rPr>
              <a:t>arXiv</a:t>
            </a:r>
            <a:r>
              <a:rPr lang="en-US" altLang="zh-CN" sz="2000" i="1" dirty="0">
                <a:latin typeface="+mn-lt"/>
                <a:ea typeface="Cambria" panose="02040503050406030204" pitchFamily="18" charset="0"/>
              </a:rPr>
              <a:t> preprint </a:t>
            </a:r>
            <a:r>
              <a:rPr lang="en-US" altLang="zh-CN" sz="2000" dirty="0">
                <a:latin typeface="+mn-lt"/>
                <a:ea typeface="Cambria" panose="02040503050406030204" pitchFamily="18" charset="0"/>
              </a:rPr>
              <a:t>arXiv:2110.08207.</a:t>
            </a:r>
          </a:p>
          <a:p>
            <a:pPr marL="0" indent="0">
              <a:buNone/>
            </a:pPr>
            <a:endParaRPr lang="en-US" altLang="zh-CN" sz="2000" dirty="0">
              <a:latin typeface="+mn-lt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800000"/>
                </a:solidFill>
                <a:latin typeface="+mn-lt"/>
                <a:ea typeface="Cambria" panose="02040503050406030204" pitchFamily="18" charset="0"/>
              </a:rPr>
              <a:t>FLAN </a:t>
            </a:r>
            <a:r>
              <a:rPr lang="en-US" altLang="zh-CN" sz="2000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(Finetuned Language Net)</a:t>
            </a:r>
            <a:endParaRPr lang="en-US" altLang="zh-CN" sz="2000" i="1" dirty="0">
              <a:solidFill>
                <a:schemeClr val="tx1"/>
              </a:solidFill>
              <a:latin typeface="+mn-lt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(Jason et al., 2022)</a:t>
            </a:r>
            <a:r>
              <a:rPr lang="en-US" altLang="zh-CN" sz="2000" i="1" dirty="0">
                <a:latin typeface="+mn-lt"/>
                <a:ea typeface="Cambria" panose="02040503050406030204" pitchFamily="18" charset="0"/>
              </a:rPr>
              <a:t> FINETUNED LANGUAGE MODELS ARE ZERO-SHOT LEARNERS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zh-CN" sz="2000" b="1" i="1" dirty="0">
              <a:solidFill>
                <a:srgbClr val="800000"/>
              </a:solidFill>
              <a:latin typeface="+mn-lt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Dolly</a:t>
            </a:r>
            <a:r>
              <a:rPr lang="zh-CN" altLang="en-US" sz="2000" b="1" dirty="0">
                <a:latin typeface="+mn-lt"/>
                <a:ea typeface="Cambria" panose="02040503050406030204" pitchFamily="18" charset="0"/>
              </a:rPr>
              <a:t>、</a:t>
            </a:r>
            <a:r>
              <a:rPr lang="en-US" altLang="zh-CN" sz="2000" b="1" dirty="0" err="1">
                <a:latin typeface="+mn-lt"/>
                <a:ea typeface="Cambria" panose="02040503050406030204" pitchFamily="18" charset="0"/>
              </a:rPr>
              <a:t>OpenAssistant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 Conversations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Alpaca</a:t>
            </a:r>
            <a:r>
              <a:rPr lang="zh-CN" altLang="en-US" sz="2000" b="1" dirty="0">
                <a:latin typeface="+mn-lt"/>
                <a:ea typeface="Cambria" panose="02040503050406030204" pitchFamily="18" charset="0"/>
              </a:rPr>
              <a:t>、</a:t>
            </a:r>
            <a:r>
              <a:rPr lang="en-US" altLang="zh-CN" sz="2000" b="1" dirty="0" err="1">
                <a:latin typeface="+mn-lt"/>
                <a:ea typeface="Cambria" panose="02040503050406030204" pitchFamily="18" charset="0"/>
              </a:rPr>
              <a:t>WizardLM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 / </a:t>
            </a:r>
            <a:r>
              <a:rPr lang="en-US" altLang="zh-CN" sz="2000" b="1" dirty="0" err="1">
                <a:latin typeface="+mn-lt"/>
                <a:ea typeface="Cambria" panose="02040503050406030204" pitchFamily="18" charset="0"/>
              </a:rPr>
              <a:t>Evol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-Instruct. </a:t>
            </a:r>
            <a:r>
              <a:rPr lang="zh-CN" altLang="en-US" sz="2000" b="1" dirty="0">
                <a:latin typeface="+mn-lt"/>
                <a:ea typeface="Cambria" panose="02040503050406030204" pitchFamily="18" charset="0"/>
              </a:rPr>
              <a:t>、</a:t>
            </a:r>
            <a:r>
              <a:rPr lang="en-US" altLang="zh-CN" sz="2000" b="1" dirty="0">
                <a:latin typeface="+mn-lt"/>
                <a:ea typeface="Cambria" panose="02040503050406030204" pitchFamily="18" charset="0"/>
              </a:rPr>
              <a:t>Orca and Orca-2</a:t>
            </a:r>
          </a:p>
          <a:p>
            <a:pPr marL="0" indent="0">
              <a:buNone/>
            </a:pPr>
            <a:endParaRPr lang="zh-CN" altLang="en-US" sz="2000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7D692-9887-08FB-76BD-BA84089E0D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405117" y="6400179"/>
            <a:ext cx="177287" cy="276993"/>
          </a:xfrm>
        </p:spPr>
        <p:txBody>
          <a:bodyPr/>
          <a:lstStyle/>
          <a:p>
            <a:fld id="{86CB4B4D-7CA3-9044-876B-883B54F8677D}" type="slidenum">
              <a:rPr lang="en-US" altLang="zh-CN" smtClean="0">
                <a:latin typeface="+mn-lt"/>
              </a:rPr>
              <a:t>9</a:t>
            </a:fld>
            <a:endParaRPr lang="en-US" altLang="zh-CN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7821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eda_presentation" id="{6A32692C-73C3-334D-93CA-FDE356CD1E54}" vid="{E896EA9E-E760-0243-8647-77DFB4BAABB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solidFill>
            <a:srgbClr val="C00000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</a:spPr>
      <a:bodyPr wrap="square">
        <a:spAutoFit/>
      </a:bodyPr>
      <a:lstStyle>
        <a:defPPr marL="285750" indent="-285750" algn="just">
          <a:buFont typeface="Wingdings" pitchFamily="2" charset="2"/>
          <a:buChar char="§"/>
          <a:defRPr dirty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aseda_presentation" id="{6A32692C-73C3-334D-93CA-FDE356CD1E54}" vid="{D62D83EF-3A27-2440-ABCE-5C990556CC7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3657</TotalTime>
  <Words>1718</Words>
  <Application>Microsoft Office PowerPoint</Application>
  <PresentationFormat>宽屏</PresentationFormat>
  <Paragraphs>238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Cambria</vt:lpstr>
      <vt:lpstr>Helvetica</vt:lpstr>
      <vt:lpstr>Times New Roman</vt:lpstr>
      <vt:lpstr>Wingdings</vt:lpstr>
      <vt:lpstr>Office 主题</vt:lpstr>
      <vt:lpstr>Office Theme</vt:lpstr>
      <vt:lpstr>PowerPoint 演示文稿</vt:lpstr>
      <vt:lpstr>Outline</vt:lpstr>
      <vt:lpstr>PowerPoint 演示文稿</vt:lpstr>
      <vt:lpstr>1 Introduction</vt:lpstr>
      <vt:lpstr>1 Introduction</vt:lpstr>
      <vt:lpstr>1 Introduction</vt:lpstr>
      <vt:lpstr>PowerPoint 演示文稿</vt:lpstr>
      <vt:lpstr>2 General methodology employed in instruction tuning</vt:lpstr>
      <vt:lpstr>Instruction tuning datasets</vt:lpstr>
      <vt:lpstr>PowerPoint 演示文稿</vt:lpstr>
      <vt:lpstr>3.1 Intro. of FLAN</vt:lpstr>
      <vt:lpstr>PowerPoint 演示文稿</vt:lpstr>
      <vt:lpstr>3.2 Methodology of FLAN</vt:lpstr>
      <vt:lpstr>3.2 Methodology of FLAN</vt:lpstr>
      <vt:lpstr>WHY “turned the task around” task matters?</vt:lpstr>
      <vt:lpstr>3.2 Methodology of FLAN</vt:lpstr>
      <vt:lpstr>3.2 Methodology of FLAN</vt:lpstr>
      <vt:lpstr>3.2 Methodology of FLAN</vt:lpstr>
      <vt:lpstr>PowerPoint 演示文稿</vt:lpstr>
      <vt:lpstr>3.3 Evaluation</vt:lpstr>
      <vt:lpstr>3.3 Result</vt:lpstr>
      <vt:lpstr>3.3 Result</vt:lpstr>
      <vt:lpstr>Ablation studies</vt:lpstr>
      <vt:lpstr>Ablation studies —— Number of instruction tuning cluster</vt:lpstr>
      <vt:lpstr>Ablation studies —— Scaling laws</vt:lpstr>
      <vt:lpstr>Ablation studies —— Role of instructions </vt:lpstr>
      <vt:lpstr>Instructions with few-shot exemplars</vt:lpstr>
      <vt:lpstr>PowerPoint 演示文稿</vt:lpstr>
      <vt:lpstr>Conclusion and future work</vt:lpstr>
      <vt:lpstr>Conclusion and future work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柯翔 单</dc:creator>
  <cp:lastModifiedBy>Lanyu Chen</cp:lastModifiedBy>
  <cp:revision>41</cp:revision>
  <dcterms:created xsi:type="dcterms:W3CDTF">2023-10-16T02:24:43Z</dcterms:created>
  <dcterms:modified xsi:type="dcterms:W3CDTF">2024-04-25T01:03:02Z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eyJoZGlkIjoiZmRlYzIzNzllOWIzMzc2MDAyYjNiYTYxMzA5MTdjNzYifQ==</vt:lpwstr>
  </property>
  <property fmtid="{D5CDD505-2E9C-101B-9397-08002B2CF9AE}" pid="3" name="ICV">
    <vt:lpwstr>363D21B15FCB4074BCBE0D0C673C3BAD</vt:lpwstr>
  </property>
  <property fmtid="{D5CDD505-2E9C-101B-9397-08002B2CF9AE}" pid="4" name="KSOProductBuildVer">
    <vt:lpwstr>1033-4.2.2.6882</vt:lpwstr>
  </property>
</Properties>
</file>