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256" r:id="rId2"/>
    <p:sldId id="516" r:id="rId3"/>
    <p:sldId id="494" r:id="rId4"/>
    <p:sldId id="512" r:id="rId5"/>
    <p:sldId id="518" r:id="rId6"/>
    <p:sldId id="517" r:id="rId7"/>
    <p:sldId id="496" r:id="rId8"/>
    <p:sldId id="519" r:id="rId9"/>
    <p:sldId id="521" r:id="rId10"/>
    <p:sldId id="520" r:id="rId11"/>
    <p:sldId id="503" r:id="rId12"/>
    <p:sldId id="513" r:id="rId13"/>
    <p:sldId id="527" r:id="rId14"/>
    <p:sldId id="528" r:id="rId15"/>
    <p:sldId id="498" r:id="rId16"/>
    <p:sldId id="530" r:id="rId17"/>
    <p:sldId id="529" r:id="rId18"/>
    <p:sldId id="359" r:id="rId19"/>
  </p:sldIdLst>
  <p:sldSz cx="12192000" cy="6858000"/>
  <p:notesSz cx="10017125" cy="688657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381DC87-1C48-4D36-AD94-3BA7B0393BA5}">
          <p14:sldIdLst>
            <p14:sldId id="256"/>
            <p14:sldId id="516"/>
          </p14:sldIdLst>
        </p14:section>
        <p14:section name="Introduction" id="{7196E29E-5BAD-45E1-B197-2D7566E295DA}">
          <p14:sldIdLst>
            <p14:sldId id="494"/>
            <p14:sldId id="512"/>
          </p14:sldIdLst>
        </p14:section>
        <p14:section name="Methodology" id="{940EEB99-897C-4DE8-955F-0DA05E2593DA}">
          <p14:sldIdLst>
            <p14:sldId id="518"/>
            <p14:sldId id="517"/>
            <p14:sldId id="496"/>
            <p14:sldId id="519"/>
            <p14:sldId id="521"/>
            <p14:sldId id="520"/>
            <p14:sldId id="503"/>
          </p14:sldIdLst>
        </p14:section>
        <p14:section name="Experiment" id="{41F73597-B6F4-4292-946A-4A5F62C23C49}">
          <p14:sldIdLst>
            <p14:sldId id="513"/>
            <p14:sldId id="527"/>
            <p14:sldId id="528"/>
          </p14:sldIdLst>
        </p14:section>
        <p14:section name="Conclusion" id="{FA2D3E63-8F99-437F-AE25-E7DF8EFE6E93}">
          <p14:sldIdLst>
            <p14:sldId id="498"/>
            <p14:sldId id="530"/>
            <p14:sldId id="529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2" pos="189" userDrawn="1">
          <p15:clr>
            <a:srgbClr val="A4A3A4"/>
          </p15:clr>
        </p15:guide>
        <p15:guide id="3" orient="horz" pos="2069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 Shi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2D2D"/>
    <a:srgbClr val="E8D0D0"/>
    <a:srgbClr val="FF00FF"/>
    <a:srgbClr val="DA32C6"/>
    <a:srgbClr val="FFCFBC"/>
    <a:srgbClr val="D7EFF2"/>
    <a:srgbClr val="843939"/>
    <a:srgbClr val="385D8A"/>
    <a:srgbClr val="F2DC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0" autoAdjust="0"/>
    <p:restoredTop sz="77805" autoAdjust="0"/>
  </p:normalViewPr>
  <p:slideViewPr>
    <p:cSldViewPr snapToGrid="0">
      <p:cViewPr varScale="1">
        <p:scale>
          <a:sx n="122" d="100"/>
          <a:sy n="122" d="100"/>
        </p:scale>
        <p:origin x="1404" y="90"/>
      </p:cViewPr>
      <p:guideLst>
        <p:guide pos="189"/>
        <p:guide orient="horz" pos="2069"/>
        <p:guide pos="3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4053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067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1713" y="3314164"/>
            <a:ext cx="8013700" cy="2711589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4053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Hello everyone, I am Huang Jiahui. Today I will present a review and discussion about a paper called “</a:t>
            </a:r>
            <a:r>
              <a:rPr lang="en-US" dirty="0" err="1"/>
              <a:t>KGGen</a:t>
            </a:r>
            <a:r>
              <a:rPr lang="en-US" dirty="0"/>
              <a:t>: Extracting Knowledge Graphs from Plain Text with Language Models”. This study focuses on how we can use large language models to automatically construct high-quality knowledge graphs from unstructured text.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C75E-1552-0B62-2750-2F921B5F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B09AF5-22A7-1DF0-958C-C9E61A1AC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34EA4D-219A-E45C-10A8-94C46470E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Here shows the workflow of clustering.</a:t>
            </a:r>
          </a:p>
          <a:p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4. I</a:t>
            </a:r>
            <a:r>
              <a:rPr lang="en-US" altLang="zh-CN" sz="2400" dirty="0"/>
              <a:t>t iteratively merges entities that refer to the same concept — for example, </a:t>
            </a:r>
            <a:r>
              <a:rPr lang="en-US" altLang="zh-CN" sz="2400" i="1" dirty="0"/>
              <a:t>“vulnerability”, “vulnerable”,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“weakness”</a:t>
            </a:r>
            <a:r>
              <a:rPr lang="en-US" altLang="zh-CN" sz="2400" dirty="0"/>
              <a:t>.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93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66BA-5FD8-C71D-F713-D6DD7F5B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A6D778-78EA-A749-84E3-814FD6136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CD6D6D-5B86-7011-20EE-01815EFF1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evaluate KGGen, the authors developed a benchmark-MINE, short for Measure of Information in Nodes and Edges.</a:t>
            </a:r>
            <a:br>
              <a:rPr lang="en-US" altLang="zh-CN" sz="2400" dirty="0"/>
            </a:br>
            <a:r>
              <a:rPr lang="en-US" altLang="zh-CN" sz="2400" dirty="0"/>
              <a:t>It is the first systematic benchmark for text-to-KG extraction.</a:t>
            </a:r>
            <a:br>
              <a:rPr lang="en-US" altLang="zh-CN" sz="2400" dirty="0"/>
            </a:br>
            <a:r>
              <a:rPr lang="en-US" altLang="zh-CN" sz="2400" dirty="0"/>
              <a:t>Figure2 illustrates the complete evaluation process used in MINE.</a:t>
            </a:r>
          </a:p>
          <a:p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Text Input Phase: The system receives 100 texts generated or selected by a language model, each approximately 1,000 words long.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Fact Extraction Phase: The language model extracts 15 facts (subject-verb-object structure) from each text.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Knowledge Graph Generation Phase: The knowledge graph is generated using the tested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Query and Verification Phase: The most relevant nodes are retrieved based on semantic similarity, and the language model determines whether each fact can be inferred from the relationships in the graph.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Output Phase: The MINE score (i.e., the proportion of correctly inferred facts) is calculated for each extraction method.</a:t>
            </a:r>
          </a:p>
        </p:txBody>
      </p:sp>
    </p:spTree>
    <p:extLst>
      <p:ext uri="{BB962C8B-B14F-4D97-AF65-F5344CB8AC3E}">
        <p14:creationId xmlns:p14="http://schemas.microsoft.com/office/powerpoint/2010/main" val="225708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7814-3D08-B10E-A42F-C2E0E308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DB56B9-EBC7-4AD6-3920-DE01DED6C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7F0093-C355-4BFF-1995-F02FCF9AB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Let’s move to the experiment results.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Figure3 shows the distribution of MINE scores across 100 articles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KGGen.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KGGen achieves an average accuracy of 66.07%, significantly outperforming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66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E2F7-3686-1DFE-F817-60B0C7BF5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52E8CB-339C-C37D-D73E-14260D101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B14F3C-4580-DF08-BA5D-293B2A5ED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Fig4 shows an example query from the MINE benchmark, along with relevant relations in the KGs extracted by KGGen,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Note that the relation triples extracted by KGGen contain the fact being queried for, whereas the KGs extracted by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not. The relation types extracted by KGGen are more concise and generalize more easily than those from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1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1F19C-9DEC-DA19-B68F-01213308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40971-66E8-2B11-7A52-5826F425FE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02BCB3-A9F6-09A0-26D7-B3DC25909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Fig5 shows the visual comparison of KGs generated by KGGen, </a:t>
            </a:r>
            <a:r>
              <a:rPr lang="en-US" altLang="zh-CN" sz="2400" dirty="0" err="1"/>
              <a:t>GraphRAG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OpenIE</a:t>
            </a:r>
            <a:r>
              <a:rPr lang="en-US" altLang="zh-CN" sz="2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The comparison further shows that KGGen produces </a:t>
            </a:r>
            <a:r>
              <a:rPr lang="en-US" altLang="zh-CN" sz="2400" b="1" dirty="0"/>
              <a:t>dense and coherent</a:t>
            </a:r>
            <a:r>
              <a:rPr lang="en-US" altLang="zh-CN" sz="2400" dirty="0"/>
              <a:t> graphs, while </a:t>
            </a:r>
            <a:r>
              <a:rPr lang="en-US" altLang="zh-CN" sz="2400" dirty="0" err="1"/>
              <a:t>GraphRAG’s</a:t>
            </a:r>
            <a:r>
              <a:rPr lang="en-US" altLang="zh-CN" sz="2400" dirty="0"/>
              <a:t> are </a:t>
            </a:r>
            <a:r>
              <a:rPr lang="en-US" altLang="zh-CN" sz="2400" b="1" dirty="0"/>
              <a:t>too sparse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spɑːrs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altLang="zh-CN" sz="2400" b="0" dirty="0"/>
              <a:t>(which may lead to the omission of critical information) </a:t>
            </a:r>
            <a:r>
              <a:rPr lang="en-US" altLang="zh-CN" sz="2400" dirty="0"/>
              <a:t>, and </a:t>
            </a:r>
            <a:r>
              <a:rPr lang="en-US" altLang="zh-CN" sz="2400" dirty="0" err="1"/>
              <a:t>OpenIE’s</a:t>
            </a:r>
            <a:r>
              <a:rPr lang="en-US" altLang="zh-CN" sz="2400" dirty="0"/>
              <a:t> are </a:t>
            </a:r>
            <a:r>
              <a:rPr lang="en-US" altLang="zh-CN" sz="2400" b="1" dirty="0"/>
              <a:t>too redundant</a:t>
            </a:r>
            <a:r>
              <a:rPr lang="en-US" altLang="zh-CN" sz="2400" dirty="0"/>
              <a:t> or contain generic nodes like “it” or “are.”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2A41-932D-7861-F400-0234494F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50F7B2-5C9E-F25B-87E4-AC2D3EF1C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52A929-0B00-BA6F-42F2-97460ADF1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To summarize, KGGen integrates three complementary processes (Generate → Aggregate → Cluster) that collectively enhance both precision and semantic density which is critical for building high-quality knowledge graphs from plain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dirty="0"/>
              <a:t>The authors creatively use LLM-as-a-Judge</a:t>
            </a:r>
            <a:r>
              <a:rPr lang="en-US" altLang="zh-CN" sz="2400" dirty="0"/>
              <a:t>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evaluate and refine the 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The proposed benchmark </a:t>
            </a:r>
            <a:r>
              <a:rPr lang="en-US" altLang="zh-CN" sz="2400" b="1" dirty="0"/>
              <a:t>MINE</a:t>
            </a:r>
            <a:r>
              <a:rPr lang="en-US" altLang="zh-CN" sz="2400" dirty="0"/>
              <a:t> is the first benchmark to measure a KG extractor’s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capture and distill a body of text into a KG.</a:t>
            </a:r>
            <a:br>
              <a:rPr lang="en-US" altLang="zh-CN" sz="2400" dirty="0"/>
            </a:b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6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37CFF-C3BC-87D9-A867-99434F13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EF6BD3-9BBC-FA26-226F-5D120461B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D62C56-EBCE-A5ED-E10A-DFEB66201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KGGen beats existing methods by significant margins, the graphs still exhibit problems.</a:t>
            </a:r>
          </a:p>
          <a:p>
            <a:r>
              <a:rPr lang="en-US" altLang="zh-CN" sz="2400" dirty="0"/>
              <a:t>The clustering phase occasionally merges distinct concepts (</a:t>
            </a:r>
            <a:r>
              <a:rPr lang="en-US" altLang="zh-CN" sz="2400" i="1" dirty="0"/>
              <a:t>over-clustering</a:t>
            </a:r>
            <a:r>
              <a:rPr lang="en-US" altLang="zh-CN" sz="2400" dirty="0"/>
              <a:t>) or fails to merge synonyms (</a:t>
            </a:r>
            <a:r>
              <a:rPr lang="en-US" altLang="zh-CN" sz="2400" i="1" dirty="0"/>
              <a:t>under-clustering</a:t>
            </a:r>
            <a:r>
              <a:rPr lang="en-US" altLang="zh-CN" sz="2400" dirty="0"/>
              <a:t>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research into better forms of clustering could improve the quality of our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KGs.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 the benchmark, MINE, currently measures performance on relatively short corpora, whereas KGs are primarily used to handle massive amounts of information efficiently.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Future work will extend to larger corpora to verify its practicality in constructing real large-scale knowledge 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37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5904-BF11-3182-F26C-4DAFFCC3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F59011-C4C9-269F-FD69-06D87AC3B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A3D021-90F6-8293-AFF9-916D8345B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Here are the main references cited in this presentation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463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That’s all for my presentation, thank you for listening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ADBEF4-13F7-BC33-CACC-CA192D8E2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en-US" altLang="zh-CN" dirty="0"/>
              <a:t>The presentation will follow four main sections:</a:t>
            </a:r>
          </a:p>
          <a:p>
            <a:pPr indent="457200"/>
            <a:r>
              <a:rPr lang="en-US" altLang="zh-CN" dirty="0"/>
              <a:t>First, I’ll introduce the background and motivation of knowledge graph extraction.</a:t>
            </a:r>
          </a:p>
          <a:p>
            <a:pPr indent="457200"/>
            <a:r>
              <a:rPr lang="en-US" altLang="zh-CN" dirty="0"/>
              <a:t>Then, I’ll describe the methodology proposed in the paper, including the KGGen framework.</a:t>
            </a:r>
          </a:p>
          <a:p>
            <a:pPr indent="457200"/>
            <a:r>
              <a:rPr lang="en-US" altLang="zh-CN" dirty="0"/>
              <a:t>After that, we’ll look at the experiments and benchmark results.</a:t>
            </a:r>
          </a:p>
          <a:p>
            <a:pPr indent="457200"/>
            <a:r>
              <a:rPr lang="en-US" altLang="zh-CN" dirty="0"/>
              <a:t>Finally, I’ll summarize the findings and discuss future work.</a:t>
            </a:r>
          </a:p>
        </p:txBody>
      </p:sp>
    </p:spTree>
    <p:extLst>
      <p:ext uri="{BB962C8B-B14F-4D97-AF65-F5344CB8AC3E}">
        <p14:creationId xmlns:p14="http://schemas.microsoft.com/office/powerpoint/2010/main" val="400921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19C85-999E-6288-328E-35A47675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90BE84-3253-9FA6-1267-5E94F2C4D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77A3E2-0AC1-154C-4AFA-2AE7BE97B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Knowledge graphs, or KGs, are structured representations composed of subject–predicate–object triples, such as (cryptocurrencies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krɪptoʊkɜːrənsi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, enhance, security).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However, existing KGs like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Wikidata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 and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DBpedia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 suffer from </a:t>
            </a:r>
            <a:r>
              <a:rPr lang="en-US" altLang="zh-CN" sz="12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carcity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skersəti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and 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incompleteness and low domain coverage. Automatically generated graphs often contain noise or even hallucinated facts. Therefore, there is a strong need for a new approach to build dense and accurate KGs from raw text.</a:t>
            </a:r>
          </a:p>
        </p:txBody>
      </p:sp>
    </p:spTree>
    <p:extLst>
      <p:ext uri="{BB962C8B-B14F-4D97-AF65-F5344CB8AC3E}">
        <p14:creationId xmlns:p14="http://schemas.microsoft.com/office/powerpoint/2010/main" val="335829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42D4-8A0F-EE6D-9758-212EC7E9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E6174-DB4B-89F9-0F45-438C11101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CA8BA6-4CF6-3043-1409-D23F3E290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Existing methods for extracting KGs from plain text are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OpenIE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 and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GraphRAG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OpenIE</a:t>
            </a:r>
            <a:r>
              <a:rPr lang="en-US" altLang="zh-CN" sz="2400" dirty="0"/>
              <a:t>, which parses sentences and identifies triples using linguistic rules.</a:t>
            </a:r>
            <a:br>
              <a:rPr lang="en-US" altLang="zh-CN" sz="2400" dirty="0"/>
            </a:br>
            <a:r>
              <a:rPr lang="en-US" altLang="zh-CN" sz="2400" dirty="0"/>
              <a:t>It does not rely on text structure, which makes it flexible.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Microsoft’s </a:t>
            </a:r>
            <a:r>
              <a:rPr lang="en-US" altLang="zh-CN" sz="2400" b="1" dirty="0" err="1"/>
              <a:t>GraphRAG</a:t>
            </a:r>
            <a:r>
              <a:rPr lang="en-US" altLang="zh-CN" sz="2400" b="1" dirty="0"/>
              <a:t> 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integrated graph-based knowledge retrieval with language models. </a:t>
            </a:r>
            <a:r>
              <a:rPr lang="en-US" altLang="zh-CN" sz="2400" dirty="0"/>
              <a:t>It generates nodes and relations using prompt-based extraction, then summarizes related nodes into communities.</a:t>
            </a: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50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1107-7D19-92D4-78DE-E1CB6F1D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52CD21-7BEF-2AAC-2734-70FE8F1E3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33A585-0031-8830-E1BF-50AE64D70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overcome these limitations, the authors propose </a:t>
            </a:r>
            <a:r>
              <a:rPr lang="en-US" altLang="zh-CN" sz="2400" b="1" dirty="0"/>
              <a:t>KGGen</a:t>
            </a:r>
            <a:r>
              <a:rPr lang="en-US" altLang="zh-CN" sz="2400" dirty="0"/>
              <a:t>, a text-to-knowledge-graph generator that uses large language models to automatically construct structured, dense, and high-quality graphs from plain text.</a:t>
            </a:r>
            <a:br>
              <a:rPr lang="en-US" altLang="zh-CN" sz="2400" dirty="0"/>
            </a:br>
            <a:r>
              <a:rPr lang="en-US" altLang="zh-CN" sz="2400" dirty="0"/>
              <a:t>The framework consists of </a:t>
            </a:r>
            <a:r>
              <a:rPr lang="en-US" altLang="zh-CN" sz="2400" b="1" dirty="0"/>
              <a:t>three main modules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Generate – entity and relation extraction,</a:t>
            </a:r>
          </a:p>
          <a:p>
            <a:r>
              <a:rPr lang="en-US" altLang="zh-CN" sz="2400" dirty="0"/>
              <a:t>Aggregate – consolidation of multiple graphs,</a:t>
            </a:r>
          </a:p>
          <a:p>
            <a:r>
              <a:rPr lang="en-US" altLang="zh-CN" sz="2400" dirty="0"/>
              <a:t>Cluster – merging synonymous entities.</a:t>
            </a:r>
            <a:br>
              <a:rPr lang="en-US" altLang="zh-CN" sz="2400" dirty="0"/>
            </a:br>
            <a:r>
              <a:rPr lang="en-US" altLang="zh-CN" sz="2400" dirty="0"/>
              <a:t>This pipeline ensures better coherence and reduces redundancy.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46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591B6-0540-458A-2967-DF38D778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8B8F24-ACF0-7B1A-E583-0FEE6BACF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7D4B7E-2D20-E897-AE67-01F019425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87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8AC08-29E5-5509-5C36-DAD718B4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73DB6D-6B27-71C4-F4AB-4340950A2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2EA674-203D-CA2F-D360-199A75C58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In the first module, KGGen extracts entities and relations in two stages.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First, it 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takes unstructured text as input and invoke the GPT-4o model to extract entities.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 the second step, it invokes a second LLM call to output the subject-predicate-object relations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This two-step design improves consistency between entities and their relationships.</a:t>
            </a: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6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89429-5636-2C96-6B23-754A86DD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4989C2-D750-7EA4-5E22-722A551CF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F2E2D7-EE90-1B67-2A0B-C6F7CA30D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The second module is aggregation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This module </a:t>
            </a:r>
            <a:r>
              <a:rPr lang="en-US" altLang="zh-CN" sz="2400" b="0" i="0" u="none" strike="noStrike" kern="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ollect all the unique entities and edges across all source graphs and </a:t>
            </a:r>
            <a:r>
              <a:rPr lang="en-US" altLang="zh-CN" sz="2400" dirty="0"/>
              <a:t>normalizes all entities and relations to lowercase and removes duplicates.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This step ensures that the resulting graph is more compact and unified before clustering.</a:t>
            </a: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32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E0D7F-9063-2902-87C0-E820E915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751699-BC37-231B-0C77-D175930CE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80BB8F-D710-AA88-9696-97430CACB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</a:t>
            </a:r>
            <a:r>
              <a:rPr lang="en-US" altLang="zh-CN" b="1" dirty="0"/>
              <a:t>clustering module</a:t>
            </a:r>
            <a:r>
              <a:rPr lang="en-US" altLang="zh-CN" dirty="0"/>
              <a:t> is the key innovation of KGGen. Since the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aggregated KG is a raw graph containing duplicate or synonymous entities and possibly redundant edges, it is necessary to </a:t>
            </a:r>
            <a:r>
              <a:rPr lang="en-US" altLang="zh-CN" dirty="0"/>
              <a:t>merges entities that refer to the same concept.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 this module, we use an iterative LLM-based approach to clustering( which is inspired by humans) and use LLM-as-a-Judge call to validate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LLM plays two roles here: it proposes clusters and then acts as a </a:t>
            </a:r>
            <a:r>
              <a:rPr lang="en-US" altLang="zh-CN" b="1" dirty="0"/>
              <a:t>semantic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sɪˈmæntɪk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b="1" dirty="0"/>
              <a:t> judge</a:t>
            </a:r>
            <a:r>
              <a:rPr lang="en-US" altLang="zh-CN" dirty="0"/>
              <a:t> to validate them.</a:t>
            </a:r>
            <a:endParaRPr lang="en-US" altLang="zh-CN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09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8"/>
          <p:cNvSpPr/>
          <p:nvPr/>
        </p:nvSpPr>
        <p:spPr>
          <a:xfrm>
            <a:off x="0" y="1"/>
            <a:ext cx="12192000" cy="71437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2" y="71440"/>
            <a:ext cx="1005841" cy="508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Rectangle 41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sp>
        <p:nvSpPr>
          <p:cNvPr id="15" name="TextBox 42"/>
          <p:cNvSpPr txBox="1"/>
          <p:nvPr/>
        </p:nvSpPr>
        <p:spPr>
          <a:xfrm>
            <a:off x="2095500" y="842962"/>
            <a:ext cx="5905501" cy="523214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spAutoFit/>
          </a:bodyPr>
          <a:lstStyle/>
          <a:p>
            <a:pPr>
              <a:defRPr sz="1400"/>
            </a:pPr>
            <a:r>
              <a:rPr sz="1400"/>
              <a:t>WASEDA University</a:t>
            </a:r>
          </a:p>
          <a:p>
            <a:pPr>
              <a:defRPr sz="1400" b="1"/>
            </a:pPr>
            <a:r>
              <a:rPr sz="1400"/>
              <a:t>Graduate School of Information, Production and Systems</a:t>
            </a:r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771525"/>
            <a:ext cx="1714500" cy="83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429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2" y="274638"/>
            <a:ext cx="8026401" cy="5851526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</a:lvl1pPr>
            <a:lvl2pPr marL="586105" indent="-331470">
              <a:buClr>
                <a:srgbClr val="640000"/>
              </a:buClr>
              <a:buSzPct val="68000"/>
            </a:lvl2pPr>
            <a:lvl3pPr marL="1062355" indent="-318135">
              <a:buClr>
                <a:srgbClr val="640000"/>
              </a:buClr>
            </a:lvl3pPr>
            <a:lvl4pPr marL="1725295" indent="-353695">
              <a:buClr>
                <a:srgbClr val="640000"/>
              </a:buClr>
            </a:lvl4pPr>
            <a:lvl5pPr marL="2182495" indent="-353695">
              <a:buClr>
                <a:srgbClr val="640000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  <a:lvl2pPr marL="0" indent="457200">
              <a:buClrTx/>
              <a:buSzTx/>
              <a:buNone/>
              <a:defRPr sz="2400" b="1"/>
            </a:lvl2pPr>
            <a:lvl3pPr marL="0" indent="914400">
              <a:buClrTx/>
              <a:buSzTx/>
              <a:buNone/>
              <a:defRPr sz="2400" b="1"/>
            </a:lvl3pPr>
            <a:lvl4pPr marL="0" indent="1371600">
              <a:buClrTx/>
              <a:buSzTx/>
              <a:buNone/>
              <a:defRPr sz="2400" b="1"/>
            </a:lvl4pPr>
            <a:lvl5pPr marL="0" indent="1828800">
              <a:buClrTx/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71" y="1535112"/>
            <a:ext cx="5389035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</a:lstStyle>
          <a:p>
            <a:pPr marL="0" indent="0">
              <a:buClrTx/>
              <a:buSzTx/>
              <a:buNone/>
              <a:defRPr sz="2400" b="1"/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6" y="273054"/>
            <a:ext cx="4011085" cy="116205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5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</a:lstStyle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9718" y="4800602"/>
            <a:ext cx="73152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8" y="5367340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8"/>
          <p:cNvSpPr/>
          <p:nvPr/>
        </p:nvSpPr>
        <p:spPr>
          <a:xfrm>
            <a:off x="-1" y="1070135"/>
            <a:ext cx="12192001" cy="1428"/>
          </a:xfrm>
          <a:prstGeom prst="line">
            <a:avLst/>
          </a:prstGeom>
          <a:ln w="101600">
            <a:solidFill>
              <a:srgbClr val="7D2D2D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1460" y="214289"/>
            <a:ext cx="11049080" cy="78582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142987"/>
            <a:ext cx="10972800" cy="498318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0541" y="6400179"/>
            <a:ext cx="271863" cy="276993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341630" marR="0" indent="-3416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78000"/>
        <a:buFontTx/>
        <a:buChar char="◆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39750" marR="0" indent="-284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❖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80135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85000"/>
        <a:buFontTx/>
        <a:buChar char="●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989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561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»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060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632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204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776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1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53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25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1997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69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2"/>
          <p:cNvSpPr txBox="1"/>
          <p:nvPr/>
        </p:nvSpPr>
        <p:spPr>
          <a:xfrm>
            <a:off x="302419" y="2479194"/>
            <a:ext cx="11587162" cy="1222632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 panose="020F0502020204030204"/>
              </a:rPr>
              <a:t>KGGen: Extracting Knowledge Graphs from Plain Text with Language Models</a:t>
            </a:r>
          </a:p>
        </p:txBody>
      </p:sp>
      <p:sp>
        <p:nvSpPr>
          <p:cNvPr id="119" name="テキスト ボックス 4"/>
          <p:cNvSpPr txBox="1"/>
          <p:nvPr/>
        </p:nvSpPr>
        <p:spPr>
          <a:xfrm>
            <a:off x="1520512" y="4899471"/>
            <a:ext cx="9144000" cy="90170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HUANG JIAHUI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202</a:t>
            </a:r>
            <a:r>
              <a:rPr lang="en-US" altLang="zh-CN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5</a:t>
            </a:r>
            <a:r>
              <a:rPr lang="en-US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/</a:t>
            </a:r>
            <a:r>
              <a:rPr lang="en-US" altLang="zh-CN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10</a:t>
            </a:r>
            <a:r>
              <a:rPr lang="en-US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/16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8A9B-266E-EFAD-376D-FF019AED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48F1A843-8EBF-9A78-6670-FA97BA1A095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10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817BB05A-E488-C8BF-2C2B-FF89FF65DA28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Cluster: Entity and Edge Clustering(key innovation)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コンテンツ プレースホルダ 2">
                <a:extLst>
                  <a:ext uri="{FF2B5EF4-FFF2-40B4-BE49-F238E27FC236}">
                    <a16:creationId xmlns:a16="http://schemas.microsoft.com/office/drawing/2014/main" id="{28BDAA14-7436-A856-5E1C-65931092F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094" y="1139329"/>
                <a:ext cx="11371472" cy="54158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7" tIns="45717" rIns="45717" bIns="45717">
                <a:noAutofit/>
              </a:bodyPr>
              <a:lstStyle>
                <a:lvl1pPr marL="341630" marR="0" indent="-3416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78000"/>
                  <a:buFontTx/>
                  <a:buChar char="◆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39750" marR="0" indent="-28448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❖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080135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85000"/>
                  <a:buFontTx/>
                  <a:buChar char="●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5989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–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0561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»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6060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0632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5204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39776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indent="0">
                  <a:buClrTx/>
                  <a:buSzPct val="100000"/>
                  <a:buNone/>
                </a:pPr>
                <a:r>
                  <a:rPr lang="en-US" altLang="zh-CN" sz="3200" b="1" kern="0" dirty="0">
                    <a:solidFill>
                      <a:srgbClr val="7D2D2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Workflow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Propose Cluster: The entire entities list is passed in context to the LLM, and it attempts to extract a single cluster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Validate Cluster: LLM-as-a-Judge gives Yes/No on semantic consistency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Label Cluster: Assign a representative name capturing shared meaning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Iterate: Repeat until no new valid clusters found</a:t>
                </a:r>
              </a:p>
              <a:p>
                <a:pPr marL="655320" lvl="1" indent="-457200"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2400" i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e.g. “vulnerabilities”, “vulnerable”, and “weaknesses”.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Batch Process: Check remaining entities with batches size 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+mn-ea"/>
                      </a:rPr>
                      <m:t>𝑏</m:t>
                    </m:r>
                  </m:oMath>
                </a14:m>
                <a:endParaRPr lang="en-US" altLang="zh-CN" sz="2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Re-validate: Re-run LLM-as-a-Judge check for any updated cluster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Stop when all entities are clustered</a:t>
                </a:r>
              </a:p>
              <a:p>
                <a:pPr>
                  <a:lnSpc>
                    <a:spcPct val="150000"/>
                  </a:lnSpc>
                  <a:buSzPct val="70000"/>
                  <a:buFont typeface="Wingdings" panose="05000000000000000000" pitchFamily="2" charset="2"/>
                  <a:buChar char="Ø"/>
                </a:pPr>
                <a:endParaRPr lang="en-US" altLang="zh-CN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コンテンツ プレースホルダ 2">
                <a:extLst>
                  <a:ext uri="{FF2B5EF4-FFF2-40B4-BE49-F238E27FC236}">
                    <a16:creationId xmlns:a16="http://schemas.microsoft.com/office/drawing/2014/main" id="{28BDAA14-7436-A856-5E1C-65931092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94" y="1139329"/>
                <a:ext cx="11371472" cy="5415850"/>
              </a:xfrm>
              <a:prstGeom prst="rect">
                <a:avLst/>
              </a:prstGeom>
              <a:blipFill>
                <a:blip r:embed="rId3"/>
                <a:stretch>
                  <a:fillRect l="-1769" t="-1464" r="-15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923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A9F8-0DC8-2D87-919A-5B9A7E16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D43976F-4ECA-265E-4A1F-E61BE3D26E77}"/>
              </a:ext>
            </a:extLst>
          </p:cNvPr>
          <p:cNvSpPr/>
          <p:nvPr/>
        </p:nvSpPr>
        <p:spPr>
          <a:xfrm>
            <a:off x="1922032" y="1205541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C4FCCC90-8D5F-1E10-3C48-2DA74BB68074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11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DC0D9E8A-BD58-5A5C-0734-9C0313CE1267}"/>
              </a:ext>
            </a:extLst>
          </p:cNvPr>
          <p:cNvSpPr txBox="1">
            <a:spLocks/>
          </p:cNvSpPr>
          <p:nvPr/>
        </p:nvSpPr>
        <p:spPr>
          <a:xfrm>
            <a:off x="507964" y="1230806"/>
            <a:ext cx="10707723" cy="1249767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lt"/>
              </a:rPr>
              <a:t>Measure of Information in Nodes and Edges</a:t>
            </a:r>
            <a:endParaRPr lang="zh-CN" altLang="zh-CN" sz="2400" dirty="0">
              <a:latin typeface="+mj-lt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The first benchmark that measures a knowledge-graph extractor’s ability to capture and distill a body of text into a KG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 b="1" kern="0"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0FA9A53-0D3E-984D-0A19-E32256FE6A4E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Benchmark: MINE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BA095B-B9D6-9414-1946-79FB648B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79" y="2433026"/>
            <a:ext cx="8791177" cy="388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C89A952-08D2-9D69-D7D6-8CEBD661AE2E}"/>
              </a:ext>
            </a:extLst>
          </p:cNvPr>
          <p:cNvSpPr txBox="1"/>
          <p:nvPr/>
        </p:nvSpPr>
        <p:spPr>
          <a:xfrm>
            <a:off x="3808700" y="6321829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Evaluation process used in MINE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59137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8BD8-4899-FF34-E1BC-79AC1143D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9F177B3-9BB6-FF55-4C2F-851AF968DD93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12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4BD93-EBF6-9522-B33E-A45BF2B73C5E}"/>
              </a:ext>
            </a:extLst>
          </p:cNvPr>
          <p:cNvSpPr txBox="1"/>
          <p:nvPr/>
        </p:nvSpPr>
        <p:spPr>
          <a:xfrm>
            <a:off x="300038" y="1097728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D0E0896-FDDF-8141-E4DE-339883307B74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5D6F80-5876-06AC-56A1-2844ED72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38076"/>
              </p:ext>
            </p:extLst>
          </p:nvPr>
        </p:nvGraphicFramePr>
        <p:xfrm>
          <a:off x="640598" y="1682503"/>
          <a:ext cx="5460441" cy="8312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147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2667780449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KGGen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GraphRAG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5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OpenIE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66.07%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29.84%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85F35717-51B0-3C20-B3B9-C1E7EFD0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10" y="2513721"/>
            <a:ext cx="8818048" cy="39629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57472B-306A-C09B-56E0-398F58F57F9C}"/>
              </a:ext>
            </a:extLst>
          </p:cNvPr>
          <p:cNvSpPr txBox="1"/>
          <p:nvPr/>
        </p:nvSpPr>
        <p:spPr>
          <a:xfrm>
            <a:off x="1462564" y="6338927"/>
            <a:ext cx="926687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Distribution of MINE scores across 100 articles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KGGen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72974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37ED-7287-3D96-E282-02E7A97F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84C5B76E-483B-6661-9013-EC53BD929C7E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0B513FC-6A5F-D7D9-80D9-40186428AFF3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716304-932C-3DCC-6B2F-C65F69A4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6067" y="1245555"/>
            <a:ext cx="7979866" cy="46470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FAF990-0D84-6FC1-95EE-3E0756D12EFA}"/>
              </a:ext>
            </a:extLst>
          </p:cNvPr>
          <p:cNvSpPr txBox="1"/>
          <p:nvPr/>
        </p:nvSpPr>
        <p:spPr>
          <a:xfrm>
            <a:off x="2402774" y="5892654"/>
            <a:ext cx="7386452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An example query from the MINE benchmark, along with relevant relations in the KGs extracted by KGGen,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7513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B8BD-CB96-C71B-FDE4-D95D0C27F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9185657-3F4C-0B03-89D6-61BC6277B7C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B4337C3-33DF-DFD0-43D3-F5D64C605C00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E39271-BC16-BF72-C0EC-C8AA8ECE9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10" y="1234877"/>
            <a:ext cx="6234632" cy="5451871"/>
          </a:xfrm>
          <a:prstGeom prst="rect">
            <a:avLst/>
          </a:prstGeom>
        </p:spPr>
      </p:pic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270513B4-3AEC-5E33-091A-96E1CD9A3EEC}"/>
              </a:ext>
            </a:extLst>
          </p:cNvPr>
          <p:cNvSpPr txBox="1">
            <a:spLocks/>
          </p:cNvSpPr>
          <p:nvPr/>
        </p:nvSpPr>
        <p:spPr>
          <a:xfrm>
            <a:off x="198782" y="1295194"/>
            <a:ext cx="5026361" cy="53559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GraphRAG</a:t>
            </a:r>
            <a:endParaRPr lang="en-US" altLang="zh-CN" sz="2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Generates a minimal number of nodes and connections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Omission of critical relationships and information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OpenIE</a:t>
            </a:r>
            <a:endParaRPr lang="en-US" altLang="zh-CN" sz="2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Redundant and generic nodes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KGGen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KGs are dense and coherent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Capturing critical relationships and information</a:t>
            </a:r>
          </a:p>
          <a:p>
            <a:pPr marL="255270" lvl="1" indent="0">
              <a:buNone/>
            </a:pP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8745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E833-9DFF-B189-82E2-1ED33580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6E9ED2-401D-1571-566A-541D34B28E95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C9EAA42-53BB-2F65-85A6-F2CAA5439C2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826C570B-3BAB-D9F6-950C-1DE6C8D6DED4}"/>
              </a:ext>
            </a:extLst>
          </p:cNvPr>
          <p:cNvSpPr txBox="1">
            <a:spLocks/>
          </p:cNvSpPr>
          <p:nvPr/>
        </p:nvSpPr>
        <p:spPr>
          <a:xfrm>
            <a:off x="311033" y="1193346"/>
            <a:ext cx="11248005" cy="1509721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KGGen integrates three complementary processes (Generate → Aggregate → Cluster) that collectively enhance both precision and semantic density</a:t>
            </a: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2829BA2-10B9-3485-79F1-A9869E28BBF5}"/>
              </a:ext>
            </a:extLst>
          </p:cNvPr>
          <p:cNvSpPr txBox="1">
            <a:spLocks/>
          </p:cNvSpPr>
          <p:nvPr/>
        </p:nvSpPr>
        <p:spPr>
          <a:xfrm>
            <a:off x="311033" y="4154933"/>
            <a:ext cx="11248005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lt"/>
              </a:rPr>
              <a:t>Benchmark: MINE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The first benchmark that measures a knowledge-graph extractor’s ability to capture and distill a body of text into a KG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EADF4E43-260A-91C6-248D-EAE93A83D488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4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ECC3C5B1-A9EC-053F-DA66-EFFFECB56022}"/>
              </a:ext>
            </a:extLst>
          </p:cNvPr>
          <p:cNvSpPr txBox="1">
            <a:spLocks/>
          </p:cNvSpPr>
          <p:nvPr/>
        </p:nvSpPr>
        <p:spPr>
          <a:xfrm>
            <a:off x="311033" y="2645212"/>
            <a:ext cx="11248005" cy="1509721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LLM-as-a-Judge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Creatively use LLMs to evaluate and refine the KG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This self-evaluation mechanism mimics human-level semantic judgment</a:t>
            </a:r>
          </a:p>
        </p:txBody>
      </p:sp>
    </p:spTree>
    <p:extLst>
      <p:ext uri="{BB962C8B-B14F-4D97-AF65-F5344CB8AC3E}">
        <p14:creationId xmlns:p14="http://schemas.microsoft.com/office/powerpoint/2010/main" val="9426018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3B6D0-B863-79F7-8C61-40C10C7BD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5A49FC-422E-DFDD-D5E6-B71E7200661D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19E30E57-2489-0088-EC6D-EDAFA9392AE4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16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38A11607-07D1-8BA8-4514-A77BDD168444}"/>
              </a:ext>
            </a:extLst>
          </p:cNvPr>
          <p:cNvSpPr txBox="1">
            <a:spLocks/>
          </p:cNvSpPr>
          <p:nvPr/>
        </p:nvSpPr>
        <p:spPr>
          <a:xfrm>
            <a:off x="311033" y="1436914"/>
            <a:ext cx="11248005" cy="3610041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KGGen: Over or under-clustering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MINE: Short corpora</a:t>
            </a: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C2E05FC0-0694-CDA2-A744-D1E6298633E9}"/>
              </a:ext>
            </a:extLst>
          </p:cNvPr>
          <p:cNvSpPr txBox="1">
            <a:spLocks/>
          </p:cNvSpPr>
          <p:nvPr/>
        </p:nvSpPr>
        <p:spPr>
          <a:xfrm>
            <a:off x="365246" y="2873829"/>
            <a:ext cx="11248005" cy="5134713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lt"/>
              </a:rPr>
              <a:t>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Explore more advanced clustering mechanisms to improve the quality of KGs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Extend to larger corpora in the future to verify its practicality in constructing real large-scale knowledge graphs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306442BB-B129-6390-0AFB-A5C90726CDB6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4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44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968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64658-7C3B-2C8F-8AD0-5BD81A48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E3B6D9-15A4-1E89-4ED8-09703E540FF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985C43A-A343-2878-2D6E-9DA3F58ED48B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17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95883174-E5EB-F73A-B7AA-07A87E20A8B4}"/>
              </a:ext>
            </a:extLst>
          </p:cNvPr>
          <p:cNvSpPr txBox="1">
            <a:spLocks/>
          </p:cNvSpPr>
          <p:nvPr/>
        </p:nvSpPr>
        <p:spPr>
          <a:xfrm>
            <a:off x="311033" y="1193346"/>
            <a:ext cx="11528666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j-lt"/>
              </a:rPr>
              <a:t>[1] Mo, Belinda, et al. "KGGen: Extracting Knowledge Graphs from Plain Text with Language Models." </a:t>
            </a:r>
            <a:r>
              <a:rPr lang="en-US" altLang="zh-CN" sz="2400" dirty="0" err="1">
                <a:latin typeface="+mj-lt"/>
              </a:rPr>
              <a:t>arXiv</a:t>
            </a:r>
            <a:r>
              <a:rPr lang="en-US" altLang="zh-CN" sz="2400" dirty="0">
                <a:latin typeface="+mj-lt"/>
              </a:rPr>
              <a:t> preprint arXiv:2502.09956 (2025).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j-lt"/>
              </a:rPr>
              <a:t>[2] Huang, Haoyu, et al. "Can LLMs be Good Graph Judge for Knowledge Graph Construction?." </a:t>
            </a:r>
            <a:r>
              <a:rPr lang="en-US" altLang="zh-CN" sz="2400" dirty="0" err="1">
                <a:latin typeface="+mj-lt"/>
              </a:rPr>
              <a:t>arXiv</a:t>
            </a:r>
            <a:r>
              <a:rPr lang="en-US" altLang="zh-CN" sz="2400" dirty="0">
                <a:latin typeface="+mj-lt"/>
              </a:rPr>
              <a:t> preprint arXiv:2411.17388 (2024).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j-lt"/>
              </a:rPr>
              <a:t>[3] </a:t>
            </a:r>
            <a:r>
              <a:rPr lang="en-US" altLang="zh-CN" sz="2400" dirty="0" err="1">
                <a:latin typeface="+mj-lt"/>
              </a:rPr>
              <a:t>Anuyah</a:t>
            </a:r>
            <a:r>
              <a:rPr lang="en-US" altLang="zh-CN" sz="2400" dirty="0">
                <a:latin typeface="+mj-lt"/>
              </a:rPr>
              <a:t>, Sydney, et al. "Automated Knowledge Graph Construction using Large Language Models and Sentence Complexity Modelling." </a:t>
            </a:r>
            <a:r>
              <a:rPr lang="en-US" altLang="zh-CN" sz="2400" dirty="0" err="1">
                <a:latin typeface="+mj-lt"/>
              </a:rPr>
              <a:t>arXiv</a:t>
            </a:r>
            <a:r>
              <a:rPr lang="en-US" altLang="zh-CN" sz="2400" dirty="0">
                <a:latin typeface="+mj-lt"/>
              </a:rPr>
              <a:t> preprint arXiv:2509.17289 (2025).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1A9EC7AE-45A1-3138-EA1F-DF94B91F9DC3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4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44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62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2936147"/>
            <a:ext cx="12192000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  <a:sym typeface="Calibri" panose="020F0502020204030204"/>
              </a:rPr>
              <a:t>Thank You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/>
          <p:cNvSpPr txBox="1">
            <a:spLocks noGrp="1"/>
          </p:cNvSpPr>
          <p:nvPr>
            <p:ph type="title" idx="4294967295"/>
          </p:nvPr>
        </p:nvSpPr>
        <p:spPr>
          <a:xfrm>
            <a:off x="285008" y="228600"/>
            <a:ext cx="971550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rgbClr val="7D2D2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6738" y="6148388"/>
            <a:ext cx="195262" cy="33813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5169217" y="2290225"/>
            <a:ext cx="5905183" cy="2277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Experiment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018C6-C8C7-981B-6767-6963D6EEDCDE}"/>
              </a:ext>
            </a:extLst>
          </p:cNvPr>
          <p:cNvSpPr txBox="1"/>
          <p:nvPr/>
        </p:nvSpPr>
        <p:spPr>
          <a:xfrm>
            <a:off x="1950313" y="3105834"/>
            <a:ext cx="167225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D2D2D"/>
                </a:solidFill>
                <a:latin typeface="+mj-ea"/>
                <a:ea typeface="+mj-ea"/>
                <a:cs typeface="Times New Roman" panose="02020603050405020304" pitchFamily="18" charset="0"/>
                <a:sym typeface="Arial Black" panose="020B0A04020102020204"/>
              </a:rPr>
              <a:t>Outline</a:t>
            </a:r>
            <a:endParaRPr lang="zh-CN" altLang="en-US" sz="3600" b="1" dirty="0">
              <a:solidFill>
                <a:srgbClr val="7D2D2D"/>
              </a:solidFill>
              <a:latin typeface="+mj-ea"/>
              <a:ea typeface="+mj-ea"/>
              <a:cs typeface="Times New Roman" panose="02020603050405020304" pitchFamily="18" charset="0"/>
              <a:sym typeface="Arial Black" panose="020B0A04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4935906"/>
      </p:ext>
    </p:extLst>
  </p:cSld>
  <p:clrMapOvr>
    <a:masterClrMapping/>
  </p:clrMapOvr>
  <p:transition spd="med" advTm="4864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75DE-B158-E16A-7992-EAEA442D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5485856D-5619-7DB2-EE56-42773688C1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782" y="141288"/>
            <a:ext cx="11016905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AFD198E7-EE2E-19E0-3DD7-8AA8A451EA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0415" y="1389413"/>
            <a:ext cx="11527420" cy="49340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Knowledge Graphs (KGs) consist of a set of subject-predicate-object triples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Example: (cryptocurrencies, enhance, security)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Most real-world KGs are far from complete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Scarcity and incompleteness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Questionable quality</a:t>
            </a:r>
          </a:p>
          <a:p>
            <a:pPr lvl="2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Noise info</a:t>
            </a:r>
          </a:p>
          <a:p>
            <a:pPr lvl="2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Lack of domain-specific knowledge</a:t>
            </a:r>
          </a:p>
          <a:p>
            <a:pPr lvl="2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Hallucinations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494690-56A4-C2C7-60B9-E77DD4927B4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7BD66FE7-B33C-476E-B025-64BC17D76A03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2A3BB2D-B304-4C80-0922-D17E3042B29F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769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CAF4-1719-CE49-8311-B9716D60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5674DB17-F1B2-2BE1-9322-7EA8A150DB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3758" y="1963738"/>
            <a:ext cx="5365750" cy="39941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OpenIE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Generates a “dependency parse” for each sentence</a:t>
            </a:r>
          </a:p>
          <a:p>
            <a:pPr lvl="1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 learned classifier then traverses each edge in the dependency parse</a:t>
            </a:r>
          </a:p>
          <a:p>
            <a:pPr lvl="1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Not require its input text to have a specific structure</a:t>
            </a:r>
          </a:p>
          <a:p>
            <a:pPr marL="712470" lvl="1" indent="-457200">
              <a:lnSpc>
                <a:spcPct val="150000"/>
              </a:lnSpc>
              <a:buClrTx/>
              <a:buFont typeface="+mj-lt"/>
              <a:buAutoNum type="arabicPeriod"/>
            </a:pPr>
            <a:endParaRPr lang="en-US" altLang="zh-C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BEA5BB-13D0-A4C2-6612-BC0E860773A3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32894AE-D62C-5108-C70A-FF4E0753309C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90ECC111-D540-B285-B6C6-65B2CD2C45BC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6AA52-C529-559B-F77E-47D867F4F39F}"/>
              </a:ext>
            </a:extLst>
          </p:cNvPr>
          <p:cNvSpPr txBox="1"/>
          <p:nvPr/>
        </p:nvSpPr>
        <p:spPr>
          <a:xfrm>
            <a:off x="359412" y="1323972"/>
            <a:ext cx="1183258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methods for extracting KGs from plain text 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A2D26343-3BFD-A3D6-68BC-725826CC2503}"/>
              </a:ext>
            </a:extLst>
          </p:cNvPr>
          <p:cNvSpPr txBox="1">
            <a:spLocks/>
          </p:cNvSpPr>
          <p:nvPr/>
        </p:nvSpPr>
        <p:spPr>
          <a:xfrm>
            <a:off x="5829915" y="1909634"/>
            <a:ext cx="5534992" cy="517795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GraphRAG</a:t>
            </a:r>
            <a:endParaRPr lang="en-US" altLang="zh-CN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Integrated graph-based knowledge retrieval with language models</a:t>
            </a: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Generating KGs from plain text to use as its database</a:t>
            </a: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Prompting LMs to extract node-entities and relationships</a:t>
            </a: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Aggregates well-connected nodes into communities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AC151407-DA86-9A27-D312-56667C64621F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765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9E21A-636E-46BF-D6AF-986F5B96B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7BC71B5E-B14E-54C1-B7F4-3E8E4C1CAAA1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C71BB-7323-D570-E648-665C87267DE9}"/>
              </a:ext>
            </a:extLst>
          </p:cNvPr>
          <p:cNvSpPr txBox="1"/>
          <p:nvPr/>
        </p:nvSpPr>
        <p:spPr>
          <a:xfrm>
            <a:off x="201879" y="1243940"/>
            <a:ext cx="755270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KGGen:</a:t>
            </a:r>
            <a:r>
              <a:rPr lang="zh-CN" altLang="en-US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Text-to-Knowledge-Graph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1D1B32C3-7A33-02E5-EC06-2462074B999B}"/>
              </a:ext>
            </a:extLst>
          </p:cNvPr>
          <p:cNvSpPr txBox="1">
            <a:spLocks/>
          </p:cNvSpPr>
          <p:nvPr/>
        </p:nvSpPr>
        <p:spPr>
          <a:xfrm>
            <a:off x="198782" y="1828715"/>
            <a:ext cx="11225280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Overview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An open-source package that uses LMs to extract high-quality KGs from plain text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 multi-stage approach involving an LLM (in this case, GPT-4o)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3 Modules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Generate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: Entity and Relation Extraction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Aggregate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: Aggregation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Cluster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: Entity and Edge Clustering</a:t>
            </a:r>
          </a:p>
          <a:p>
            <a:pPr marL="255270" lvl="1" indent="0">
              <a:lnSpc>
                <a:spcPct val="150000"/>
              </a:lnSpc>
              <a:buSzPct val="70000"/>
              <a:buNone/>
            </a:pP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9AF6D4B3-4BDB-3FDB-CAB2-237C787B4C68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FCA-41BA-5D3C-F489-C80DA63A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9A7D3433-C115-9C55-C7FB-372E938743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782" y="141288"/>
            <a:ext cx="11016905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b="1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3A59D9-F2BD-F9DC-5FE2-88FAFE0B3224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F81F953C-7FF6-4727-80D1-A62429FA5043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AF2499B9-E4BA-7C8C-8FF2-9D077D19250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6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A22904-6B9D-BFBF-0EF1-BC1513EB9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5" y="1542246"/>
            <a:ext cx="10790630" cy="49298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2608B2-CAC2-DB78-E896-7886F3950ECF}"/>
              </a:ext>
            </a:extLst>
          </p:cNvPr>
          <p:cNvSpPr txBox="1"/>
          <p:nvPr/>
        </p:nvSpPr>
        <p:spPr>
          <a:xfrm>
            <a:off x="4269548" y="6145903"/>
            <a:ext cx="343940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KGGen extraction method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63397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CDBFE-8701-EE0C-5C5A-D70A2DE7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6D92BF0-B654-94D6-7D34-2F855C799F90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7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FBB3C035-CADB-1E1E-719E-CE14830B2AAB}"/>
              </a:ext>
            </a:extLst>
          </p:cNvPr>
          <p:cNvSpPr txBox="1">
            <a:spLocks/>
          </p:cNvSpPr>
          <p:nvPr/>
        </p:nvSpPr>
        <p:spPr>
          <a:xfrm>
            <a:off x="195094" y="1412461"/>
            <a:ext cx="11276469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3200" b="1" kern="0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2-step approach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1st step: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take unstructured text as input and invoke the GPT-4o model to output detected entities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2nd step: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invoke a second LLM call to output the subject-predicate-object relations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F0ACC00E-6F93-B590-17F2-A99477CE25C6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Generate: Entity and Relation Extraction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31CFFB-C8D3-84E8-065C-6C76F131776B}"/>
              </a:ext>
            </a:extLst>
          </p:cNvPr>
          <p:cNvSpPr/>
          <p:nvPr/>
        </p:nvSpPr>
        <p:spPr>
          <a:xfrm>
            <a:off x="605642" y="5004513"/>
            <a:ext cx="2612571" cy="105560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Unstructured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T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ext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348BAC-01F5-5640-44CE-32A81AB538B8}"/>
              </a:ext>
            </a:extLst>
          </p:cNvPr>
          <p:cNvCxnSpPr>
            <a:cxnSpLocks/>
          </p:cNvCxnSpPr>
          <p:nvPr/>
        </p:nvCxnSpPr>
        <p:spPr>
          <a:xfrm flipV="1">
            <a:off x="6590804" y="5520864"/>
            <a:ext cx="760020" cy="114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88311D-96E1-8B1A-027E-7639A923DC35}"/>
              </a:ext>
            </a:extLst>
          </p:cNvPr>
          <p:cNvSpPr>
            <a:spLocks noChangeAspect="1"/>
          </p:cNvSpPr>
          <p:nvPr/>
        </p:nvSpPr>
        <p:spPr>
          <a:xfrm>
            <a:off x="3978233" y="5242876"/>
            <a:ext cx="2612571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ntities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8AA0D7-03F5-7184-D0CB-43A52D5250EC}"/>
              </a:ext>
            </a:extLst>
          </p:cNvPr>
          <p:cNvSpPr/>
          <p:nvPr/>
        </p:nvSpPr>
        <p:spPr>
          <a:xfrm>
            <a:off x="7350824" y="5270915"/>
            <a:ext cx="3241966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nitial KGs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06A0EA-7B70-5AF4-6CCE-7E269A742FD4}"/>
              </a:ext>
            </a:extLst>
          </p:cNvPr>
          <p:cNvCxnSpPr>
            <a:cxnSpLocks/>
          </p:cNvCxnSpPr>
          <p:nvPr/>
        </p:nvCxnSpPr>
        <p:spPr>
          <a:xfrm flipV="1">
            <a:off x="3218213" y="5532316"/>
            <a:ext cx="760020" cy="114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AA8503D-B1B1-AC1B-ABCB-B9183DF9DD1F}"/>
              </a:ext>
            </a:extLst>
          </p:cNvPr>
          <p:cNvSpPr/>
          <p:nvPr/>
        </p:nvSpPr>
        <p:spPr>
          <a:xfrm>
            <a:off x="3389848" y="4941984"/>
            <a:ext cx="415636" cy="57888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0BDAFF9-FA05-CD59-7BCD-4D6A77BBA289}"/>
              </a:ext>
            </a:extLst>
          </p:cNvPr>
          <p:cNvSpPr/>
          <p:nvPr/>
        </p:nvSpPr>
        <p:spPr>
          <a:xfrm>
            <a:off x="6762439" y="4913945"/>
            <a:ext cx="415636" cy="57888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3C2EE9-3E3E-F971-BB2D-FD8960626D07}"/>
              </a:ext>
            </a:extLst>
          </p:cNvPr>
          <p:cNvSpPr txBox="1"/>
          <p:nvPr/>
        </p:nvSpPr>
        <p:spPr>
          <a:xfrm>
            <a:off x="3355132" y="4582090"/>
            <a:ext cx="48506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LLM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2CBE3C-C514-E77E-FDF0-C5619A966306}"/>
              </a:ext>
            </a:extLst>
          </p:cNvPr>
          <p:cNvSpPr txBox="1"/>
          <p:nvPr/>
        </p:nvSpPr>
        <p:spPr>
          <a:xfrm>
            <a:off x="6693008" y="4550726"/>
            <a:ext cx="48506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LLM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233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BAFC-AB32-B684-18CA-5908E669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4F2F46D-0505-C268-DD8C-A77C91775FF2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8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75CF6F06-C405-0922-F729-273BBE6CE91C}"/>
              </a:ext>
            </a:extLst>
          </p:cNvPr>
          <p:cNvSpPr txBox="1">
            <a:spLocks/>
          </p:cNvSpPr>
          <p:nvPr/>
        </p:nvSpPr>
        <p:spPr>
          <a:xfrm>
            <a:off x="195094" y="1412461"/>
            <a:ext cx="11276469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Collect all the unique entities and edges across all source graphs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Combine them into a single graph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All entities and edges are normalized to be in lowercase letters only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Reduces redundancy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CC4AA0CC-00C8-FF45-85AB-31394E09FFF6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Aggregate: Aggregation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A7D4746-BA1B-1BD9-B97B-3C26A912A05D}"/>
              </a:ext>
            </a:extLst>
          </p:cNvPr>
          <p:cNvSpPr/>
          <p:nvPr/>
        </p:nvSpPr>
        <p:spPr>
          <a:xfrm>
            <a:off x="605642" y="5242876"/>
            <a:ext cx="2612571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Initial KGs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E4520CD-8D9D-041B-3F47-B7B6C68BE189}"/>
              </a:ext>
            </a:extLst>
          </p:cNvPr>
          <p:cNvSpPr>
            <a:spLocks noChangeAspect="1"/>
          </p:cNvSpPr>
          <p:nvPr/>
        </p:nvSpPr>
        <p:spPr>
          <a:xfrm>
            <a:off x="3978233" y="5242876"/>
            <a:ext cx="3336967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Aggregated KGs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07A77C-1D2A-5C34-E674-EAD36F8A96B8}"/>
              </a:ext>
            </a:extLst>
          </p:cNvPr>
          <p:cNvCxnSpPr>
            <a:cxnSpLocks/>
          </p:cNvCxnSpPr>
          <p:nvPr/>
        </p:nvCxnSpPr>
        <p:spPr>
          <a:xfrm flipV="1">
            <a:off x="3218213" y="5532316"/>
            <a:ext cx="760020" cy="114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05198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4EACE-F66E-A9E2-EC63-5B0C7B18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D29748D4-0FEC-D41F-2F51-31C176312043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9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936B8176-8514-1276-3757-30A5CC04FC8A}"/>
              </a:ext>
            </a:extLst>
          </p:cNvPr>
          <p:cNvSpPr txBox="1">
            <a:spLocks/>
          </p:cNvSpPr>
          <p:nvPr/>
        </p:nvSpPr>
        <p:spPr>
          <a:xfrm>
            <a:off x="195094" y="1139329"/>
            <a:ext cx="11276469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Aggregated KG is a raw graph containing duplicate or synonymous entities and possibly redundant edges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Merge nodes and edges representing the same real-world entity or concept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 an iterative LLM-based approach to clustering(inspired by humans)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 LLM-as-a-Judge call to validate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75DEDCAD-91D0-D822-ECBE-3156E7D75345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Cluster: Entity and Edge Clustering(Key Innovation)</a:t>
            </a:r>
          </a:p>
        </p:txBody>
      </p:sp>
    </p:spTree>
    <p:extLst>
      <p:ext uri="{BB962C8B-B14F-4D97-AF65-F5344CB8AC3E}">
        <p14:creationId xmlns:p14="http://schemas.microsoft.com/office/powerpoint/2010/main" val="368980810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NjOWU1YjQxMGE5NTMzOTIwMDJiOTFkOTg5NzE0NzgifQ=="/>
  <p:tag name="KSO_WPP_MARK_KEY" val="dcf116d6-234b-4fd1-b1f8-c50996856978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ChenBin_0413</Template>
  <TotalTime>10451</TotalTime>
  <Words>1863</Words>
  <Application>Microsoft Office PowerPoint</Application>
  <PresentationFormat>宽屏</PresentationFormat>
  <Paragraphs>189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Helvetica</vt:lpstr>
      <vt:lpstr>Times New Roman</vt:lpstr>
      <vt:lpstr>Wingdings</vt:lpstr>
      <vt:lpstr>Office Theme</vt:lpstr>
      <vt:lpstr>PowerPoint 演示文稿</vt:lpstr>
      <vt:lpstr>Outline</vt:lpstr>
      <vt:lpstr>Introduction</vt:lpstr>
      <vt:lpstr>PowerPoint 演示文稿</vt:lpstr>
      <vt:lpstr>PowerPoint 演示文稿</vt:lpstr>
      <vt:lpstr>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HONGJIE</dc:creator>
  <cp:lastModifiedBy>jia hui huang</cp:lastModifiedBy>
  <cp:revision>425</cp:revision>
  <cp:lastPrinted>2023-04-08T02:08:20Z</cp:lastPrinted>
  <dcterms:created xsi:type="dcterms:W3CDTF">2023-04-13T03:44:06Z</dcterms:created>
  <dcterms:modified xsi:type="dcterms:W3CDTF">2025-10-16T02:39:27Z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eyJoZGlkIjoiZmRlYzIzNzllOWIzMzc2MDAyYjNiYTYxMzA5MTdjNzYifQ==</vt:lpwstr>
  </property>
  <property fmtid="{D5CDD505-2E9C-101B-9397-08002B2CF9AE}" pid="3" name="ICV">
    <vt:lpwstr>E14F0CB1D7C64DBEA65FE554D1293233</vt:lpwstr>
  </property>
  <property fmtid="{D5CDD505-2E9C-101B-9397-08002B2CF9AE}" pid="4" name="KSOProductBuildVer">
    <vt:lpwstr>2052-11.1.0.12763</vt:lpwstr>
  </property>
</Properties>
</file>