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7"/>
  </p:notesMasterIdLst>
  <p:sldIdLst>
    <p:sldId id="256" r:id="rId2"/>
    <p:sldId id="516" r:id="rId3"/>
    <p:sldId id="494" r:id="rId4"/>
    <p:sldId id="511" r:id="rId5"/>
    <p:sldId id="512" r:id="rId6"/>
    <p:sldId id="496" r:id="rId7"/>
    <p:sldId id="513" r:id="rId8"/>
    <p:sldId id="503" r:id="rId9"/>
    <p:sldId id="504" r:id="rId10"/>
    <p:sldId id="509" r:id="rId11"/>
    <p:sldId id="506" r:id="rId12"/>
    <p:sldId id="507" r:id="rId13"/>
    <p:sldId id="514" r:id="rId14"/>
    <p:sldId id="515" r:id="rId15"/>
    <p:sldId id="498" r:id="rId16"/>
  </p:sldIdLst>
  <p:sldSz cx="12192000" cy="6858000"/>
  <p:notesSz cx="10017125" cy="688657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381DC87-1C48-4D36-AD94-3BA7B0393BA5}">
          <p14:sldIdLst>
            <p14:sldId id="256"/>
            <p14:sldId id="516"/>
          </p14:sldIdLst>
        </p14:section>
        <p14:section name="Background" id="{7196E29E-5BAD-45E1-B197-2D7566E295DA}">
          <p14:sldIdLst>
            <p14:sldId id="494"/>
            <p14:sldId id="511"/>
            <p14:sldId id="512"/>
          </p14:sldIdLst>
        </p14:section>
        <p14:section name="Method" id="{940EEB99-897C-4DE8-955F-0DA05E2593DA}">
          <p14:sldIdLst>
            <p14:sldId id="496"/>
            <p14:sldId id="513"/>
            <p14:sldId id="503"/>
            <p14:sldId id="504"/>
            <p14:sldId id="509"/>
            <p14:sldId id="506"/>
            <p14:sldId id="507"/>
            <p14:sldId id="514"/>
            <p14:sldId id="515"/>
          </p14:sldIdLst>
        </p14:section>
        <p14:section name="Future Work" id="{2A1C11C1-6C40-4AB6-9B6A-E0E956AA92A1}">
          <p14:sldIdLst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2" pos="189" userDrawn="1">
          <p15:clr>
            <a:srgbClr val="A4A3A4"/>
          </p15:clr>
        </p15:guide>
        <p15:guide id="3" orient="horz" pos="2069" userDrawn="1">
          <p15:clr>
            <a:srgbClr val="A4A3A4"/>
          </p15:clr>
        </p15:guide>
        <p15:guide id="4" pos="325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 Shi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2D2D"/>
    <a:srgbClr val="E8D0D0"/>
    <a:srgbClr val="FF00FF"/>
    <a:srgbClr val="DA32C6"/>
    <a:srgbClr val="FFCFBC"/>
    <a:srgbClr val="D7EFF2"/>
    <a:srgbClr val="843939"/>
    <a:srgbClr val="385D8A"/>
    <a:srgbClr val="F2DC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 autoAdjust="0"/>
    <p:restoredTop sz="81339" autoAdjust="0"/>
  </p:normalViewPr>
  <p:slideViewPr>
    <p:cSldViewPr snapToGrid="0">
      <p:cViewPr varScale="1">
        <p:scale>
          <a:sx n="131" d="100"/>
          <a:sy n="131" d="100"/>
        </p:scale>
        <p:origin x="912" y="96"/>
      </p:cViewPr>
      <p:guideLst>
        <p:guide pos="189"/>
        <p:guide orient="horz" pos="2069"/>
        <p:guide pos="32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0754" cy="345525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74053" y="0"/>
            <a:ext cx="4340754" cy="345525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D2A48B96-639E-45A3-A0BA-2464DFDB1FAA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0675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01713" y="3314164"/>
            <a:ext cx="8013700" cy="2711589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41051"/>
            <a:ext cx="4340754" cy="34552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74053" y="6541051"/>
            <a:ext cx="4340754" cy="34552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44F54-8982-7352-179A-8E337B049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6B0DD0-136C-EAAF-C972-738E9C2CF8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82EDD83-26A5-75D4-597C-6CC933AC0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0825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4A300-9D79-47CF-82D0-01B6421E1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77FE88-C6DC-69E4-58EB-149149A86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FE8588-5D82-A74E-B981-4D6543274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2733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B41B0-5455-DC22-D66F-35D210708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940C408-E3D0-190C-F89D-A327D82E9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0EBB24-8F30-4BE4-1271-E794CBD08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Gradual integration: If the effect is better, change Review Extractor to "only split sentences into vectorized + tags when encountering long reviews", and downgrade the responsibility of Profile Updater to "metadata maintainer" - the real evidence is taken on demand from the vector library.</a:t>
            </a:r>
          </a:p>
        </p:txBody>
      </p:sp>
    </p:spTree>
    <p:extLst>
      <p:ext uri="{BB962C8B-B14F-4D97-AF65-F5344CB8AC3E}">
        <p14:creationId xmlns:p14="http://schemas.microsoft.com/office/powerpoint/2010/main" val="1992125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C668F-CDAA-103F-735C-4FCE26085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29ED9A-B7C7-A462-51D1-B5094A95C8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E5F78E-2952-70A0-05E8-961896711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2494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1DEAF-E078-D18C-2BFA-9E15FA3BA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67F6896-145F-F4AF-9320-D00C11F7F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29CDDEA-D988-7C22-E9DA-1BC3C5573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772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12A41-932D-7861-F400-0234494F7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50F7B2-5C9E-F25B-87E4-AC2D3EF1CB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52A929-0B00-BA6F-42F2-97460ADF1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16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21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19C85-999E-6288-328E-35A47675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90BE84-3253-9FA6-1267-5E94F2C4DF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F77A3E2-0AC1-154C-4AFA-2AE7BE97B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829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812FD-F657-6E52-3AE8-7007D6F3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B1C699-EB29-04A7-6373-6EB2EC45B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4924A22-BC0A-DB13-C509-E63CDCE7D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678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E42D4-8A0F-EE6D-9758-212EC7E9B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EE6174-DB4B-89F9-0F45-438C11101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CA8BA6-4CF6-3043-1409-D23F3E290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9502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8AC08-29E5-5509-5C36-DAD718B4C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73DB6D-6B27-71C4-F4AB-4340950A2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2EA674-203D-CA2F-D360-199A75C58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4362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77814-3D08-B10E-A42F-C2E0E3080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DB56B9-EBC7-4AD6-3920-DE01DED6C8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7F0093-C355-4BFF-1995-F02FCF9AB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766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066BA-5FD8-C71D-F713-D6DD7F5BC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7A6D778-78EA-A749-84E3-814FD6136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3CD6D6D-5B86-7011-20EE-01815EFF1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708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DEF11-E62E-34B0-4712-398DD03D0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2A858D7-7A33-18EB-9067-5192B8ECC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5A34610-1A8C-CA03-ABFE-27A05DD7A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93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8"/>
          <p:cNvSpPr/>
          <p:nvPr/>
        </p:nvSpPr>
        <p:spPr>
          <a:xfrm>
            <a:off x="0" y="1"/>
            <a:ext cx="12192000" cy="714375"/>
          </a:xfrm>
          <a:prstGeom prst="rect">
            <a:avLst/>
          </a:prstGeom>
          <a:solidFill>
            <a:srgbClr val="8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600"/>
          </a:p>
        </p:txBody>
      </p:sp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2" y="71440"/>
            <a:ext cx="1005841" cy="5086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Rectangle 41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rgbClr val="8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600"/>
          </a:p>
        </p:txBody>
      </p:sp>
      <p:sp>
        <p:nvSpPr>
          <p:cNvPr id="15" name="TextBox 42"/>
          <p:cNvSpPr txBox="1"/>
          <p:nvPr/>
        </p:nvSpPr>
        <p:spPr>
          <a:xfrm>
            <a:off x="2095500" y="842962"/>
            <a:ext cx="5905501" cy="523214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spAutoFit/>
          </a:bodyPr>
          <a:lstStyle/>
          <a:p>
            <a:pPr>
              <a:defRPr sz="1400"/>
            </a:pPr>
            <a:r>
              <a:rPr sz="1400"/>
              <a:t>WASEDA University</a:t>
            </a:r>
          </a:p>
          <a:p>
            <a:pPr>
              <a:defRPr sz="1400" b="1"/>
            </a:pPr>
            <a:r>
              <a:rPr sz="1400"/>
              <a:t>Graduate School of Information, Production and Systems</a:t>
            </a:r>
          </a:p>
        </p:txBody>
      </p:sp>
      <p:pic>
        <p:nvPicPr>
          <p:cNvPr id="1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1" y="771525"/>
            <a:ext cx="1714500" cy="8386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14400" y="2130429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9602" y="274638"/>
            <a:ext cx="8026401" cy="5851526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  <a:defRPr sz="3200"/>
            </a:lvl1pPr>
            <a:lvl2pPr marL="579120" indent="-325120">
              <a:buClr>
                <a:srgbClr val="640000"/>
              </a:buClr>
              <a:buSzPct val="68000"/>
              <a:defRPr sz="3200"/>
            </a:lvl2pPr>
            <a:lvl3pPr marL="1047115" indent="-302895">
              <a:buClr>
                <a:srgbClr val="640000"/>
              </a:buClr>
              <a:defRPr sz="3200"/>
            </a:lvl3pPr>
            <a:lvl4pPr marL="1734820" indent="-363220">
              <a:buClr>
                <a:srgbClr val="640000"/>
              </a:buClr>
              <a:defRPr sz="3200"/>
            </a:lvl4pPr>
            <a:lvl5pPr marL="2192020" indent="-363220">
              <a:buClr>
                <a:srgbClr val="640000"/>
              </a:buClr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</a:lvl1pPr>
            <a:lvl2pPr marL="586105" indent="-331470">
              <a:buClr>
                <a:srgbClr val="640000"/>
              </a:buClr>
              <a:buSzPct val="68000"/>
            </a:lvl2pPr>
            <a:lvl3pPr marL="1062355" indent="-318135">
              <a:buClr>
                <a:srgbClr val="640000"/>
              </a:buClr>
            </a:lvl3pPr>
            <a:lvl4pPr marL="1725295" indent="-353695">
              <a:buClr>
                <a:srgbClr val="640000"/>
              </a:buClr>
            </a:lvl4pPr>
            <a:lvl5pPr marL="2182495" indent="-353695">
              <a:buClr>
                <a:srgbClr val="640000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 b="1"/>
            </a:lvl1pPr>
            <a:lvl2pPr marL="0" indent="457200">
              <a:buClrTx/>
              <a:buSzTx/>
              <a:buNone/>
              <a:defRPr sz="2400" b="1"/>
            </a:lvl2pPr>
            <a:lvl3pPr marL="0" indent="914400">
              <a:buClrTx/>
              <a:buSzTx/>
              <a:buNone/>
              <a:defRPr sz="2400" b="1"/>
            </a:lvl3pPr>
            <a:lvl4pPr marL="0" indent="1371600">
              <a:buClrTx/>
              <a:buSzTx/>
              <a:buNone/>
              <a:defRPr sz="2400" b="1"/>
            </a:lvl4pPr>
            <a:lvl5pPr marL="0" indent="1828800">
              <a:buClrTx/>
              <a:buSz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93371" y="1535112"/>
            <a:ext cx="5389035" cy="6397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 b="1"/>
            </a:lvl1pPr>
          </a:lstStyle>
          <a:p>
            <a:pPr marL="0" indent="0">
              <a:buClrTx/>
              <a:buSzTx/>
              <a:buNone/>
              <a:defRPr sz="2400" b="1"/>
            </a:pPr>
            <a:endParaRPr/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6" y="273054"/>
            <a:ext cx="4011085" cy="1162051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766733" y="273054"/>
            <a:ext cx="6815667" cy="5853113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  <a:defRPr sz="3200"/>
            </a:lvl1pPr>
            <a:lvl2pPr marL="579120" indent="-325120">
              <a:buClr>
                <a:srgbClr val="640000"/>
              </a:buClr>
              <a:buSzPct val="68000"/>
              <a:defRPr sz="3200"/>
            </a:lvl2pPr>
            <a:lvl3pPr marL="1047115" indent="-302895">
              <a:buClr>
                <a:srgbClr val="640000"/>
              </a:buClr>
              <a:defRPr sz="3200"/>
            </a:lvl3pPr>
            <a:lvl4pPr marL="1734820" indent="-363220">
              <a:buClr>
                <a:srgbClr val="640000"/>
              </a:buClr>
              <a:defRPr sz="3200"/>
            </a:lvl4pPr>
            <a:lvl5pPr marL="2192020" indent="-363220">
              <a:buClr>
                <a:srgbClr val="640000"/>
              </a:buClr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9605" y="1435101"/>
            <a:ext cx="4011087" cy="469106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</a:lstStyle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89718" y="4800602"/>
            <a:ext cx="7315201" cy="566739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9718" y="5367340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457200">
              <a:buClrTx/>
              <a:buSzTx/>
              <a:buNone/>
              <a:defRPr sz="1400"/>
            </a:lvl2pPr>
            <a:lvl3pPr marL="0" indent="914400">
              <a:buClrTx/>
              <a:buSzTx/>
              <a:buNone/>
              <a:defRPr sz="1400"/>
            </a:lvl3pPr>
            <a:lvl4pPr marL="0" indent="1371600">
              <a:buClrTx/>
              <a:buSzTx/>
              <a:buNone/>
              <a:defRPr sz="1400"/>
            </a:lvl4pPr>
            <a:lvl5pPr marL="0" indent="1828800">
              <a:buClrTx/>
              <a:buSz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  <a:defRPr sz="3200"/>
            </a:lvl1pPr>
            <a:lvl2pPr marL="579120" indent="-325120">
              <a:buClr>
                <a:srgbClr val="640000"/>
              </a:buClr>
              <a:buSzPct val="68000"/>
              <a:defRPr sz="3200"/>
            </a:lvl2pPr>
            <a:lvl3pPr marL="1047115" indent="-302895">
              <a:buClr>
                <a:srgbClr val="640000"/>
              </a:buClr>
              <a:defRPr sz="3200"/>
            </a:lvl3pPr>
            <a:lvl4pPr marL="1734820" indent="-363220">
              <a:buClr>
                <a:srgbClr val="640000"/>
              </a:buClr>
              <a:defRPr sz="3200"/>
            </a:lvl4pPr>
            <a:lvl5pPr marL="2192020" indent="-363220">
              <a:buClr>
                <a:srgbClr val="640000"/>
              </a:buClr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8"/>
          <p:cNvSpPr/>
          <p:nvPr/>
        </p:nvSpPr>
        <p:spPr>
          <a:xfrm>
            <a:off x="-1" y="1070135"/>
            <a:ext cx="12192001" cy="1428"/>
          </a:xfrm>
          <a:prstGeom prst="line">
            <a:avLst/>
          </a:prstGeom>
          <a:ln w="101600">
            <a:solidFill>
              <a:srgbClr val="7D2D2D"/>
            </a:solidFill>
          </a:ln>
        </p:spPr>
        <p:txBody>
          <a:bodyPr lIns="45719" rIns="45719"/>
          <a:lstStyle/>
          <a:p>
            <a:endParaRPr sz="1800"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571460" y="214289"/>
            <a:ext cx="11049080" cy="785820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142987"/>
            <a:ext cx="10972800" cy="4983180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0541" y="6400179"/>
            <a:ext cx="271863" cy="276993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9pPr>
    </p:titleStyle>
    <p:bodyStyle>
      <a:lvl1pPr marL="341630" marR="0" indent="-3416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78000"/>
        <a:buFontTx/>
        <a:buChar char="◆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539750" marR="0" indent="-28448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❖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080135" marR="0" indent="-2273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85000"/>
        <a:buFontTx/>
        <a:buChar char="●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598930" marR="0" indent="-2273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–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056130" marR="0" indent="-2273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»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060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0632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5204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39776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1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53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25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1997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69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22"/>
          <p:cNvSpPr txBox="1"/>
          <p:nvPr/>
        </p:nvSpPr>
        <p:spPr>
          <a:xfrm>
            <a:off x="302419" y="2479194"/>
            <a:ext cx="11587162" cy="1377611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>
            <a:lvl1pPr algn="ctr">
              <a:defRPr sz="3200"/>
            </a:lvl1pPr>
          </a:lstStyle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srgbClr val="000000"/>
                </a:solidFill>
                <a:latin typeface="+mj-ea"/>
                <a:ea typeface="+mj-ea"/>
                <a:cs typeface="Arial" panose="020B0604020202020204"/>
                <a:sym typeface="Calibri" panose="020F0502020204030204"/>
              </a:rPr>
              <a:t>Game Review Recommendation via Personalized Sentiment-Aware Graphs with Lightweight LLM Profiling</a:t>
            </a:r>
          </a:p>
        </p:txBody>
      </p:sp>
      <p:sp>
        <p:nvSpPr>
          <p:cNvPr id="119" name="テキスト ボックス 4"/>
          <p:cNvSpPr txBox="1"/>
          <p:nvPr/>
        </p:nvSpPr>
        <p:spPr>
          <a:xfrm>
            <a:off x="1520512" y="4899471"/>
            <a:ext cx="9144000" cy="901700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sz="2200" kern="0" dirty="0">
                <a:solidFill>
                  <a:srgbClr val="000000"/>
                </a:solidFill>
                <a:latin typeface="Calibri" panose="020F0502020204030204"/>
                <a:cs typeface="Arial" panose="020B0604020202020204"/>
                <a:sym typeface="Arial" panose="020B0604020202020204"/>
              </a:rPr>
              <a:t>HUANG JIAHUI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2200" kern="0" dirty="0">
                <a:solidFill>
                  <a:srgbClr val="000000"/>
                </a:solidFill>
                <a:latin typeface="Calibri" panose="020F0502020204030204"/>
                <a:cs typeface="Arial" panose="020B0604020202020204"/>
                <a:sym typeface="Arial" panose="020B0604020202020204"/>
              </a:rPr>
              <a:t>202</a:t>
            </a:r>
            <a:r>
              <a:rPr lang="en-US" altLang="zh-CN" sz="2200" kern="0" dirty="0">
                <a:solidFill>
                  <a:srgbClr val="000000"/>
                </a:solidFill>
                <a:latin typeface="Calibri" panose="020F0502020204030204"/>
                <a:cs typeface="Arial" panose="020B0604020202020204"/>
                <a:sym typeface="Arial" panose="020B0604020202020204"/>
              </a:rPr>
              <a:t>5</a:t>
            </a:r>
            <a:r>
              <a:rPr lang="en-US" sz="2200" kern="0" dirty="0">
                <a:solidFill>
                  <a:srgbClr val="000000"/>
                </a:solidFill>
                <a:latin typeface="Calibri" panose="020F0502020204030204"/>
                <a:cs typeface="Arial" panose="020B0604020202020204"/>
                <a:sym typeface="Arial" panose="020B0604020202020204"/>
              </a:rPr>
              <a:t>/</a:t>
            </a:r>
            <a:r>
              <a:rPr lang="en-US" altLang="zh-CN" sz="2200" kern="0" dirty="0">
                <a:solidFill>
                  <a:srgbClr val="000000"/>
                </a:solidFill>
                <a:latin typeface="Calibri" panose="020F0502020204030204"/>
                <a:cs typeface="Arial" panose="020B0604020202020204"/>
                <a:sym typeface="Arial" panose="020B0604020202020204"/>
              </a:rPr>
              <a:t>09</a:t>
            </a:r>
            <a:r>
              <a:rPr lang="en-US" sz="2200" kern="0" dirty="0">
                <a:solidFill>
                  <a:srgbClr val="000000"/>
                </a:solidFill>
                <a:latin typeface="Calibri" panose="020F0502020204030204"/>
                <a:cs typeface="Arial" panose="020B0604020202020204"/>
                <a:sym typeface="Arial" panose="020B0604020202020204"/>
              </a:rPr>
              <a:t>/</a:t>
            </a:r>
            <a:r>
              <a:rPr lang="en-US" altLang="zh-CN" sz="2200" kern="0" dirty="0">
                <a:solidFill>
                  <a:srgbClr val="000000"/>
                </a:solidFill>
                <a:latin typeface="Calibri" panose="020F0502020204030204"/>
                <a:cs typeface="Arial" panose="020B0604020202020204"/>
                <a:sym typeface="Arial" panose="020B0604020202020204"/>
              </a:rPr>
              <a:t>25</a:t>
            </a:r>
            <a:endParaRPr lang="en-US" sz="2200" kern="0" dirty="0">
              <a:solidFill>
                <a:srgbClr val="000000"/>
              </a:solidFill>
              <a:latin typeface="Calibri" panose="020F050202020403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sz="quarter" idx="1"/>
          </p:nvPr>
        </p:nvSpPr>
        <p:spPr>
          <a:xfrm>
            <a:off x="3810000" y="6002655"/>
            <a:ext cx="4572000" cy="4333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1600" b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 Engineering</a:t>
            </a:r>
            <a:r>
              <a:rPr lang="zh-CN" altLang="en-US" sz="1600" b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Lab, IPS, Waseda Univ.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4AED0-756A-14FB-7AD6-EFA32F6BD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767E4E3B-4765-6701-0705-F3201D9517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9225"/>
            <a:ext cx="828675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APPROACH</a:t>
            </a:r>
            <a:endParaRPr 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DDB442-5DB9-C29C-AEEF-1C32A2847AFA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1327F67A-909A-A93D-19C1-31E0BC569649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10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03F7D5-D038-3EC0-2998-2BA4BFFD4C32}"/>
              </a:ext>
            </a:extLst>
          </p:cNvPr>
          <p:cNvSpPr txBox="1"/>
          <p:nvPr/>
        </p:nvSpPr>
        <p:spPr>
          <a:xfrm>
            <a:off x="73934" y="1143986"/>
            <a:ext cx="497308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/>
                <a:cs typeface="Arial" panose="020B0604020202020204" pitchFamily="34" charset="0"/>
              </a:rPr>
              <a:t>Deterministic Alignment</a:t>
            </a:r>
          </a:p>
        </p:txBody>
      </p:sp>
      <p:sp>
        <p:nvSpPr>
          <p:cNvPr id="6" name="コンテンツ プレースホルダ 2">
            <a:extLst>
              <a:ext uri="{FF2B5EF4-FFF2-40B4-BE49-F238E27FC236}">
                <a16:creationId xmlns:a16="http://schemas.microsoft.com/office/drawing/2014/main" id="{48CF247B-7F95-822C-C3F7-2BD677F5AE5E}"/>
              </a:ext>
            </a:extLst>
          </p:cNvPr>
          <p:cNvSpPr txBox="1">
            <a:spLocks/>
          </p:cNvSpPr>
          <p:nvPr/>
        </p:nvSpPr>
        <p:spPr>
          <a:xfrm>
            <a:off x="148727" y="1743741"/>
            <a:ext cx="9631377" cy="4482130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Scoring Logic: </a:t>
            </a:r>
            <a:r>
              <a:rPr lang="en-US" altLang="zh-CN" sz="2400" kern="0" dirty="0">
                <a:latin typeface="+mj-ea"/>
              </a:rPr>
              <a:t>We align a user's positive aspect preferences with an item's aspect support.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Essentially an inner product: </a:t>
            </a:r>
          </a:p>
          <a:p>
            <a:pPr marL="0" indent="0" algn="ctr">
              <a:buSzPct val="70000"/>
              <a:buNone/>
            </a:pPr>
            <a:r>
              <a:rPr lang="en-US" altLang="zh-CN" sz="2400" kern="0" dirty="0">
                <a:latin typeface="+mj-ea"/>
              </a:rPr>
              <a:t>Score(</a:t>
            </a:r>
            <a:r>
              <a:rPr lang="en-US" altLang="zh-CN" sz="2400" kern="0" dirty="0" err="1">
                <a:latin typeface="+mj-ea"/>
              </a:rPr>
              <a:t>u,i</a:t>
            </a:r>
            <a:r>
              <a:rPr lang="en-US" altLang="zh-CN" sz="2400" kern="0" dirty="0">
                <a:latin typeface="+mj-ea"/>
              </a:rPr>
              <a:t>)=∑ </a:t>
            </a:r>
            <a:r>
              <a:rPr lang="en-US" altLang="zh-CN" sz="2400" kern="0" dirty="0" err="1">
                <a:latin typeface="+mj-ea"/>
              </a:rPr>
              <a:t>a∈Aspects</a:t>
            </a:r>
            <a:r>
              <a:rPr lang="en-US" altLang="zh-CN" sz="2400" kern="0" dirty="0">
                <a:latin typeface="+mj-ea"/>
              </a:rPr>
              <a:t>​ </a:t>
            </a:r>
            <a:r>
              <a:rPr lang="en-US" altLang="zh-CN" sz="2400" kern="0" dirty="0" err="1">
                <a:latin typeface="+mj-ea"/>
              </a:rPr>
              <a:t>UserPref</a:t>
            </a:r>
            <a:r>
              <a:rPr lang="en-US" altLang="zh-CN" sz="2400" kern="0" dirty="0">
                <a:latin typeface="+mj-ea"/>
              </a:rPr>
              <a:t>(</a:t>
            </a:r>
            <a:r>
              <a:rPr lang="en-US" altLang="zh-CN" sz="2400" kern="0" dirty="0" err="1">
                <a:latin typeface="+mj-ea"/>
              </a:rPr>
              <a:t>u,a</a:t>
            </a:r>
            <a:r>
              <a:rPr lang="en-US" altLang="zh-CN" sz="2400" kern="0" dirty="0">
                <a:latin typeface="+mj-ea"/>
              </a:rPr>
              <a:t>)×</a:t>
            </a:r>
            <a:r>
              <a:rPr lang="en-US" altLang="zh-CN" sz="2400" kern="0" dirty="0" err="1">
                <a:latin typeface="+mj-ea"/>
              </a:rPr>
              <a:t>ItemSupport</a:t>
            </a:r>
            <a:r>
              <a:rPr lang="en-US" altLang="zh-CN" sz="2400" kern="0" dirty="0">
                <a:latin typeface="+mj-ea"/>
              </a:rPr>
              <a:t>(</a:t>
            </a:r>
            <a:r>
              <a:rPr lang="en-US" altLang="zh-CN" sz="2400" kern="0" dirty="0" err="1">
                <a:latin typeface="+mj-ea"/>
              </a:rPr>
              <a:t>i,a</a:t>
            </a:r>
            <a:r>
              <a:rPr lang="en-US" altLang="zh-CN" sz="2400" kern="0" dirty="0">
                <a:latin typeface="+mj-ea"/>
              </a:rPr>
              <a:t>)</a:t>
            </a:r>
          </a:p>
          <a:p>
            <a:pPr marL="0" indent="0" algn="ctr">
              <a:buSzPct val="70000"/>
              <a:buNone/>
            </a:pPr>
            <a:endParaRPr lang="en-US" altLang="zh-CN" sz="2400" kern="0" dirty="0">
              <a:latin typeface="+mj-ea"/>
            </a:endParaRP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Explanation Generation: </a:t>
            </a:r>
            <a:r>
              <a:rPr lang="en-US" altLang="zh-CN" sz="2400" kern="0" dirty="0">
                <a:latin typeface="+mj-ea"/>
              </a:rPr>
              <a:t>The aspects that contribute most to the score generate the rationale.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Example: </a:t>
            </a:r>
            <a:r>
              <a:rPr lang="en-US" altLang="zh-CN" sz="2400" kern="0" dirty="0">
                <a:latin typeface="+mj-ea"/>
              </a:rPr>
              <a:t>"Recommended because you like good graphics."</a:t>
            </a:r>
          </a:p>
        </p:txBody>
      </p:sp>
    </p:spTree>
    <p:extLst>
      <p:ext uri="{BB962C8B-B14F-4D97-AF65-F5344CB8AC3E}">
        <p14:creationId xmlns:p14="http://schemas.microsoft.com/office/powerpoint/2010/main" val="11238160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BB143-5595-FFEF-4C20-E9DA51BD8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2AF8D961-81A4-E2B0-B320-7404B17E01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9225"/>
            <a:ext cx="828675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Experiment</a:t>
            </a:r>
            <a:endParaRPr 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301B53-0C43-8D8E-6788-F1528217921C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86F552BB-468C-89C6-BCF8-2FE08D8F9BFA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11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F7D1D1-39C8-020A-BDB9-A8CA4AE93034}"/>
              </a:ext>
            </a:extLst>
          </p:cNvPr>
          <p:cNvSpPr txBox="1"/>
          <p:nvPr/>
        </p:nvSpPr>
        <p:spPr>
          <a:xfrm>
            <a:off x="73934" y="1143986"/>
            <a:ext cx="497308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/>
                <a:cs typeface="Arial" panose="020B0604020202020204" pitchFamily="34" charset="0"/>
              </a:rPr>
              <a:t>Experimental setup</a:t>
            </a:r>
          </a:p>
        </p:txBody>
      </p:sp>
      <p:sp>
        <p:nvSpPr>
          <p:cNvPr id="6" name="コンテンツ プレースホルダ 2">
            <a:extLst>
              <a:ext uri="{FF2B5EF4-FFF2-40B4-BE49-F238E27FC236}">
                <a16:creationId xmlns:a16="http://schemas.microsoft.com/office/drawing/2014/main" id="{D8706518-4FE9-00D2-A221-BE80C6CECE23}"/>
              </a:ext>
            </a:extLst>
          </p:cNvPr>
          <p:cNvSpPr txBox="1">
            <a:spLocks/>
          </p:cNvSpPr>
          <p:nvPr/>
        </p:nvSpPr>
        <p:spPr>
          <a:xfrm>
            <a:off x="148727" y="1743741"/>
            <a:ext cx="8683301" cy="4482130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 lnSpcReduction="10000"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Dataset: Amazon Video Games (~500k reviews)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endParaRPr lang="en-US" altLang="zh-CN" sz="2400" b="1" kern="0" dirty="0">
              <a:latin typeface="+mj-ea"/>
            </a:endParaRP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Protocol: Sampled ranking (1 positive + 99 negatives per user)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endParaRPr lang="en-US" altLang="zh-CN" sz="2400" b="1" kern="0" dirty="0">
              <a:latin typeface="+mj-ea"/>
            </a:endParaRP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Metrics: HR@10, NDCG@10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endParaRPr lang="en-US" altLang="zh-CN" sz="2400" b="1" kern="0" dirty="0">
              <a:latin typeface="+mj-ea"/>
            </a:endParaRP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LLM Usage: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endParaRPr lang="en-US" altLang="zh-CN" sz="2400" b="1" kern="0" dirty="0">
              <a:latin typeface="+mj-ea"/>
            </a:endParaRP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GPT-4o-mini profiled 500 reviews offline.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endParaRPr lang="en-US" altLang="zh-CN" sz="2400" b="1" kern="0" dirty="0">
              <a:latin typeface="+mj-ea"/>
            </a:endParaRP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No LLM calls during online inference/ranking</a:t>
            </a:r>
            <a:endParaRPr lang="en-US" altLang="zh-CN" sz="2400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41316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A858C-B2B7-B247-CEB6-095ADCFA1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D5A6E8CE-CDE2-1E73-4311-C272A9EB42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9225"/>
            <a:ext cx="828675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Experiment</a:t>
            </a:r>
            <a:endParaRPr 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920D7D-E433-DEA6-535C-DE686715F256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B46BA629-897D-50D3-9FA9-4FAF73F21EE5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12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720AE4-68C4-BA0B-A6F5-E046383B745B}"/>
              </a:ext>
            </a:extLst>
          </p:cNvPr>
          <p:cNvSpPr txBox="1"/>
          <p:nvPr/>
        </p:nvSpPr>
        <p:spPr>
          <a:xfrm>
            <a:off x="73933" y="1143986"/>
            <a:ext cx="807787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/>
                <a:cs typeface="Arial" panose="020B0604020202020204" pitchFamily="34" charset="0"/>
              </a:rPr>
              <a:t>Preliminary Results and Issues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D23F1D-89F2-D894-1E19-6569CA6F57FE}"/>
              </a:ext>
            </a:extLst>
          </p:cNvPr>
          <p:cNvSpPr txBox="1"/>
          <p:nvPr/>
        </p:nvSpPr>
        <p:spPr>
          <a:xfrm>
            <a:off x="245720" y="3429000"/>
            <a:ext cx="11785125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kern="0" dirty="0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A small gain in Hit Rate (HR), but a strong improvement in NDCG.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kern="0" dirty="0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This means our method pushes the correct item higher up in the top-10 list.</a:t>
            </a:r>
            <a:endParaRPr lang="zh-CN" altLang="en-US" sz="2400" kern="0" dirty="0">
              <a:solidFill>
                <a:srgbClr val="000000"/>
              </a:solidFill>
              <a:latin typeface="+mj-ea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27ABBD5-2858-691E-49D4-FAED6BA99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533115"/>
              </p:ext>
            </p:extLst>
          </p:nvPr>
        </p:nvGraphicFramePr>
        <p:xfrm>
          <a:off x="1746059" y="1791980"/>
          <a:ext cx="8486379" cy="12468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8793">
                  <a:extLst>
                    <a:ext uri="{9D8B030D-6E8A-4147-A177-3AD203B41FA5}">
                      <a16:colId xmlns:a16="http://schemas.microsoft.com/office/drawing/2014/main" val="802975256"/>
                    </a:ext>
                  </a:extLst>
                </a:gridCol>
                <a:gridCol w="2828793">
                  <a:extLst>
                    <a:ext uri="{9D8B030D-6E8A-4147-A177-3AD203B41FA5}">
                      <a16:colId xmlns:a16="http://schemas.microsoft.com/office/drawing/2014/main" val="1948448044"/>
                    </a:ext>
                  </a:extLst>
                </a:gridCol>
                <a:gridCol w="2828793">
                  <a:extLst>
                    <a:ext uri="{9D8B030D-6E8A-4147-A177-3AD203B41FA5}">
                      <a16:colId xmlns:a16="http://schemas.microsoft.com/office/drawing/2014/main" val="2667780449"/>
                    </a:ext>
                  </a:extLst>
                </a:gridCol>
              </a:tblGrid>
              <a:tr h="415609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solidFill>
                      <a:srgbClr val="7D2D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HR@10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7D2D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NDCG@10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7D2D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53047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TopPop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(Baseline)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887293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Our Method (PSAG-Align)</a:t>
                      </a:r>
                      <a:endParaRPr lang="en-US" sz="1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0.4179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0.3678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639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764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E05D2-B7A8-0A4C-B822-065D09709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30CD29F4-F558-9E76-DDAA-40AE1414AE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9225"/>
            <a:ext cx="828675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Experiment</a:t>
            </a:r>
            <a:endParaRPr 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11FEEA-09AC-7FCE-E0BC-EEDB40B17D14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5FACE0B9-32C3-1D1F-6C9A-D2AE89E3FFA5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13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83D6B2-66C5-BB4F-67BE-98342DE3418E}"/>
              </a:ext>
            </a:extLst>
          </p:cNvPr>
          <p:cNvSpPr txBox="1"/>
          <p:nvPr/>
        </p:nvSpPr>
        <p:spPr>
          <a:xfrm>
            <a:off x="73933" y="1143986"/>
            <a:ext cx="807787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/>
                <a:cs typeface="Arial" panose="020B0604020202020204" pitchFamily="34" charset="0"/>
              </a:rPr>
              <a:t>What the profiler looks like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FF3D8B2-7DC3-C605-EF26-FD753E7D3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27240"/>
              </p:ext>
            </p:extLst>
          </p:nvPr>
        </p:nvGraphicFramePr>
        <p:xfrm>
          <a:off x="6290919" y="1759264"/>
          <a:ext cx="5460441" cy="39344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0147">
                  <a:extLst>
                    <a:ext uri="{9D8B030D-6E8A-4147-A177-3AD203B41FA5}">
                      <a16:colId xmlns:a16="http://schemas.microsoft.com/office/drawing/2014/main" val="802975256"/>
                    </a:ext>
                  </a:extLst>
                </a:gridCol>
                <a:gridCol w="1820147">
                  <a:extLst>
                    <a:ext uri="{9D8B030D-6E8A-4147-A177-3AD203B41FA5}">
                      <a16:colId xmlns:a16="http://schemas.microsoft.com/office/drawing/2014/main" val="1948448044"/>
                    </a:ext>
                  </a:extLst>
                </a:gridCol>
                <a:gridCol w="1820147">
                  <a:extLst>
                    <a:ext uri="{9D8B030D-6E8A-4147-A177-3AD203B41FA5}">
                      <a16:colId xmlns:a16="http://schemas.microsoft.com/office/drawing/2014/main" val="2667780449"/>
                    </a:ext>
                  </a:extLst>
                </a:gridCol>
              </a:tblGrid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740"/>
                        </a:spcBef>
                        <a:buNone/>
                      </a:pPr>
                      <a:r>
                        <a:rPr lang="en-US" sz="2000" b="1" kern="0" spc="-1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Aspect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rgbClr val="7D2D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40"/>
                        </a:spcBef>
                        <a:buNone/>
                      </a:pPr>
                      <a:r>
                        <a:rPr lang="en-US" sz="2000" b="1" kern="0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Positive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rgbClr val="7D2D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40"/>
                        </a:spcBef>
                        <a:buNone/>
                      </a:pPr>
                      <a:r>
                        <a:rPr lang="en-US" sz="2000" b="1" kern="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Neutral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rgbClr val="7D2D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53047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65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preference.fit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5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5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9887293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65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aesthetics.visual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6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6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35639511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645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aesthetics.audio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178540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645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market.perception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6847384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645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cultural.impact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38028297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645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hci.interaction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59343322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645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software.quality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13331972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645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090273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60F46704-C3DC-69C3-A319-E861391521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0" y="1759264"/>
            <a:ext cx="5149049" cy="3860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E8C1369-72A5-7C58-BFE4-FF5015207D86}"/>
              </a:ext>
            </a:extLst>
          </p:cNvPr>
          <p:cNvSpPr txBox="1"/>
          <p:nvPr/>
        </p:nvSpPr>
        <p:spPr>
          <a:xfrm>
            <a:off x="252886" y="5724239"/>
            <a:ext cx="11939114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Sentiment polarity is </a:t>
            </a:r>
            <a:r>
              <a:rPr lang="en-US" altLang="zh-CN" sz="2000" kern="0" dirty="0" err="1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informative:Overall</a:t>
            </a:r>
            <a:r>
              <a:rPr lang="en-US" altLang="zh-CN" sz="2000" kern="0" dirty="0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 sentiment is mildly positive (~70%), which aligns with star ratings.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Negative signals provide strong cues for aversion, often related to </a:t>
            </a:r>
            <a:r>
              <a:rPr lang="en-US" altLang="zh-CN" sz="2000" kern="0" dirty="0" err="1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hci.interaction</a:t>
            </a:r>
            <a:r>
              <a:rPr lang="en-US" altLang="zh-CN" sz="2000" kern="0" dirty="0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 (controls), </a:t>
            </a:r>
            <a:r>
              <a:rPr lang="en-US" altLang="zh-CN" sz="2000" kern="0" dirty="0" err="1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software.quality</a:t>
            </a:r>
            <a:r>
              <a:rPr lang="en-US" altLang="zh-CN" sz="2000" kern="0" dirty="0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 (bugs), and </a:t>
            </a:r>
            <a:r>
              <a:rPr lang="en-US" altLang="zh-CN" sz="2000" kern="0" dirty="0" err="1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market.perception</a:t>
            </a:r>
            <a:r>
              <a:rPr lang="en-US" altLang="zh-CN" sz="2000" kern="0" dirty="0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 (price).</a:t>
            </a:r>
            <a:endParaRPr lang="zh-CN" altLang="en-US" sz="2000" kern="0" dirty="0">
              <a:solidFill>
                <a:srgbClr val="000000"/>
              </a:solidFill>
              <a:latin typeface="+mj-ea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776192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BEBC6-6AAD-63D8-6F8A-E869FEA66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687CE2A2-0FF9-63BB-AC13-42044C3A3A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9225"/>
            <a:ext cx="828675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Experiment</a:t>
            </a:r>
            <a:endParaRPr 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F80093-6835-EC54-EF61-18CEEC9BB6CF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BC630213-33DC-28D0-1BA1-776D4B51C907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14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1917E9-5BD1-5DD6-A5FB-3927CD8C4439}"/>
              </a:ext>
            </a:extLst>
          </p:cNvPr>
          <p:cNvSpPr txBox="1"/>
          <p:nvPr/>
        </p:nvSpPr>
        <p:spPr>
          <a:xfrm>
            <a:off x="73933" y="1143986"/>
            <a:ext cx="807787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/>
                <a:cs typeface="Arial" panose="020B0604020202020204" pitchFamily="34" charset="0"/>
              </a:rPr>
              <a:t>Limitations</a:t>
            </a:r>
          </a:p>
        </p:txBody>
      </p:sp>
      <p:sp>
        <p:nvSpPr>
          <p:cNvPr id="7" name="コンテンツ プレースホルダ 2">
            <a:extLst>
              <a:ext uri="{FF2B5EF4-FFF2-40B4-BE49-F238E27FC236}">
                <a16:creationId xmlns:a16="http://schemas.microsoft.com/office/drawing/2014/main" id="{BD3120F6-8BAA-3736-198A-6B0E84982087}"/>
              </a:ext>
            </a:extLst>
          </p:cNvPr>
          <p:cNvSpPr txBox="1">
            <a:spLocks/>
          </p:cNvSpPr>
          <p:nvPr/>
        </p:nvSpPr>
        <p:spPr>
          <a:xfrm>
            <a:off x="148727" y="1743741"/>
            <a:ext cx="7383289" cy="187615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 fontScale="92500" lnSpcReduction="10000"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+mj-ea"/>
              </a:rPr>
              <a:t>Partial LLM coverage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+mj-ea"/>
              </a:rPr>
              <a:t>Dictionary triggers may miss nuance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+mj-ea"/>
              </a:rPr>
              <a:t>Sampled ranking depends on negatives</a:t>
            </a:r>
            <a:endParaRPr lang="en-US" altLang="zh-CN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390410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0E833-9DFF-B189-82E2-1ED335803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42C5968A-5F67-D8C2-708F-1FE9A86A68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828675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6E9ED2-401D-1571-566A-541D34B28E95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BC9EAA42-53BB-2F65-85A6-F2CAA5439C25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15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826C570B-3BAB-D9F6-950C-1DE6C8D6DED4}"/>
              </a:ext>
            </a:extLst>
          </p:cNvPr>
          <p:cNvSpPr txBox="1">
            <a:spLocks/>
          </p:cNvSpPr>
          <p:nvPr/>
        </p:nvSpPr>
        <p:spPr>
          <a:xfrm>
            <a:off x="311033" y="1193346"/>
            <a:ext cx="11248005" cy="3853609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We Achieved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Method: We proposed a lightweight LLM profiler used offline with a deterministic graph-alignment score for ranking.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Novelty: Achieves text-aware recommendation without expensive online LLM calls.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Result: Significantly improved ranking quality (NDCG@10 from 0.2508 to 0.3678).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Impact: Demonstrates an effective, practical, and explainable approach.</a:t>
            </a: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42829BA2-10B9-3485-79F1-A9869E28BBF5}"/>
              </a:ext>
            </a:extLst>
          </p:cNvPr>
          <p:cNvSpPr txBox="1">
            <a:spLocks/>
          </p:cNvSpPr>
          <p:nvPr/>
        </p:nvSpPr>
        <p:spPr>
          <a:xfrm>
            <a:off x="365246" y="4154933"/>
            <a:ext cx="11248005" cy="3853609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j-lt"/>
              </a:rPr>
              <a:t>Future Plan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Scale Up: Increase LLM profiling coverage beyond 500 reviews to measure performance gains.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Tune: Optimize the alignment score (e.g., prior strength, top-k aspects per user).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Explain: Improve the text generation for explanations grounded in graph paths.</a:t>
            </a:r>
          </a:p>
        </p:txBody>
      </p:sp>
    </p:spTree>
    <p:extLst>
      <p:ext uri="{BB962C8B-B14F-4D97-AF65-F5344CB8AC3E}">
        <p14:creationId xmlns:p14="http://schemas.microsoft.com/office/powerpoint/2010/main" val="9426018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/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971550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b="1" kern="1200">
                <a:solidFill>
                  <a:srgbClr val="7D2D2D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20" name="スライド番号プレースホルダ 4"/>
          <p:cNvSpPr txBox="1">
            <a:spLocks noGrp="1"/>
          </p:cNvSpPr>
          <p:nvPr>
            <p:ph type="sldNum" sz="quarter" idx="4294967295"/>
          </p:nvPr>
        </p:nvSpPr>
        <p:spPr>
          <a:xfrm>
            <a:off x="11996738" y="6148388"/>
            <a:ext cx="195262" cy="33813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5756B90-72FF-4556-B5A1-8837E643D342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fld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E6534-B416-1538-DE2B-41208342DBCE}"/>
              </a:ext>
            </a:extLst>
          </p:cNvPr>
          <p:cNvSpPr txBox="1"/>
          <p:nvPr/>
        </p:nvSpPr>
        <p:spPr>
          <a:xfrm>
            <a:off x="5169217" y="2290225"/>
            <a:ext cx="5905183" cy="34470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3018C6-C8C7-981B-6767-6963D6EEDCDE}"/>
              </a:ext>
            </a:extLst>
          </p:cNvPr>
          <p:cNvSpPr txBox="1"/>
          <p:nvPr/>
        </p:nvSpPr>
        <p:spPr>
          <a:xfrm>
            <a:off x="1950313" y="3105834"/>
            <a:ext cx="1672253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7D2D2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 Black" panose="020B0A04020102020204"/>
              </a:rPr>
              <a:t>Outline</a:t>
            </a:r>
            <a:endParaRPr lang="zh-CN" altLang="en-US" sz="3600" b="1">
              <a:solidFill>
                <a:srgbClr val="7D2D2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 Black" panose="020B0A04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4935906"/>
      </p:ext>
    </p:extLst>
  </p:cSld>
  <p:clrMapOvr>
    <a:masterClrMapping/>
  </p:clrMapOvr>
  <p:transition spd="med" advTm="4864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F75DE-B158-E16A-7992-EAEA442DA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5485856D-5619-7DB2-EE56-42773688C1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1288"/>
            <a:ext cx="11215688" cy="7858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Introduction — Why It Matters</a:t>
            </a:r>
            <a:endParaRPr lang="en-US" sz="4000" b="1" dirty="0"/>
          </a:p>
        </p:txBody>
      </p:sp>
      <p:sp>
        <p:nvSpPr>
          <p:cNvPr id="7" name="コンテンツ プレースホルダ 2">
            <a:extLst>
              <a:ext uri="{FF2B5EF4-FFF2-40B4-BE49-F238E27FC236}">
                <a16:creationId xmlns:a16="http://schemas.microsoft.com/office/drawing/2014/main" id="{AFD198E7-EE2E-19E0-3DD7-8AA8A451EA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508125"/>
            <a:ext cx="8672513" cy="51784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Traditional recommenders use clicks and purchases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Miss rich details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in review text 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e.g., gameplay, graphics, stability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Our goal: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Use review text — make recommendations more accurate and transparent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494690-56A4-C2C7-60B9-E77DD4927B46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7BD66FE7-B33C-476E-B025-64BC17D76A03}"/>
              </a:ext>
            </a:extLst>
          </p:cNvPr>
          <p:cNvSpPr txBox="1">
            <a:spLocks noGrp="1"/>
          </p:cNvSpPr>
          <p:nvPr/>
        </p:nvSpPr>
        <p:spPr>
          <a:xfrm>
            <a:off x="464165" y="5630710"/>
            <a:ext cx="10808990" cy="692728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/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20000"/>
              </a:lnSpc>
              <a:buSzPct val="70000"/>
              <a:buFont typeface="Wingdings" panose="05000000000000000000" pitchFamily="2" charset="2"/>
              <a:buChar char="Ø"/>
            </a:pPr>
            <a:endParaRPr lang="en-US" altLang="zh-CN" sz="2400" kern="0" dirty="0">
              <a:latin typeface="+mj-ea"/>
              <a:ea typeface="+mj-ea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32A3BB2D-B304-4C80-0922-D17E3042B29F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3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769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464C6-03F0-89E8-7AF7-B64946335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2FEB01F2-6B52-5A98-F5A4-700E3A91DE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1288"/>
            <a:ext cx="11215688" cy="7858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Introduction — A Motivating Example</a:t>
            </a:r>
            <a:endParaRPr lang="en-US" sz="4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8E9B91-8135-18C4-186B-8E28B6BCDCEF}"/>
              </a:ext>
            </a:extLst>
          </p:cNvPr>
          <p:cNvSpPr/>
          <p:nvPr/>
        </p:nvSpPr>
        <p:spPr>
          <a:xfrm>
            <a:off x="1799482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5EF3BC4F-A2CA-521F-975D-B51BFE9CB0F9}"/>
              </a:ext>
            </a:extLst>
          </p:cNvPr>
          <p:cNvSpPr txBox="1">
            <a:spLocks noGrp="1"/>
          </p:cNvSpPr>
          <p:nvPr/>
        </p:nvSpPr>
        <p:spPr>
          <a:xfrm>
            <a:off x="464165" y="5630710"/>
            <a:ext cx="10808990" cy="692728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/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20000"/>
              </a:lnSpc>
              <a:buSzPct val="70000"/>
              <a:buFont typeface="Wingdings" panose="05000000000000000000" pitchFamily="2" charset="2"/>
              <a:buChar char="Ø"/>
            </a:pPr>
            <a:endParaRPr lang="en-US" altLang="zh-CN" sz="2400" kern="0" dirty="0">
              <a:latin typeface="+mj-ea"/>
              <a:ea typeface="+mj-ea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20921782-C015-4CF3-8E6B-8BA90E52D18D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4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6" name="图形 5" descr="用户 纯色填充">
            <a:extLst>
              <a:ext uri="{FF2B5EF4-FFF2-40B4-BE49-F238E27FC236}">
                <a16:creationId xmlns:a16="http://schemas.microsoft.com/office/drawing/2014/main" id="{EFB038A3-C461-C898-5FBE-0D811482F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732" y="1477254"/>
            <a:ext cx="1394486" cy="1394486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D2532D1F-7F3B-2746-D468-E3A6F16FD4D3}"/>
              </a:ext>
            </a:extLst>
          </p:cNvPr>
          <p:cNvSpPr/>
          <p:nvPr/>
        </p:nvSpPr>
        <p:spPr>
          <a:xfrm>
            <a:off x="2224724" y="1477254"/>
            <a:ext cx="8644379" cy="1328021"/>
          </a:xfrm>
          <a:prstGeom prst="wedgeRoundRectCallout">
            <a:avLst>
              <a:gd name="adj1" fmla="val -55106"/>
              <a:gd name="adj2" fmla="val -4677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“This 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is a great game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to play when you want a little something different from your sims. 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Including missions, fatalities </a:t>
            </a: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and lots of 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active game play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. 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Great price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on Amazon.”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881006-85EF-1E32-5D72-E166B737147B}"/>
              </a:ext>
            </a:extLst>
          </p:cNvPr>
          <p:cNvSpPr txBox="1"/>
          <p:nvPr/>
        </p:nvSpPr>
        <p:spPr>
          <a:xfrm>
            <a:off x="768014" y="2862163"/>
            <a:ext cx="10183305" cy="3995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We Want to Capture 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Purchase data only shows: 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The user bought the game. 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Review text reveals specific preferences: 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Likes Gameplay Variety 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Prefers Active Gameplay 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Is sensitive to Price/Value  </a:t>
            </a:r>
          </a:p>
        </p:txBody>
      </p:sp>
    </p:spTree>
    <p:extLst>
      <p:ext uri="{BB962C8B-B14F-4D97-AF65-F5344CB8AC3E}">
        <p14:creationId xmlns:p14="http://schemas.microsoft.com/office/powerpoint/2010/main" val="37630190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FCAF4-1719-CE49-8311-B9716D608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AFA8851F-5398-E2C7-BD76-4FDCE82639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1288"/>
            <a:ext cx="11215688" cy="7858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Introduction — Related Work</a:t>
            </a:r>
            <a:endParaRPr lang="en-US" sz="4000" b="1" dirty="0"/>
          </a:p>
        </p:txBody>
      </p:sp>
      <p:sp>
        <p:nvSpPr>
          <p:cNvPr id="7" name="コンテンツ プレースホルダ 2">
            <a:extLst>
              <a:ext uri="{FF2B5EF4-FFF2-40B4-BE49-F238E27FC236}">
                <a16:creationId xmlns:a16="http://schemas.microsoft.com/office/drawing/2014/main" id="{5674DB17-F1B2-2BE1-9322-7EA8A150DB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963738"/>
            <a:ext cx="5365750" cy="399415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Existing Work - PURE Framework(Bang</a:t>
            </a:r>
            <a:r>
              <a:rPr lang="zh-CN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and Song, 2025) 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LLM builds profile; LLM re-ranks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Pros: strong language priors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Cons: cost, variance, latency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BEA5BB-13D0-A4C2-6612-BC0E860773A3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432894AE-D62C-5108-C70A-FF4E0753309C}"/>
              </a:ext>
            </a:extLst>
          </p:cNvPr>
          <p:cNvSpPr txBox="1">
            <a:spLocks noGrp="1"/>
          </p:cNvSpPr>
          <p:nvPr/>
        </p:nvSpPr>
        <p:spPr>
          <a:xfrm>
            <a:off x="464165" y="5630710"/>
            <a:ext cx="10808990" cy="692728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/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20000"/>
              </a:lnSpc>
              <a:buSzPct val="70000"/>
              <a:buFont typeface="Wingdings" panose="05000000000000000000" pitchFamily="2" charset="2"/>
              <a:buChar char="Ø"/>
            </a:pPr>
            <a:endParaRPr lang="en-US" altLang="zh-CN" sz="2400" kern="0" dirty="0">
              <a:latin typeface="+mj-ea"/>
              <a:ea typeface="+mj-ea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90ECC111-D540-B285-B6C6-65B2CD2C45BC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5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F6AA52-C529-559B-F77E-47D867F4F39F}"/>
              </a:ext>
            </a:extLst>
          </p:cNvPr>
          <p:cNvSpPr txBox="1"/>
          <p:nvPr/>
        </p:nvSpPr>
        <p:spPr>
          <a:xfrm>
            <a:off x="300038" y="1323972"/>
            <a:ext cx="6141562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Our Approach is Different</a:t>
            </a: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A2D26343-3BFD-A3D6-68BC-725826CC2503}"/>
              </a:ext>
            </a:extLst>
          </p:cNvPr>
          <p:cNvSpPr txBox="1">
            <a:spLocks/>
          </p:cNvSpPr>
          <p:nvPr/>
        </p:nvSpPr>
        <p:spPr>
          <a:xfrm>
            <a:off x="6526493" y="1909634"/>
            <a:ext cx="4838413" cy="5177955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Our Approach: 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Closed-world 7-aspect labels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LLM offline (500 reviews)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Rely on a deterministic alignment score for ranking.</a:t>
            </a:r>
          </a:p>
        </p:txBody>
      </p:sp>
    </p:spTree>
    <p:extLst>
      <p:ext uri="{BB962C8B-B14F-4D97-AF65-F5344CB8AC3E}">
        <p14:creationId xmlns:p14="http://schemas.microsoft.com/office/powerpoint/2010/main" val="40151765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CDBFE-8701-EE0C-5C5A-D70A2DE7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140">
            <a:extLst>
              <a:ext uri="{FF2B5EF4-FFF2-40B4-BE49-F238E27FC236}">
                <a16:creationId xmlns:a16="http://schemas.microsoft.com/office/drawing/2014/main" id="{EE9CC93B-90AA-F690-2E24-F71D28871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191" y="1487927"/>
            <a:ext cx="5063812" cy="5278445"/>
          </a:xfrm>
          <a:prstGeom prst="rect">
            <a:avLst/>
          </a:prstGeom>
        </p:spPr>
      </p:pic>
      <p:sp>
        <p:nvSpPr>
          <p:cNvPr id="128" name="标题 3">
            <a:extLst>
              <a:ext uri="{FF2B5EF4-FFF2-40B4-BE49-F238E27FC236}">
                <a16:creationId xmlns:a16="http://schemas.microsoft.com/office/drawing/2014/main" id="{EE4052DC-5BF4-AF99-B513-754DEFD5AF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65100"/>
            <a:ext cx="344170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APPROACH</a:t>
            </a:r>
            <a:endParaRPr lang="en-US" sz="4000" dirty="0"/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B6D92BF0-B654-94D6-7D34-2F855C799F90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6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24D2D1-2985-6B4D-5DD3-59FAC71E0694}"/>
              </a:ext>
            </a:extLst>
          </p:cNvPr>
          <p:cNvSpPr txBox="1"/>
          <p:nvPr/>
        </p:nvSpPr>
        <p:spPr>
          <a:xfrm>
            <a:off x="0" y="1120074"/>
            <a:ext cx="6141562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FBB3C035-CADB-1E1E-719E-CE14830B2AAB}"/>
              </a:ext>
            </a:extLst>
          </p:cNvPr>
          <p:cNvSpPr txBox="1">
            <a:spLocks/>
          </p:cNvSpPr>
          <p:nvPr/>
        </p:nvSpPr>
        <p:spPr>
          <a:xfrm>
            <a:off x="195095" y="1412461"/>
            <a:ext cx="6856154" cy="4409295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Review = </a:t>
            </a: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user, item, time, rating, text</a:t>
            </a:r>
            <a:endParaRPr lang="en-US" altLang="zh-CN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Goal: </a:t>
            </a: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rank items + short aspect explanation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Schema (7) + OVERALL fallback</a:t>
            </a:r>
          </a:p>
        </p:txBody>
      </p:sp>
      <p:graphicFrame>
        <p:nvGraphicFramePr>
          <p:cNvPr id="138" name="表格 137">
            <a:extLst>
              <a:ext uri="{FF2B5EF4-FFF2-40B4-BE49-F238E27FC236}">
                <a16:creationId xmlns:a16="http://schemas.microsoft.com/office/drawing/2014/main" id="{6E0D817A-9BF2-79E9-FE87-C8F0B60DB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2584"/>
              </p:ext>
            </p:extLst>
          </p:nvPr>
        </p:nvGraphicFramePr>
        <p:xfrm>
          <a:off x="584532" y="3734162"/>
          <a:ext cx="5946643" cy="29587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4204">
                  <a:extLst>
                    <a:ext uri="{9D8B030D-6E8A-4147-A177-3AD203B41FA5}">
                      <a16:colId xmlns:a16="http://schemas.microsoft.com/office/drawing/2014/main" val="802975256"/>
                    </a:ext>
                  </a:extLst>
                </a:gridCol>
                <a:gridCol w="2992439">
                  <a:extLst>
                    <a:ext uri="{9D8B030D-6E8A-4147-A177-3AD203B41FA5}">
                      <a16:colId xmlns:a16="http://schemas.microsoft.com/office/drawing/2014/main" val="1948448044"/>
                    </a:ext>
                  </a:extLst>
                </a:gridCol>
              </a:tblGrid>
              <a:tr h="1709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Aspect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7D2D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7D2D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53047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preference.fit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genre, difficulty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87293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aesthetics.visual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graphics, art style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39511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aesthetics.audio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soundtrack, voice acting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94457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hci.interaction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controls, UI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09288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market.perception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price, value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11970"/>
                  </a:ext>
                </a:extLst>
              </a:tr>
              <a:tr h="2173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software.quality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bugs, performance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62195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cultural.impact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story, community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55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3378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C8BD8-4899-FF34-E1BC-79AC1143D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22C013F-A721-C12E-2A29-3EA6A9F886E8}"/>
              </a:ext>
            </a:extLst>
          </p:cNvPr>
          <p:cNvSpPr txBox="1"/>
          <p:nvPr/>
        </p:nvSpPr>
        <p:spPr>
          <a:xfrm flipH="1">
            <a:off x="8042088" y="2622062"/>
            <a:ext cx="4014792" cy="37856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STRUCTURED prompt (Pros/Cons style)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Task: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- Parse lines (e.g., "Pros:", "Cons:", "1.", "-") into sentences.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- For EACH sentence, assign exactly one aspect from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CandidateAspectIDs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and a polarity in {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pos,neg,neu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} with a short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evidence_span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.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- Then AGGREGATE by aspect to produce probabilities (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p_pos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,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p_neg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,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p_neu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) that sum to 1 per aspect.</a:t>
            </a:r>
          </a:p>
        </p:txBody>
      </p:sp>
      <p:sp>
        <p:nvSpPr>
          <p:cNvPr id="128" name="标题 3">
            <a:extLst>
              <a:ext uri="{FF2B5EF4-FFF2-40B4-BE49-F238E27FC236}">
                <a16:creationId xmlns:a16="http://schemas.microsoft.com/office/drawing/2014/main" id="{3076C21C-8351-3FD0-FCAD-93E80AEFB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65100"/>
            <a:ext cx="344170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APPROACH</a:t>
            </a:r>
            <a:endParaRPr lang="en-US" sz="4000" dirty="0"/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39F177B3-9BB6-FF55-4C2F-851AF968DD93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7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A4BD93-EBF6-9522-B33E-A45BF2B73C5E}"/>
              </a:ext>
            </a:extLst>
          </p:cNvPr>
          <p:cNvSpPr txBox="1"/>
          <p:nvPr/>
        </p:nvSpPr>
        <p:spPr>
          <a:xfrm>
            <a:off x="300038" y="1097728"/>
            <a:ext cx="6141562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 profiler</a:t>
            </a: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964C52A5-AAA7-E4A7-0255-BEECD6AB3539}"/>
              </a:ext>
            </a:extLst>
          </p:cNvPr>
          <p:cNvSpPr txBox="1">
            <a:spLocks/>
          </p:cNvSpPr>
          <p:nvPr/>
        </p:nvSpPr>
        <p:spPr>
          <a:xfrm>
            <a:off x="397051" y="1536724"/>
            <a:ext cx="10707723" cy="4409295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Closed-world constraint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3 modes: micro / structured / standard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CA673A-8217-236B-D154-88A3689E40C9}"/>
              </a:ext>
            </a:extLst>
          </p:cNvPr>
          <p:cNvSpPr txBox="1"/>
          <p:nvPr/>
        </p:nvSpPr>
        <p:spPr>
          <a:xfrm flipH="1">
            <a:off x="114820" y="2622062"/>
            <a:ext cx="3787877" cy="37856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MICRO prompt (very short text)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Task: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- Return ONE or TWO aspects max from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CandidateAspectIDs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(prefer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preference.fit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or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market.perception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for micro texts).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- Provide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p_pos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,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p_neg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,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p_neu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(sum = 1) and a short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evidence_span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.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- If text is generic praise (e.g., "Perfect", "Excellent"), map to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preference.fit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with high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p_pos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73BC0D-65A4-C72D-27DF-1629BE394472}"/>
              </a:ext>
            </a:extLst>
          </p:cNvPr>
          <p:cNvSpPr txBox="1"/>
          <p:nvPr/>
        </p:nvSpPr>
        <p:spPr>
          <a:xfrm flipH="1">
            <a:off x="4079603" y="2622062"/>
            <a:ext cx="3787877" cy="37856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STANDARD prompt (vector scoring)</a:t>
            </a:r>
          </a:p>
          <a:p>
            <a:pPr hangingPunct="0"/>
            <a:endParaRPr lang="en-US" altLang="zh-CN" sz="2000" b="1" i="1" dirty="0">
              <a:solidFill>
                <a:srgbClr val="00000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Task: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- For EVERY aspect in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CandidateAspectIDs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, score (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p_pos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,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p_neg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,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p_neu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) summing to 1.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- Quote a short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evidence_span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for non-neutral aspects; if no evidence, use empty string and keep high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p_neu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.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- DO NOT invent new aspect names. Use the given IDs exactly.</a:t>
            </a:r>
          </a:p>
        </p:txBody>
      </p:sp>
    </p:spTree>
    <p:extLst>
      <p:ext uri="{BB962C8B-B14F-4D97-AF65-F5344CB8AC3E}">
        <p14:creationId xmlns:p14="http://schemas.microsoft.com/office/powerpoint/2010/main" val="39272974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BA9F8-0DC8-2D87-919A-5B9A7E163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1816A3C8-6619-8C62-051C-0850947813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9225"/>
            <a:ext cx="828675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APPROACH</a:t>
            </a:r>
            <a:endParaRPr 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43976F-4ECA-265E-4A1F-E61BE3D26E77}"/>
              </a:ext>
            </a:extLst>
          </p:cNvPr>
          <p:cNvSpPr/>
          <p:nvPr/>
        </p:nvSpPr>
        <p:spPr>
          <a:xfrm>
            <a:off x="1922032" y="1205541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C4FCCC90-8D5F-1E10-3C48-2DA74BB68074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8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8D89D5-0F25-A80F-8C7E-94DFE8E89ECB}"/>
              </a:ext>
            </a:extLst>
          </p:cNvPr>
          <p:cNvSpPr txBox="1"/>
          <p:nvPr/>
        </p:nvSpPr>
        <p:spPr>
          <a:xfrm>
            <a:off x="227138" y="1143986"/>
            <a:ext cx="497308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/>
                <a:cs typeface="Arial" panose="020B0604020202020204" pitchFamily="34" charset="0"/>
              </a:rPr>
              <a:t>Rating-prior fusion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D13D99-ACBD-3503-59A2-6C21573B845E}"/>
              </a:ext>
            </a:extLst>
          </p:cNvPr>
          <p:cNvSpPr txBox="1"/>
          <p:nvPr/>
        </p:nvSpPr>
        <p:spPr>
          <a:xfrm>
            <a:off x="227138" y="4143273"/>
            <a:ext cx="497308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/>
                <a:cs typeface="Arial" panose="020B0604020202020204" pitchFamily="34" charset="0"/>
              </a:rPr>
              <a:t>Aggregation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 2">
                <a:extLst>
                  <a:ext uri="{FF2B5EF4-FFF2-40B4-BE49-F238E27FC236}">
                    <a16:creationId xmlns:a16="http://schemas.microsoft.com/office/drawing/2014/main" id="{DC0D9E8A-BD58-5A5C-0734-9C0313CE12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051" y="1598613"/>
                <a:ext cx="10707723" cy="440929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45717" tIns="45717" rIns="45717" bIns="45717">
                <a:noAutofit/>
              </a:bodyPr>
              <a:lstStyle>
                <a:lvl1pPr marL="341630" marR="0" indent="-3416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78000"/>
                  <a:buFontTx/>
                  <a:buChar char="◆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L="539750" marR="0" indent="-28448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❖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L="1080135" marR="0" indent="-2273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85000"/>
                  <a:buFontTx/>
                  <a:buChar char="●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L="1598930" marR="0" indent="-2273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–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L="2056130" marR="0" indent="-2273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»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L="26060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L="30632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L="35204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L="39776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We blend the LLM's output with the review's star rating</a:t>
                </a:r>
              </a:p>
              <a:p>
                <a:pP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Benefit: Stabilizes scores from short or ambiguous reviews</a:t>
                </a:r>
              </a:p>
              <a:p>
                <a:pP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each review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kern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r</m:t>
                    </m:r>
                  </m:oMath>
                </a14:m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aspect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kern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a</m:t>
                    </m:r>
                  </m:oMath>
                </a14:m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 posterior is</a:t>
                </a:r>
                <a:endParaRPr lang="zh-CN" altLang="zh-CN" sz="2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sz="2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A signed sentiment for each review–aspect pair as</a:t>
                </a:r>
                <a:endParaRPr lang="zh-CN" altLang="zh-CN" sz="24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400"/>
                        <m:t>pos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400"/>
                        <m:t>neg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zh-CN" altLang="zh-CN" sz="240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:endParaRPr lang="en-US" altLang="zh-CN" sz="2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endParaRPr>
              </a:p>
            </p:txBody>
          </p:sp>
        </mc:Choice>
        <mc:Fallback xmlns="">
          <p:sp>
            <p:nvSpPr>
              <p:cNvPr id="9" name="コンテンツ プレースホルダ 2">
                <a:extLst>
                  <a:ext uri="{FF2B5EF4-FFF2-40B4-BE49-F238E27FC236}">
                    <a16:creationId xmlns:a16="http://schemas.microsoft.com/office/drawing/2014/main" id="{DC0D9E8A-BD58-5A5C-0734-9C0313CE1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51" y="1598613"/>
                <a:ext cx="10707723" cy="4409295"/>
              </a:xfrm>
              <a:prstGeom prst="rect">
                <a:avLst/>
              </a:prstGeom>
              <a:blipFill>
                <a:blip r:embed="rId3"/>
                <a:stretch>
                  <a:fillRect l="-683" t="-110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コンテンツ プレースホルダ 2">
                <a:extLst>
                  <a:ext uri="{FF2B5EF4-FFF2-40B4-BE49-F238E27FC236}">
                    <a16:creationId xmlns:a16="http://schemas.microsoft.com/office/drawing/2014/main" id="{DA87CB8C-1275-028A-D77D-CE41FE332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051" y="4648465"/>
                <a:ext cx="10707723" cy="440929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45717" tIns="45717" rIns="45717" bIns="45717">
                <a:noAutofit/>
              </a:bodyPr>
              <a:lstStyle>
                <a:lvl1pPr marL="341630" marR="0" indent="-3416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78000"/>
                  <a:buFontTx/>
                  <a:buChar char="◆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L="539750" marR="0" indent="-28448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❖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L="1080135" marR="0" indent="-2273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85000"/>
                  <a:buFontTx/>
                  <a:buChar char="●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L="1598930" marR="0" indent="-2273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–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L="2056130" marR="0" indent="-2273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»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L="26060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L="30632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L="35204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L="39776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Combine per-review aspect scores into unified User Profiles and Item Profiles</a:t>
                </a:r>
              </a:p>
              <a:p>
                <a:pP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a user </a:t>
                </a:r>
                <a:r>
                  <a:rPr lang="en-US" altLang="zh-CN" sz="2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aspect </a:t>
                </a:r>
                <a:r>
                  <a:rPr lang="en-US" altLang="zh-CN" sz="2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 weight is</a:t>
                </a:r>
                <a:endParaRPr lang="zh-CN" altLang="zh-CN" sz="24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on the item </a:t>
                </a:r>
                <a:r>
                  <a:rPr lang="en-US" altLang="zh-CN" sz="2400" b="1" kern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side: aspect support as</a:t>
                </a:r>
                <a:endParaRPr lang="zh-CN" altLang="zh-CN" sz="24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𝑠𝑢𝑝𝑝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m:rPr>
                                  <m:lit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2400" i="1" dirty="0"/>
              </a:p>
              <a:p>
                <a:pPr marL="0" indent="0">
                  <a:buNone/>
                </a:pPr>
                <a:endParaRPr lang="zh-CN" altLang="zh-CN" sz="2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コンテンツ プレースホルダ 2">
                <a:extLst>
                  <a:ext uri="{FF2B5EF4-FFF2-40B4-BE49-F238E27FC236}">
                    <a16:creationId xmlns:a16="http://schemas.microsoft.com/office/drawing/2014/main" id="{DA87CB8C-1275-028A-D77D-CE41FE332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51" y="4648465"/>
                <a:ext cx="10707723" cy="4409295"/>
              </a:xfrm>
              <a:prstGeom prst="rect">
                <a:avLst/>
              </a:prstGeom>
              <a:blipFill>
                <a:blip r:embed="rId4"/>
                <a:stretch>
                  <a:fillRect l="-683" t="-110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9137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B336E-804B-221D-8C39-866CAEEDF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A847B21-7CF9-783F-9E0F-3D0F3FAE3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88" y="2648755"/>
            <a:ext cx="6837055" cy="4558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标题 3">
            <a:extLst>
              <a:ext uri="{FF2B5EF4-FFF2-40B4-BE49-F238E27FC236}">
                <a16:creationId xmlns:a16="http://schemas.microsoft.com/office/drawing/2014/main" id="{2668A542-89CE-262A-F0FD-F67E7A2D3D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9225"/>
            <a:ext cx="828675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APPROACH</a:t>
            </a:r>
            <a:endParaRPr lang="en-US" sz="4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987215-A58C-DD4C-E413-FF7AFBC9EFA0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27599A42-948F-1EF6-6962-CDB79843E8FF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9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DBD6A5-C98E-64DE-1212-A73867D0FD41}"/>
              </a:ext>
            </a:extLst>
          </p:cNvPr>
          <p:cNvSpPr txBox="1"/>
          <p:nvPr/>
        </p:nvSpPr>
        <p:spPr>
          <a:xfrm>
            <a:off x="73934" y="1143986"/>
            <a:ext cx="497308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/>
                <a:cs typeface="Arial" panose="020B0604020202020204" pitchFamily="34" charset="0"/>
              </a:rPr>
              <a:t>PSAG graph</a:t>
            </a:r>
          </a:p>
        </p:txBody>
      </p:sp>
      <p:sp>
        <p:nvSpPr>
          <p:cNvPr id="8" name="コンテンツ プレースホルダ 2">
            <a:extLst>
              <a:ext uri="{FF2B5EF4-FFF2-40B4-BE49-F238E27FC236}">
                <a16:creationId xmlns:a16="http://schemas.microsoft.com/office/drawing/2014/main" id="{0AD8427F-DC69-250B-C794-0AB7BEE3D20B}"/>
              </a:ext>
            </a:extLst>
          </p:cNvPr>
          <p:cNvSpPr txBox="1">
            <a:spLocks/>
          </p:cNvSpPr>
          <p:nvPr/>
        </p:nvSpPr>
        <p:spPr>
          <a:xfrm>
            <a:off x="515938" y="1728761"/>
            <a:ext cx="10707723" cy="4409295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Nodes: Users, Items, Aspects, Reviews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Edges: Capture preferences (PREFERS), features (HAS_ASPECT), and interactions.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CA1CDB-9977-43B8-296F-62D6EA66A19E}"/>
              </a:ext>
            </a:extLst>
          </p:cNvPr>
          <p:cNvSpPr txBox="1"/>
          <p:nvPr/>
        </p:nvSpPr>
        <p:spPr>
          <a:xfrm>
            <a:off x="4399936" y="2977884"/>
            <a:ext cx="525142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User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C7CB91-AF3B-C235-1464-F2EF3491DB9E}"/>
              </a:ext>
            </a:extLst>
          </p:cNvPr>
          <p:cNvSpPr txBox="1"/>
          <p:nvPr/>
        </p:nvSpPr>
        <p:spPr>
          <a:xfrm>
            <a:off x="2739286" y="5529349"/>
            <a:ext cx="609204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items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5BEB05-02D3-DEF0-66EE-46617DE47350}"/>
              </a:ext>
            </a:extLst>
          </p:cNvPr>
          <p:cNvSpPr txBox="1"/>
          <p:nvPr/>
        </p:nvSpPr>
        <p:spPr>
          <a:xfrm>
            <a:off x="5159408" y="6185043"/>
            <a:ext cx="625468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PSAG Example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43388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NjOWU1YjQxMGE5NTMzOTIwMDJiOTFkOTg5NzE0NzgifQ=="/>
  <p:tag name="KSO_WPP_MARK_KEY" val="dcf116d6-234b-4fd1-b1f8-c50996856978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ChenBin_0413</Template>
  <TotalTime>9658</TotalTime>
  <Words>1142</Words>
  <Application>Microsoft Office PowerPoint</Application>
  <PresentationFormat>宽屏</PresentationFormat>
  <Paragraphs>192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Cambria Math</vt:lpstr>
      <vt:lpstr>Helvetica</vt:lpstr>
      <vt:lpstr>Times New Roman</vt:lpstr>
      <vt:lpstr>Wingdings</vt:lpstr>
      <vt:lpstr>Office Theme</vt:lpstr>
      <vt:lpstr>PowerPoint 演示文稿</vt:lpstr>
      <vt:lpstr>Outline</vt:lpstr>
      <vt:lpstr>Introduction — Why It Matters</vt:lpstr>
      <vt:lpstr>Introduction — A Motivating Example</vt:lpstr>
      <vt:lpstr>Introduction — Related Work</vt:lpstr>
      <vt:lpstr>APPROACH</vt:lpstr>
      <vt:lpstr>APPROACH</vt:lpstr>
      <vt:lpstr>APPROACH</vt:lpstr>
      <vt:lpstr>APPROACH</vt:lpstr>
      <vt:lpstr>APPROACH</vt:lpstr>
      <vt:lpstr>Experiment</vt:lpstr>
      <vt:lpstr>Experiment</vt:lpstr>
      <vt:lpstr>Experiment</vt:lpstr>
      <vt:lpstr>Experiment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HONGJIE</dc:creator>
  <cp:lastModifiedBy>jia hui huang</cp:lastModifiedBy>
  <cp:revision>144</cp:revision>
  <cp:lastPrinted>2023-04-08T02:08:20Z</cp:lastPrinted>
  <dcterms:created xsi:type="dcterms:W3CDTF">2023-04-13T03:44:06Z</dcterms:created>
  <dcterms:modified xsi:type="dcterms:W3CDTF">2025-10-14T03:46:40Z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eyJoZGlkIjoiZmRlYzIzNzllOWIzMzc2MDAyYjNiYTYxMzA5MTdjNzYifQ==</vt:lpwstr>
  </property>
  <property fmtid="{D5CDD505-2E9C-101B-9397-08002B2CF9AE}" pid="3" name="ICV">
    <vt:lpwstr>E14F0CB1D7C64DBEA65FE554D1293233</vt:lpwstr>
  </property>
  <property fmtid="{D5CDD505-2E9C-101B-9397-08002B2CF9AE}" pid="4" name="KSOProductBuildVer">
    <vt:lpwstr>2052-11.1.0.12763</vt:lpwstr>
  </property>
</Properties>
</file>