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8"/>
  </p:notesMasterIdLst>
  <p:sldIdLst>
    <p:sldId id="256" r:id="rId3"/>
    <p:sldId id="414" r:id="rId4"/>
    <p:sldId id="494" r:id="rId5"/>
    <p:sldId id="511" r:id="rId6"/>
    <p:sldId id="512" r:id="rId7"/>
    <p:sldId id="496" r:id="rId8"/>
    <p:sldId id="513" r:id="rId9"/>
    <p:sldId id="503" r:id="rId10"/>
    <p:sldId id="504" r:id="rId11"/>
    <p:sldId id="509" r:id="rId12"/>
    <p:sldId id="506" r:id="rId13"/>
    <p:sldId id="507" r:id="rId14"/>
    <p:sldId id="514" r:id="rId15"/>
    <p:sldId id="515" r:id="rId16"/>
    <p:sldId id="498" r:id="rId17"/>
  </p:sldIdLst>
  <p:sldSz cx="12192000" cy="6858000"/>
  <p:notesSz cx="10017125" cy="6886575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6381DC87-1C48-4D36-AD94-3BA7B0393BA5}">
          <p14:sldIdLst>
            <p14:sldId id="256"/>
            <p14:sldId id="414"/>
          </p14:sldIdLst>
        </p14:section>
        <p14:section name="Background" id="{7196E29E-5BAD-45E1-B197-2D7566E295DA}">
          <p14:sldIdLst>
            <p14:sldId id="494"/>
            <p14:sldId id="511"/>
            <p14:sldId id="512"/>
          </p14:sldIdLst>
        </p14:section>
        <p14:section name="Method" id="{940EEB99-897C-4DE8-955F-0DA05E2593DA}">
          <p14:sldIdLst>
            <p14:sldId id="496"/>
            <p14:sldId id="513"/>
            <p14:sldId id="503"/>
            <p14:sldId id="504"/>
            <p14:sldId id="509"/>
            <p14:sldId id="506"/>
            <p14:sldId id="507"/>
            <p14:sldId id="514"/>
            <p14:sldId id="515"/>
          </p14:sldIdLst>
        </p14:section>
        <p14:section name="Future Work" id="{2A1C11C1-6C40-4AB6-9B6A-E0E956AA92A1}">
          <p14:sldIdLst>
            <p14:sldId id="498"/>
          </p14:sldIdLst>
        </p14:section>
      </p14:sectionLst>
    </p:ext>
    <p:ext uri="{EFAFB233-063F-42B5-8137-9DF3F51BA10A}">
      <p15:sldGuideLst xmlns:p15="http://schemas.microsoft.com/office/powerpoint/2012/main">
        <p15:guide id="2" pos="189" userDrawn="1">
          <p15:clr>
            <a:srgbClr val="A4A3A4"/>
          </p15:clr>
        </p15:guide>
        <p15:guide id="3" orient="horz" pos="2069" userDrawn="1">
          <p15:clr>
            <a:srgbClr val="A4A3A4"/>
          </p15:clr>
        </p15:guide>
        <p15:guide id="4" pos="325" userDrawn="1">
          <p15:clr>
            <a:srgbClr val="A4A3A4"/>
          </p15:clr>
        </p15:guide>
        <p15:guide id="5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a Shi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2D2D"/>
    <a:srgbClr val="E8D0D0"/>
    <a:srgbClr val="FF00FF"/>
    <a:srgbClr val="DA32C6"/>
    <a:srgbClr val="FFCFBC"/>
    <a:srgbClr val="D7EFF2"/>
    <a:srgbClr val="843939"/>
    <a:srgbClr val="385D8A"/>
    <a:srgbClr val="F2DCD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55" autoAdjust="0"/>
    <p:restoredTop sz="75450" autoAdjust="0"/>
  </p:normalViewPr>
  <p:slideViewPr>
    <p:cSldViewPr snapToGrid="0">
      <p:cViewPr varScale="1">
        <p:scale>
          <a:sx n="58" d="100"/>
          <a:sy n="58" d="100"/>
        </p:scale>
        <p:origin x="1251" y="45"/>
      </p:cViewPr>
      <p:guideLst>
        <p:guide pos="189"/>
        <p:guide orient="horz" pos="2069"/>
        <p:guide pos="325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tags" Target="tags/tag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40754" cy="345525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74053" y="0"/>
            <a:ext cx="4340754" cy="345525"/>
          </a:xfrm>
          <a:prstGeom prst="rect">
            <a:avLst/>
          </a:prstGeom>
        </p:spPr>
        <p:txBody>
          <a:bodyPr vert="horz" lIns="96588" tIns="48294" rIns="96588" bIns="48294" rtlCol="0"/>
          <a:lstStyle>
            <a:lvl1pPr algn="r">
              <a:defRPr sz="1300"/>
            </a:lvl1pPr>
          </a:lstStyle>
          <a:p>
            <a:fld id="{D2A48B96-639E-45A3-A0BA-2464DFDB1FAA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43225" y="860425"/>
            <a:ext cx="4130675" cy="2324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588" tIns="48294" rIns="96588" bIns="48294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01713" y="3314164"/>
            <a:ext cx="8013700" cy="2711589"/>
          </a:xfrm>
          <a:prstGeom prst="rect">
            <a:avLst/>
          </a:prstGeom>
        </p:spPr>
        <p:txBody>
          <a:bodyPr vert="horz" lIns="96588" tIns="48294" rIns="96588" bIns="48294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41051"/>
            <a:ext cx="4340754" cy="345524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l">
              <a:defRPr sz="13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74053" y="6541051"/>
            <a:ext cx="4340754" cy="345524"/>
          </a:xfrm>
          <a:prstGeom prst="rect">
            <a:avLst/>
          </a:prstGeom>
        </p:spPr>
        <p:txBody>
          <a:bodyPr vert="horz" lIns="96588" tIns="48294" rIns="96588" bIns="48294" rtlCol="0" anchor="b"/>
          <a:lstStyle>
            <a:lvl1pPr algn="r">
              <a:defRPr sz="13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44F54-8982-7352-179A-8E337B049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D6B0DD0-136C-EAAF-C972-738E9C2CF8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82EDD83-26A5-75D4-597C-6CC933AC0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208255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4A300-9D79-47CF-82D0-01B6421E1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677FE88-C6DC-69E4-58EB-149149A86A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4FE8588-5D82-A74E-B981-4D6543274C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27333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B41B0-5455-DC22-D66F-35D210708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940C408-E3D0-190C-F89D-A327D82E9E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00EBB24-8F30-4BE4-1271-E794CBD08B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b="0" i="0" u="none" strike="noStrike" cap="none" spc="0" baseline="0" dirty="0">
                <a:ln>
                  <a:noFill/>
                </a:ln>
                <a:solidFill>
                  <a:srgbClr val="000000"/>
                </a:solidFill>
                <a:uFillTx/>
                <a:latin typeface="+mj-ea"/>
                <a:ea typeface="+mj-ea"/>
                <a:cs typeface="Arial" panose="020B0604020202020204"/>
                <a:sym typeface="+mn-ea"/>
              </a:rPr>
              <a:t>Gradual integration: If the effect is better, change Review Extractor to "only split sentences into vectorized + tags when encountering long reviews", and downgrade the responsibility of Profile Updater to "metadata maintainer" - the real evidence is taken on demand from the vector library.</a:t>
            </a:r>
          </a:p>
        </p:txBody>
      </p:sp>
    </p:spTree>
    <p:extLst>
      <p:ext uri="{BB962C8B-B14F-4D97-AF65-F5344CB8AC3E}">
        <p14:creationId xmlns:p14="http://schemas.microsoft.com/office/powerpoint/2010/main" val="1992125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DC668F-CDAA-103F-735C-4FCE26085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629ED9A-B7C7-A462-51D1-B5094A95C8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0E5F78E-2952-70A0-05E8-9618967115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24949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1DEAF-E078-D18C-2BFA-9E15FA3BA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67F6896-145F-F4AF-9320-D00C11F7F2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29CDDEA-D988-7C22-E9DA-1BC3C55734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97722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12A41-932D-7861-F400-0234494F7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150F7B2-5C9E-F25B-87E4-AC2D3EF1CB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652A929-0B00-BA6F-42F2-97460ADF10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1166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indent="457200"/>
            <a:endParaRPr lang="en-US" altLang="zh-CN" sz="2800" b="0" i="0" u="none" strike="noStrike" cap="none" spc="0" baseline="0" dirty="0">
              <a:ln>
                <a:noFill/>
              </a:ln>
              <a:solidFill>
                <a:schemeClr val="tx1"/>
              </a:solidFill>
              <a:uFillTx/>
              <a:latin typeface="Calibri" panose="020F0502020204030204" pitchFamily="34" charset="0"/>
              <a:cs typeface="Calibri" panose="020F0502020204030204" pitchFamily="34" charset="0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4009213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719C85-999E-6288-328E-35A476750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490BE84-3253-9FA6-1267-5E94F2C4DF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F77A3E2-0AC1-154C-4AFA-2AE7BE97B8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58298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812FD-F657-6E52-3AE8-7007D6F31C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BBB1C699-EB29-04A7-6373-6EB2EC45B9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4924A22-BC0A-DB13-C509-E63CDCE7D1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16786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E42D4-8A0F-EE6D-9758-212EC7E9B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DEE6174-DB4B-89F9-0F45-438C11101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1CA8BA6-4CF6-3043-1409-D23F3E290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595020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8AC08-29E5-5509-5C36-DAD718B4C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A73DB6D-6B27-71C4-F4AB-4340950A2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52EA674-203D-CA2F-D360-199A75C582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04362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77814-3D08-B10E-A42F-C2E0E3080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DDB56B9-EBC7-4AD6-3920-DE01DED6C8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57F0093-C355-4BFF-1995-F02FCF9AB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7666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066BA-5FD8-C71D-F713-D6DD7F5BC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7A6D778-78EA-A749-84E3-814FD6136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3CD6D6D-5B86-7011-20EE-01815EFF19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57080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DEF11-E62E-34B0-4712-398DD03D0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2A858D7-7A33-18EB-9067-5192B8ECC0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5A34610-1A8C-CA03-ABFE-27A05DD7A9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400" b="0" i="0" u="none" strike="noStrike" cap="none" spc="0" baseline="0" dirty="0">
              <a:ln>
                <a:noFill/>
              </a:ln>
              <a:solidFill>
                <a:srgbClr val="000000"/>
              </a:solidFill>
              <a:uFillTx/>
              <a:latin typeface="+mj-ea"/>
              <a:ea typeface="+mj-ea"/>
              <a:cs typeface="Arial" panose="020B0604020202020204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59930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8"/>
          <p:cNvSpPr/>
          <p:nvPr/>
        </p:nvSpPr>
        <p:spPr>
          <a:xfrm>
            <a:off x="0" y="1"/>
            <a:ext cx="12192000" cy="714375"/>
          </a:xfrm>
          <a:prstGeom prst="rect">
            <a:avLst/>
          </a:prstGeom>
          <a:solidFill>
            <a:srgbClr val="8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600"/>
          </a:p>
        </p:txBody>
      </p:sp>
      <p:pic>
        <p:nvPicPr>
          <p:cNvPr id="1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2" y="71440"/>
            <a:ext cx="1005841" cy="5086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Rectangle 41"/>
          <p:cNvSpPr/>
          <p:nvPr/>
        </p:nvSpPr>
        <p:spPr>
          <a:xfrm>
            <a:off x="0" y="6429376"/>
            <a:ext cx="12192000" cy="428625"/>
          </a:xfrm>
          <a:prstGeom prst="rect">
            <a:avLst/>
          </a:prstGeom>
          <a:solidFill>
            <a:srgbClr val="8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600"/>
          </a:p>
        </p:txBody>
      </p:sp>
      <p:sp>
        <p:nvSpPr>
          <p:cNvPr id="15" name="TextBox 42"/>
          <p:cNvSpPr txBox="1"/>
          <p:nvPr/>
        </p:nvSpPr>
        <p:spPr>
          <a:xfrm>
            <a:off x="2095500" y="842962"/>
            <a:ext cx="5905501" cy="523214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spAutoFit/>
          </a:bodyPr>
          <a:lstStyle/>
          <a:p>
            <a:pPr>
              <a:defRPr sz="1400"/>
            </a:pPr>
            <a:r>
              <a:rPr sz="1400"/>
              <a:t>WASEDA University</a:t>
            </a:r>
          </a:p>
          <a:p>
            <a:pPr>
              <a:defRPr sz="1400" b="1"/>
            </a:pPr>
            <a:r>
              <a:rPr sz="1400"/>
              <a:t>Graduate School of Information, Production and Systems</a:t>
            </a:r>
          </a:p>
        </p:txBody>
      </p:sp>
      <p:pic>
        <p:nvPicPr>
          <p:cNvPr id="16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1" y="771525"/>
            <a:ext cx="1714500" cy="8386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14400" y="2130429"/>
            <a:ext cx="10363200" cy="14700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3200">
                <a:solidFill>
                  <a:srgbClr val="888888"/>
                </a:solidFill>
              </a:defRPr>
            </a:lvl1pPr>
            <a:lvl2pPr marL="0" indent="457200" algn="ctr">
              <a:buClrTx/>
              <a:buSzTx/>
              <a:buNone/>
              <a:defRPr sz="3200">
                <a:solidFill>
                  <a:srgbClr val="888888"/>
                </a:solidFill>
              </a:defRPr>
            </a:lvl2pPr>
            <a:lvl3pPr marL="0" indent="914400" algn="ctr">
              <a:buClrTx/>
              <a:buSzTx/>
              <a:buNone/>
              <a:defRPr sz="3200">
                <a:solidFill>
                  <a:srgbClr val="888888"/>
                </a:solidFill>
              </a:defRPr>
            </a:lvl3pPr>
            <a:lvl4pPr marL="0" indent="1371600" algn="ctr">
              <a:buClrTx/>
              <a:buSzTx/>
              <a:buNone/>
              <a:defRPr sz="3200">
                <a:solidFill>
                  <a:srgbClr val="888888"/>
                </a:solidFill>
              </a:defRPr>
            </a:lvl4pPr>
            <a:lvl5pPr marL="0" indent="1828800" algn="ctr">
              <a:buClrTx/>
              <a:buSzTx/>
              <a:buNone/>
              <a:defRPr sz="32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1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45" name="正文级别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buClr>
                <a:srgbClr val="640000"/>
              </a:buClr>
              <a:buSzPct val="80000"/>
            </a:lvl1pPr>
            <a:lvl2pPr marL="586105" indent="-331470">
              <a:buClr>
                <a:srgbClr val="640000"/>
              </a:buClr>
              <a:buSzPct val="68000"/>
            </a:lvl2pPr>
            <a:lvl3pPr marL="1062355" indent="-318135">
              <a:buClr>
                <a:srgbClr val="640000"/>
              </a:buClr>
            </a:lvl3pPr>
            <a:lvl4pPr marL="1725295" indent="-353695">
              <a:buClr>
                <a:srgbClr val="640000"/>
              </a:buClr>
            </a:lvl4pPr>
            <a:lvl5pPr marL="2182495" indent="-353695">
              <a:buClr>
                <a:srgbClr val="640000"/>
              </a:buCl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1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 b="1"/>
            </a:lvl1pPr>
            <a:lvl2pPr marL="0" indent="457200">
              <a:buClrTx/>
              <a:buSzTx/>
              <a:buNone/>
              <a:defRPr sz="2400" b="1"/>
            </a:lvl2pPr>
            <a:lvl3pPr marL="0" indent="914400">
              <a:buClrTx/>
              <a:buSzTx/>
              <a:buNone/>
              <a:defRPr sz="2400" b="1"/>
            </a:lvl3pPr>
            <a:lvl4pPr marL="0" indent="1371600">
              <a:buClrTx/>
              <a:buSzTx/>
              <a:buNone/>
              <a:defRPr sz="2400" b="1"/>
            </a:lvl4pPr>
            <a:lvl5pPr marL="0" indent="1828800">
              <a:buClrTx/>
              <a:buSz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93371" y="1535112"/>
            <a:ext cx="5389035" cy="6397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 b="1"/>
            </a:lvl1pPr>
          </a:lstStyle>
          <a:p>
            <a:pPr marL="0" indent="0">
              <a:buClrTx/>
              <a:buSzTx/>
              <a:buNone/>
              <a:defRPr sz="2400" b="1"/>
            </a:pPr>
            <a:endParaRPr/>
          </a:p>
        </p:txBody>
      </p:sp>
      <p:sp>
        <p:nvSpPr>
          <p:cNvPr id="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1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6" y="273054"/>
            <a:ext cx="4011085" cy="1162051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4766733" y="273054"/>
            <a:ext cx="6815667" cy="5853113"/>
          </a:xfrm>
          <a:prstGeom prst="rect">
            <a:avLst/>
          </a:prstGeom>
        </p:spPr>
        <p:txBody>
          <a:bodyPr/>
          <a:lstStyle>
            <a:lvl1pPr>
              <a:buClr>
                <a:srgbClr val="640000"/>
              </a:buClr>
              <a:buSzPct val="80000"/>
              <a:defRPr sz="3200"/>
            </a:lvl1pPr>
            <a:lvl2pPr marL="579120" indent="-325120">
              <a:buClr>
                <a:srgbClr val="640000"/>
              </a:buClr>
              <a:buSzPct val="68000"/>
              <a:defRPr sz="3200"/>
            </a:lvl2pPr>
            <a:lvl3pPr marL="1047115" indent="-302895">
              <a:buClr>
                <a:srgbClr val="640000"/>
              </a:buClr>
              <a:defRPr sz="3200"/>
            </a:lvl3pPr>
            <a:lvl4pPr marL="1734820" indent="-363220">
              <a:buClr>
                <a:srgbClr val="640000"/>
              </a:buClr>
              <a:defRPr sz="3200"/>
            </a:lvl4pPr>
            <a:lvl5pPr marL="2192020" indent="-363220">
              <a:buClr>
                <a:srgbClr val="640000"/>
              </a:buClr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13"/>
          </p:nvPr>
        </p:nvSpPr>
        <p:spPr>
          <a:xfrm>
            <a:off x="609605" y="1435101"/>
            <a:ext cx="4011087" cy="469106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</a:lstStyle>
          <a:p>
            <a:pPr marL="0" indent="0">
              <a:buClrTx/>
              <a:buSzTx/>
              <a:buNone/>
              <a:defRPr sz="1400"/>
            </a:pPr>
            <a:endParaRPr/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89718" y="4800602"/>
            <a:ext cx="7315201" cy="566739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9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389718" y="5367340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  <a:lvl2pPr marL="0" indent="457200">
              <a:buClrTx/>
              <a:buSzTx/>
              <a:buNone/>
              <a:defRPr sz="1400"/>
            </a:lvl2pPr>
            <a:lvl3pPr marL="0" indent="914400">
              <a:buClrTx/>
              <a:buSzTx/>
              <a:buNone/>
              <a:defRPr sz="1400"/>
            </a:lvl3pPr>
            <a:lvl4pPr marL="0" indent="1371600">
              <a:buClrTx/>
              <a:buSzTx/>
              <a:buNone/>
              <a:defRPr sz="1400"/>
            </a:lvl4pPr>
            <a:lvl5pPr marL="0" indent="1828800">
              <a:buClrTx/>
              <a:buSz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1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</p:spPr>
        <p:txBody>
          <a:bodyPr/>
          <a:lstStyle>
            <a:lvl1pPr>
              <a:buClr>
                <a:srgbClr val="640000"/>
              </a:buClr>
              <a:buSzPct val="80000"/>
              <a:defRPr sz="3200"/>
            </a:lvl1pPr>
            <a:lvl2pPr marL="579120" indent="-325120">
              <a:buClr>
                <a:srgbClr val="640000"/>
              </a:buClr>
              <a:buSzPct val="68000"/>
              <a:defRPr sz="3200"/>
            </a:lvl2pPr>
            <a:lvl3pPr marL="1047115" indent="-302895">
              <a:buClr>
                <a:srgbClr val="640000"/>
              </a:buClr>
              <a:defRPr sz="3200"/>
            </a:lvl3pPr>
            <a:lvl4pPr marL="1734820" indent="-363220">
              <a:buClr>
                <a:srgbClr val="640000"/>
              </a:buClr>
              <a:defRPr sz="3200"/>
            </a:lvl4pPr>
            <a:lvl5pPr marL="2192020" indent="-363220">
              <a:buClr>
                <a:srgbClr val="640000"/>
              </a:buClr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39200" y="274638"/>
            <a:ext cx="2743200" cy="58515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09602" y="274638"/>
            <a:ext cx="8026401" cy="5851526"/>
          </a:xfrm>
          <a:prstGeom prst="rect">
            <a:avLst/>
          </a:prstGeom>
        </p:spPr>
        <p:txBody>
          <a:bodyPr/>
          <a:lstStyle>
            <a:lvl1pPr>
              <a:buClr>
                <a:srgbClr val="640000"/>
              </a:buClr>
              <a:buSzPct val="80000"/>
              <a:defRPr sz="3200"/>
            </a:lvl1pPr>
            <a:lvl2pPr marL="579120" indent="-325120">
              <a:buClr>
                <a:srgbClr val="640000"/>
              </a:buClr>
              <a:buSzPct val="68000"/>
              <a:defRPr sz="3200"/>
            </a:lvl2pPr>
            <a:lvl3pPr marL="1047115" indent="-302895">
              <a:buClr>
                <a:srgbClr val="640000"/>
              </a:buClr>
              <a:defRPr sz="3200"/>
            </a:lvl3pPr>
            <a:lvl4pPr marL="1734820" indent="-363220">
              <a:buClr>
                <a:srgbClr val="640000"/>
              </a:buClr>
              <a:defRPr sz="3200"/>
            </a:lvl4pPr>
            <a:lvl5pPr marL="2192020" indent="-363220">
              <a:buClr>
                <a:srgbClr val="640000"/>
              </a:buClr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2025/9/25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8"/>
          <p:cNvSpPr/>
          <p:nvPr/>
        </p:nvSpPr>
        <p:spPr>
          <a:xfrm>
            <a:off x="-1" y="1070135"/>
            <a:ext cx="12192001" cy="1428"/>
          </a:xfrm>
          <a:prstGeom prst="line">
            <a:avLst/>
          </a:prstGeom>
          <a:ln w="101600">
            <a:solidFill>
              <a:srgbClr val="7D2D2D"/>
            </a:solidFill>
          </a:ln>
        </p:spPr>
        <p:txBody>
          <a:bodyPr lIns="45719" rIns="45719"/>
          <a:lstStyle/>
          <a:p>
            <a:endParaRPr sz="1800"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571460" y="214289"/>
            <a:ext cx="11049080" cy="785820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142987"/>
            <a:ext cx="10972800" cy="4983180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0541" y="6400179"/>
            <a:ext cx="271863" cy="276993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fld id="{86CB4B4D-7CA3-9044-876B-883B54F8677D}" type="slidenum">
              <a:r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9pPr>
    </p:titleStyle>
    <p:bodyStyle>
      <a:lvl1pPr marL="341630" marR="0" indent="-34163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78000"/>
        <a:buFontTx/>
        <a:buChar char="◆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539750" marR="0" indent="-28448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❖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080135" marR="0" indent="-22733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85000"/>
        <a:buFontTx/>
        <a:buChar char="●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598930" marR="0" indent="-22733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–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056130" marR="0" indent="-22733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»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606040" marR="0" indent="-3200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3063240" marR="0" indent="-3200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520440" marR="0" indent="-3200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3977640" marR="0" indent="-3200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165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5365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2565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199765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6965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22"/>
          <p:cNvSpPr txBox="1"/>
          <p:nvPr/>
        </p:nvSpPr>
        <p:spPr>
          <a:xfrm>
            <a:off x="302419" y="2479194"/>
            <a:ext cx="11587162" cy="1377611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>
            <a:lvl1pPr algn="ctr">
              <a:defRPr sz="3200"/>
            </a:lvl1pPr>
          </a:lstStyle>
          <a:p>
            <a:pPr marL="0" marR="0" lvl="0" indent="0" algn="ctr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zh-CN" sz="3600" b="1" dirty="0">
                <a:solidFill>
                  <a:srgbClr val="000000"/>
                </a:solidFill>
                <a:latin typeface="+mj-ea"/>
                <a:ea typeface="+mj-ea"/>
                <a:cs typeface="Arial" panose="020B0604020202020204"/>
                <a:sym typeface="Calibri" panose="020F0502020204030204"/>
              </a:rPr>
              <a:t>Game Review Recommendation via Personalized Sentiment-Aware Graphs with Lightweight LLM Profiling</a:t>
            </a:r>
          </a:p>
        </p:txBody>
      </p:sp>
      <p:sp>
        <p:nvSpPr>
          <p:cNvPr id="119" name="テキスト ボックス 4"/>
          <p:cNvSpPr txBox="1"/>
          <p:nvPr/>
        </p:nvSpPr>
        <p:spPr>
          <a:xfrm>
            <a:off x="1520512" y="4899471"/>
            <a:ext cx="9144000" cy="901700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/>
                <a:sym typeface="Arial" panose="020B0604020202020204"/>
              </a:rPr>
              <a:t>TAO HONGJIE</a:t>
            </a:r>
          </a:p>
          <a:p>
            <a:pPr marL="0" marR="0" lvl="0" indent="0" algn="ctr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lang="en-US" sz="2200" kern="0" dirty="0">
                <a:solidFill>
                  <a:srgbClr val="000000"/>
                </a:solidFill>
                <a:latin typeface="Calibri" panose="020F0502020204030204"/>
                <a:cs typeface="Arial" panose="020B0604020202020204"/>
                <a:sym typeface="Arial" panose="020B0604020202020204"/>
              </a:rPr>
              <a:t>202</a:t>
            </a:r>
            <a:r>
              <a:rPr lang="en-US" altLang="zh-CN" sz="2200" kern="0" dirty="0">
                <a:solidFill>
                  <a:srgbClr val="000000"/>
                </a:solidFill>
                <a:latin typeface="Calibri" panose="020F0502020204030204"/>
                <a:cs typeface="Arial" panose="020B0604020202020204"/>
                <a:sym typeface="Arial" panose="020B0604020202020204"/>
              </a:rPr>
              <a:t>5</a:t>
            </a:r>
            <a:r>
              <a:rPr lang="en-US" sz="2200" kern="0" dirty="0">
                <a:solidFill>
                  <a:srgbClr val="000000"/>
                </a:solidFill>
                <a:latin typeface="Calibri" panose="020F0502020204030204"/>
                <a:cs typeface="Arial" panose="020B0604020202020204"/>
                <a:sym typeface="Arial" panose="020B0604020202020204"/>
              </a:rPr>
              <a:t>/</a:t>
            </a:r>
            <a:r>
              <a:rPr lang="en-US" altLang="zh-CN" sz="2200" kern="0" dirty="0">
                <a:solidFill>
                  <a:srgbClr val="000000"/>
                </a:solidFill>
                <a:latin typeface="Calibri" panose="020F0502020204030204"/>
                <a:cs typeface="Arial" panose="020B0604020202020204"/>
                <a:sym typeface="Arial" panose="020B0604020202020204"/>
              </a:rPr>
              <a:t>09</a:t>
            </a:r>
            <a:r>
              <a:rPr lang="en-US" sz="2200" kern="0" dirty="0">
                <a:solidFill>
                  <a:srgbClr val="000000"/>
                </a:solidFill>
                <a:latin typeface="Calibri" panose="020F0502020204030204"/>
                <a:cs typeface="Arial" panose="020B0604020202020204"/>
                <a:sym typeface="Arial" panose="020B0604020202020204"/>
              </a:rPr>
              <a:t>/</a:t>
            </a:r>
            <a:r>
              <a:rPr lang="en-US" altLang="zh-CN" sz="2200" kern="0" dirty="0">
                <a:solidFill>
                  <a:srgbClr val="000000"/>
                </a:solidFill>
                <a:latin typeface="Calibri" panose="020F0502020204030204"/>
                <a:cs typeface="Arial" panose="020B0604020202020204"/>
                <a:sym typeface="Arial" panose="020B0604020202020204"/>
              </a:rPr>
              <a:t>25</a:t>
            </a:r>
            <a:endParaRPr lang="en-US" sz="2200" kern="0" dirty="0">
              <a:solidFill>
                <a:srgbClr val="000000"/>
              </a:solidFill>
              <a:latin typeface="Calibri" panose="020F050202020403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body" sz="quarter" idx="1"/>
          </p:nvPr>
        </p:nvSpPr>
        <p:spPr>
          <a:xfrm>
            <a:off x="3810000" y="6002655"/>
            <a:ext cx="4572000" cy="43338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1600" b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 Engineering</a:t>
            </a:r>
            <a:r>
              <a:rPr lang="zh-CN" altLang="en-US" sz="1600" b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Lab, IPS, Waseda Univ.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4AED0-756A-14FB-7AD6-EFA32F6BD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3">
            <a:extLst>
              <a:ext uri="{FF2B5EF4-FFF2-40B4-BE49-F238E27FC236}">
                <a16:creationId xmlns:a16="http://schemas.microsoft.com/office/drawing/2014/main" id="{767E4E3B-4765-6701-0705-F3201D95179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49225"/>
            <a:ext cx="8286750" cy="7858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/>
              <a:t>APPROACH</a:t>
            </a:r>
            <a:endParaRPr lang="en-US" sz="4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CDDB442-5DB9-C29C-AEEF-1C32A2847AFA}"/>
              </a:ext>
            </a:extLst>
          </p:cNvPr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1327F67A-909A-A93D-19C1-31E0BC569649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10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103F7D5-D038-3EC0-2998-2BA4BFFD4C32}"/>
              </a:ext>
            </a:extLst>
          </p:cNvPr>
          <p:cNvSpPr txBox="1"/>
          <p:nvPr/>
        </p:nvSpPr>
        <p:spPr>
          <a:xfrm>
            <a:off x="73934" y="1143986"/>
            <a:ext cx="4973086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3200" b="1" dirty="0">
                <a:solidFill>
                  <a:srgbClr val="7D2D2D"/>
                </a:solidFill>
                <a:latin typeface="Calibri" panose="020F0502020204030204"/>
                <a:cs typeface="Arial" panose="020B0604020202020204" pitchFamily="34" charset="0"/>
              </a:rPr>
              <a:t>Deterministic Alignment</a:t>
            </a:r>
          </a:p>
        </p:txBody>
      </p:sp>
      <p:sp>
        <p:nvSpPr>
          <p:cNvPr id="6" name="コンテンツ プレースホルダ 2">
            <a:extLst>
              <a:ext uri="{FF2B5EF4-FFF2-40B4-BE49-F238E27FC236}">
                <a16:creationId xmlns:a16="http://schemas.microsoft.com/office/drawing/2014/main" id="{48CF247B-7F95-822C-C3F7-2BD677F5AE5E}"/>
              </a:ext>
            </a:extLst>
          </p:cNvPr>
          <p:cNvSpPr txBox="1">
            <a:spLocks/>
          </p:cNvSpPr>
          <p:nvPr/>
        </p:nvSpPr>
        <p:spPr>
          <a:xfrm>
            <a:off x="148727" y="1743741"/>
            <a:ext cx="9631377" cy="4482130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rm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kern="0" dirty="0">
                <a:latin typeface="+mj-ea"/>
              </a:rPr>
              <a:t>Scoring Logic: </a:t>
            </a:r>
            <a:r>
              <a:rPr lang="en-US" altLang="zh-CN" sz="2400" kern="0" dirty="0">
                <a:latin typeface="+mj-ea"/>
              </a:rPr>
              <a:t>We align a user's positive aspect preferences with an item's aspect support.</a:t>
            </a: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kern="0" dirty="0">
                <a:latin typeface="+mj-ea"/>
              </a:rPr>
              <a:t>Essentially an inner product: </a:t>
            </a:r>
          </a:p>
          <a:p>
            <a:pPr marL="0" indent="0" algn="ctr">
              <a:buSzPct val="70000"/>
              <a:buNone/>
            </a:pPr>
            <a:r>
              <a:rPr lang="en-US" altLang="zh-CN" sz="2400" kern="0" dirty="0">
                <a:latin typeface="+mj-ea"/>
              </a:rPr>
              <a:t>Score(</a:t>
            </a:r>
            <a:r>
              <a:rPr lang="en-US" altLang="zh-CN" sz="2400" kern="0" dirty="0" err="1">
                <a:latin typeface="+mj-ea"/>
              </a:rPr>
              <a:t>u,i</a:t>
            </a:r>
            <a:r>
              <a:rPr lang="en-US" altLang="zh-CN" sz="2400" kern="0" dirty="0">
                <a:latin typeface="+mj-ea"/>
              </a:rPr>
              <a:t>)=∑ </a:t>
            </a:r>
            <a:r>
              <a:rPr lang="en-US" altLang="zh-CN" sz="2400" kern="0" dirty="0" err="1">
                <a:latin typeface="+mj-ea"/>
              </a:rPr>
              <a:t>a∈Aspects</a:t>
            </a:r>
            <a:r>
              <a:rPr lang="en-US" altLang="zh-CN" sz="2400" kern="0" dirty="0">
                <a:latin typeface="+mj-ea"/>
              </a:rPr>
              <a:t>​ </a:t>
            </a:r>
            <a:r>
              <a:rPr lang="en-US" altLang="zh-CN" sz="2400" kern="0" dirty="0" err="1">
                <a:latin typeface="+mj-ea"/>
              </a:rPr>
              <a:t>UserPref</a:t>
            </a:r>
            <a:r>
              <a:rPr lang="en-US" altLang="zh-CN" sz="2400" kern="0" dirty="0">
                <a:latin typeface="+mj-ea"/>
              </a:rPr>
              <a:t>(</a:t>
            </a:r>
            <a:r>
              <a:rPr lang="en-US" altLang="zh-CN" sz="2400" kern="0" dirty="0" err="1">
                <a:latin typeface="+mj-ea"/>
              </a:rPr>
              <a:t>u,a</a:t>
            </a:r>
            <a:r>
              <a:rPr lang="en-US" altLang="zh-CN" sz="2400" kern="0" dirty="0">
                <a:latin typeface="+mj-ea"/>
              </a:rPr>
              <a:t>)×</a:t>
            </a:r>
            <a:r>
              <a:rPr lang="en-US" altLang="zh-CN" sz="2400" kern="0" dirty="0" err="1">
                <a:latin typeface="+mj-ea"/>
              </a:rPr>
              <a:t>ItemSupport</a:t>
            </a:r>
            <a:r>
              <a:rPr lang="en-US" altLang="zh-CN" sz="2400" kern="0" dirty="0">
                <a:latin typeface="+mj-ea"/>
              </a:rPr>
              <a:t>(</a:t>
            </a:r>
            <a:r>
              <a:rPr lang="en-US" altLang="zh-CN" sz="2400" kern="0" dirty="0" err="1">
                <a:latin typeface="+mj-ea"/>
              </a:rPr>
              <a:t>i,a</a:t>
            </a:r>
            <a:r>
              <a:rPr lang="en-US" altLang="zh-CN" sz="2400" kern="0" dirty="0">
                <a:latin typeface="+mj-ea"/>
              </a:rPr>
              <a:t>)</a:t>
            </a:r>
          </a:p>
          <a:p>
            <a:pPr marL="0" indent="0" algn="ctr">
              <a:buSzPct val="70000"/>
              <a:buNone/>
            </a:pPr>
            <a:endParaRPr lang="en-US" altLang="zh-CN" sz="2400" kern="0" dirty="0">
              <a:latin typeface="+mj-ea"/>
            </a:endParaRP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kern="0" dirty="0">
                <a:latin typeface="+mj-ea"/>
              </a:rPr>
              <a:t>Explanation Generation: </a:t>
            </a:r>
            <a:r>
              <a:rPr lang="en-US" altLang="zh-CN" sz="2400" kern="0" dirty="0">
                <a:latin typeface="+mj-ea"/>
              </a:rPr>
              <a:t>The aspects that contribute most to the score generate the rationale.</a:t>
            </a: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kern="0" dirty="0">
                <a:latin typeface="+mj-ea"/>
              </a:rPr>
              <a:t>Example: </a:t>
            </a:r>
            <a:r>
              <a:rPr lang="en-US" altLang="zh-CN" sz="2400" kern="0" dirty="0">
                <a:latin typeface="+mj-ea"/>
              </a:rPr>
              <a:t>"Recommended because you like good graphics."</a:t>
            </a:r>
          </a:p>
        </p:txBody>
      </p:sp>
    </p:spTree>
    <p:extLst>
      <p:ext uri="{BB962C8B-B14F-4D97-AF65-F5344CB8AC3E}">
        <p14:creationId xmlns:p14="http://schemas.microsoft.com/office/powerpoint/2010/main" val="1123816072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BB143-5595-FFEF-4C20-E9DA51BD8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3">
            <a:extLst>
              <a:ext uri="{FF2B5EF4-FFF2-40B4-BE49-F238E27FC236}">
                <a16:creationId xmlns:a16="http://schemas.microsoft.com/office/drawing/2014/main" id="{2AF8D961-81A4-E2B0-B320-7404B17E01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49225"/>
            <a:ext cx="8286750" cy="7858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/>
              <a:t>Experiment</a:t>
            </a:r>
            <a:endParaRPr lang="en-US" sz="4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B301B53-0C43-8D8E-6788-F1528217921C}"/>
              </a:ext>
            </a:extLst>
          </p:cNvPr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86F552BB-468C-89C6-BCF8-2FE08D8F9BFA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11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DF7D1D1-39C8-020A-BDB9-A8CA4AE93034}"/>
              </a:ext>
            </a:extLst>
          </p:cNvPr>
          <p:cNvSpPr txBox="1"/>
          <p:nvPr/>
        </p:nvSpPr>
        <p:spPr>
          <a:xfrm>
            <a:off x="73934" y="1143986"/>
            <a:ext cx="4973086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3200" b="1" dirty="0">
                <a:solidFill>
                  <a:srgbClr val="7D2D2D"/>
                </a:solidFill>
                <a:latin typeface="Calibri" panose="020F0502020204030204"/>
                <a:cs typeface="Arial" panose="020B0604020202020204" pitchFamily="34" charset="0"/>
              </a:rPr>
              <a:t>Experimental setup</a:t>
            </a:r>
          </a:p>
        </p:txBody>
      </p:sp>
      <p:sp>
        <p:nvSpPr>
          <p:cNvPr id="6" name="コンテンツ プレースホルダ 2">
            <a:extLst>
              <a:ext uri="{FF2B5EF4-FFF2-40B4-BE49-F238E27FC236}">
                <a16:creationId xmlns:a16="http://schemas.microsoft.com/office/drawing/2014/main" id="{D8706518-4FE9-00D2-A221-BE80C6CECE23}"/>
              </a:ext>
            </a:extLst>
          </p:cNvPr>
          <p:cNvSpPr txBox="1">
            <a:spLocks/>
          </p:cNvSpPr>
          <p:nvPr/>
        </p:nvSpPr>
        <p:spPr>
          <a:xfrm>
            <a:off x="148727" y="1743741"/>
            <a:ext cx="8683301" cy="4482130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rmAutofit lnSpcReduction="10000"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kern="0" dirty="0">
                <a:latin typeface="+mj-ea"/>
              </a:rPr>
              <a:t>Dataset: Amazon Video Games (~500k reviews)</a:t>
            </a:r>
          </a:p>
          <a:p>
            <a:pPr>
              <a:buSzPct val="70000"/>
              <a:buFont typeface="Wingdings" panose="05000000000000000000" pitchFamily="2" charset="2"/>
              <a:buChar char="Ø"/>
            </a:pPr>
            <a:endParaRPr lang="en-US" altLang="zh-CN" sz="2400" b="1" kern="0" dirty="0">
              <a:latin typeface="+mj-ea"/>
            </a:endParaRP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kern="0" dirty="0">
                <a:latin typeface="+mj-ea"/>
              </a:rPr>
              <a:t>Protocol: Sampled ranking (1 positive + 99 negatives per user)</a:t>
            </a:r>
          </a:p>
          <a:p>
            <a:pPr>
              <a:buSzPct val="70000"/>
              <a:buFont typeface="Wingdings" panose="05000000000000000000" pitchFamily="2" charset="2"/>
              <a:buChar char="Ø"/>
            </a:pPr>
            <a:endParaRPr lang="en-US" altLang="zh-CN" sz="2400" b="1" kern="0" dirty="0">
              <a:latin typeface="+mj-ea"/>
            </a:endParaRP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kern="0" dirty="0">
                <a:latin typeface="+mj-ea"/>
              </a:rPr>
              <a:t>Metrics: HR@10, NDCG@10</a:t>
            </a:r>
          </a:p>
          <a:p>
            <a:pPr>
              <a:buSzPct val="70000"/>
              <a:buFont typeface="Wingdings" panose="05000000000000000000" pitchFamily="2" charset="2"/>
              <a:buChar char="Ø"/>
            </a:pPr>
            <a:endParaRPr lang="en-US" altLang="zh-CN" sz="2400" b="1" kern="0" dirty="0">
              <a:latin typeface="+mj-ea"/>
            </a:endParaRP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kern="0" dirty="0">
                <a:latin typeface="+mj-ea"/>
              </a:rPr>
              <a:t>LLM Usage:</a:t>
            </a:r>
          </a:p>
          <a:p>
            <a:pPr>
              <a:buSzPct val="70000"/>
              <a:buFont typeface="Wingdings" panose="05000000000000000000" pitchFamily="2" charset="2"/>
              <a:buChar char="Ø"/>
            </a:pPr>
            <a:endParaRPr lang="en-US" altLang="zh-CN" sz="2400" b="1" kern="0" dirty="0">
              <a:latin typeface="+mj-ea"/>
            </a:endParaRP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kern="0" dirty="0">
                <a:latin typeface="+mj-ea"/>
              </a:rPr>
              <a:t>GPT-4o-mini profiled 500 reviews offline.</a:t>
            </a:r>
          </a:p>
          <a:p>
            <a:pPr>
              <a:buSzPct val="70000"/>
              <a:buFont typeface="Wingdings" panose="05000000000000000000" pitchFamily="2" charset="2"/>
              <a:buChar char="Ø"/>
            </a:pPr>
            <a:endParaRPr lang="en-US" altLang="zh-CN" sz="2400" b="1" kern="0" dirty="0">
              <a:latin typeface="+mj-ea"/>
            </a:endParaRP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b="1" kern="0" dirty="0">
                <a:latin typeface="+mj-ea"/>
              </a:rPr>
              <a:t>No LLM calls during online inference/ranking</a:t>
            </a:r>
            <a:endParaRPr lang="en-US" altLang="zh-CN" sz="2400" kern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541316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A858C-B2B7-B247-CEB6-095ADCFA1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3">
            <a:extLst>
              <a:ext uri="{FF2B5EF4-FFF2-40B4-BE49-F238E27FC236}">
                <a16:creationId xmlns:a16="http://schemas.microsoft.com/office/drawing/2014/main" id="{D5A6E8CE-CDE2-1E73-4311-C272A9EB427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49225"/>
            <a:ext cx="8286750" cy="7858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/>
              <a:t>Experiment</a:t>
            </a:r>
            <a:endParaRPr lang="en-US" sz="4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E920D7D-E433-DEA6-535C-DE686715F256}"/>
              </a:ext>
            </a:extLst>
          </p:cNvPr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B46BA629-897D-50D3-9FA9-4FAF73F21EE5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12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7720AE4-68C4-BA0B-A6F5-E046383B745B}"/>
              </a:ext>
            </a:extLst>
          </p:cNvPr>
          <p:cNvSpPr txBox="1"/>
          <p:nvPr/>
        </p:nvSpPr>
        <p:spPr>
          <a:xfrm>
            <a:off x="73933" y="1143986"/>
            <a:ext cx="807787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3200" b="1" dirty="0">
                <a:solidFill>
                  <a:srgbClr val="7D2D2D"/>
                </a:solidFill>
                <a:latin typeface="Calibri" panose="020F0502020204030204"/>
                <a:cs typeface="Arial" panose="020B0604020202020204" pitchFamily="34" charset="0"/>
              </a:rPr>
              <a:t>Preliminary Results and Issues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4D23F1D-89F2-D894-1E19-6569CA6F57FE}"/>
              </a:ext>
            </a:extLst>
          </p:cNvPr>
          <p:cNvSpPr txBox="1"/>
          <p:nvPr/>
        </p:nvSpPr>
        <p:spPr>
          <a:xfrm>
            <a:off x="245720" y="3429000"/>
            <a:ext cx="11785125" cy="830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kern="0" dirty="0">
                <a:solidFill>
                  <a:srgbClr val="000000"/>
                </a:solidFill>
                <a:latin typeface="+mj-ea"/>
                <a:cs typeface="Arial" panose="020B0604020202020204"/>
                <a:sym typeface="Arial" panose="020B0604020202020204"/>
              </a:rPr>
              <a:t>A small gain in Hit Rate (HR), but a strong improvement in NDCG.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kern="0" dirty="0">
                <a:solidFill>
                  <a:srgbClr val="000000"/>
                </a:solidFill>
                <a:latin typeface="+mj-ea"/>
                <a:cs typeface="Arial" panose="020B0604020202020204"/>
                <a:sym typeface="Arial" panose="020B0604020202020204"/>
              </a:rPr>
              <a:t>This means our method pushes the correct item higher up in the top-10 list.</a:t>
            </a:r>
            <a:endParaRPr lang="zh-CN" altLang="en-US" sz="2400" kern="0" dirty="0">
              <a:solidFill>
                <a:srgbClr val="000000"/>
              </a:solidFill>
              <a:latin typeface="+mj-ea"/>
              <a:cs typeface="Arial" panose="020B0604020202020204"/>
              <a:sym typeface="Arial" panose="020B0604020202020204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27ABBD5-2858-691E-49D4-FAED6BA99F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533115"/>
              </p:ext>
            </p:extLst>
          </p:nvPr>
        </p:nvGraphicFramePr>
        <p:xfrm>
          <a:off x="1746059" y="1791980"/>
          <a:ext cx="8486379" cy="12468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28793">
                  <a:extLst>
                    <a:ext uri="{9D8B030D-6E8A-4147-A177-3AD203B41FA5}">
                      <a16:colId xmlns:a16="http://schemas.microsoft.com/office/drawing/2014/main" val="802975256"/>
                    </a:ext>
                  </a:extLst>
                </a:gridCol>
                <a:gridCol w="2828793">
                  <a:extLst>
                    <a:ext uri="{9D8B030D-6E8A-4147-A177-3AD203B41FA5}">
                      <a16:colId xmlns:a16="http://schemas.microsoft.com/office/drawing/2014/main" val="1948448044"/>
                    </a:ext>
                  </a:extLst>
                </a:gridCol>
                <a:gridCol w="2828793">
                  <a:extLst>
                    <a:ext uri="{9D8B030D-6E8A-4147-A177-3AD203B41FA5}">
                      <a16:colId xmlns:a16="http://schemas.microsoft.com/office/drawing/2014/main" val="2667780449"/>
                    </a:ext>
                  </a:extLst>
                </a:gridCol>
              </a:tblGrid>
              <a:tr h="415609">
                <a:tc>
                  <a:txBody>
                    <a:bodyPr/>
                    <a:lstStyle/>
                    <a:p>
                      <a:pPr algn="ctr"/>
                      <a:endParaRPr lang="zh-CN" altLang="en-US" sz="1600" dirty="0"/>
                    </a:p>
                  </a:txBody>
                  <a:tcPr>
                    <a:solidFill>
                      <a:srgbClr val="7D2D2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dirty="0"/>
                        <a:t>HR@10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7D2D2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NDCG@10</a:t>
                      </a:r>
                      <a:endParaRPr lang="zh-CN" altLang="en-US" sz="1600" dirty="0"/>
                    </a:p>
                  </a:txBody>
                  <a:tcPr>
                    <a:solidFill>
                      <a:srgbClr val="7D2D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953047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dirty="0" err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TopPop</a:t>
                      </a:r>
                      <a:r>
                        <a:rPr lang="en-US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(Baseline)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0.4135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0.2508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887293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Our Method (PSAG-Align)</a:t>
                      </a:r>
                      <a:endParaRPr lang="en-US" sz="18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0.4179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1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0.3678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5639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957649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E05D2-B7A8-0A4C-B822-065D09709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3">
            <a:extLst>
              <a:ext uri="{FF2B5EF4-FFF2-40B4-BE49-F238E27FC236}">
                <a16:creationId xmlns:a16="http://schemas.microsoft.com/office/drawing/2014/main" id="{30CD29F4-F558-9E76-DDAA-40AE1414AEB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49225"/>
            <a:ext cx="8286750" cy="7858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/>
              <a:t>Experiment</a:t>
            </a:r>
            <a:endParaRPr lang="en-US" sz="4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911FEEA-09AC-7FCE-E0BC-EEDB40B17D14}"/>
              </a:ext>
            </a:extLst>
          </p:cNvPr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5FACE0B9-32C3-1D1F-6C9A-D2AE89E3FFA5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13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83D6B2-66C5-BB4F-67BE-98342DE3418E}"/>
              </a:ext>
            </a:extLst>
          </p:cNvPr>
          <p:cNvSpPr txBox="1"/>
          <p:nvPr/>
        </p:nvSpPr>
        <p:spPr>
          <a:xfrm>
            <a:off x="73933" y="1143986"/>
            <a:ext cx="807787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3200" b="1" dirty="0">
                <a:solidFill>
                  <a:srgbClr val="7D2D2D"/>
                </a:solidFill>
                <a:latin typeface="Calibri" panose="020F0502020204030204"/>
                <a:cs typeface="Arial" panose="020B0604020202020204" pitchFamily="34" charset="0"/>
              </a:rPr>
              <a:t>What the profiler looks like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DFF3D8B2-7DC3-C605-EF26-FD753E7D3F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1227240"/>
              </p:ext>
            </p:extLst>
          </p:nvPr>
        </p:nvGraphicFramePr>
        <p:xfrm>
          <a:off x="6290919" y="1759264"/>
          <a:ext cx="5460441" cy="39344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20147">
                  <a:extLst>
                    <a:ext uri="{9D8B030D-6E8A-4147-A177-3AD203B41FA5}">
                      <a16:colId xmlns:a16="http://schemas.microsoft.com/office/drawing/2014/main" val="802975256"/>
                    </a:ext>
                  </a:extLst>
                </a:gridCol>
                <a:gridCol w="1820147">
                  <a:extLst>
                    <a:ext uri="{9D8B030D-6E8A-4147-A177-3AD203B41FA5}">
                      <a16:colId xmlns:a16="http://schemas.microsoft.com/office/drawing/2014/main" val="1948448044"/>
                    </a:ext>
                  </a:extLst>
                </a:gridCol>
                <a:gridCol w="1820147">
                  <a:extLst>
                    <a:ext uri="{9D8B030D-6E8A-4147-A177-3AD203B41FA5}">
                      <a16:colId xmlns:a16="http://schemas.microsoft.com/office/drawing/2014/main" val="2667780449"/>
                    </a:ext>
                  </a:extLst>
                </a:gridCol>
              </a:tblGrid>
              <a:tr h="415609">
                <a:tc>
                  <a:txBody>
                    <a:bodyPr/>
                    <a:lstStyle/>
                    <a:p>
                      <a:pPr algn="ctr">
                        <a:spcBef>
                          <a:spcPts val="740"/>
                        </a:spcBef>
                        <a:buNone/>
                      </a:pPr>
                      <a:r>
                        <a:rPr lang="en-US" sz="2000" b="1" kern="0" spc="-1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Aspect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rgbClr val="7D2D2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40"/>
                        </a:spcBef>
                        <a:buNone/>
                      </a:pPr>
                      <a:r>
                        <a:rPr lang="en-US" sz="2000" b="1" kern="0" spc="-1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Positive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rgbClr val="7D2D2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740"/>
                        </a:spcBef>
                        <a:buNone/>
                      </a:pPr>
                      <a:r>
                        <a:rPr lang="en-US" sz="2000" b="1" kern="0" spc="-5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Neutral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>
                    <a:solidFill>
                      <a:srgbClr val="7D2D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953047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algn="ctr">
                        <a:spcBef>
                          <a:spcPts val="65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preference.fit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5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5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129887293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algn="ctr">
                        <a:spcBef>
                          <a:spcPts val="65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aesthetics.visual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6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6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35639511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algn="ctr">
                        <a:spcBef>
                          <a:spcPts val="645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aesthetics.audio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8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25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8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178540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algn="ctr">
                        <a:spcBef>
                          <a:spcPts val="645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market.perception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8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76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8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526847384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algn="ctr">
                        <a:spcBef>
                          <a:spcPts val="645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cultural.impact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8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8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038028297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algn="ctr">
                        <a:spcBef>
                          <a:spcPts val="645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hci.interaction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8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55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8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759343322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algn="ctr">
                        <a:spcBef>
                          <a:spcPts val="645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software.quality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8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33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8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13331972"/>
                  </a:ext>
                </a:extLst>
              </a:tr>
              <a:tr h="415609">
                <a:tc>
                  <a:txBody>
                    <a:bodyPr/>
                    <a:lstStyle/>
                    <a:p>
                      <a:pPr algn="ctr">
                        <a:spcBef>
                          <a:spcPts val="645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OVERALL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80"/>
                        </a:spcBef>
                        <a:buNone/>
                      </a:pPr>
                      <a:r>
                        <a:rPr lang="en-US" sz="2000" kern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75</a:t>
                      </a:r>
                      <a:endParaRPr lang="zh-CN" sz="2400" kern="10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680"/>
                        </a:spcBef>
                        <a:buNone/>
                      </a:pPr>
                      <a:r>
                        <a:rPr lang="en-US" sz="2000" kern="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zh-CN" sz="2400" kern="100" dirty="0">
                        <a:effectLst/>
                        <a:latin typeface="Calibri" panose="020F0502020204030204" pitchFamily="34" charset="0"/>
                        <a:ea typeface="等线" panose="02010600030101010101" pitchFamily="2" charset="-122"/>
                        <a:cs typeface="Calibri" panose="020F0502020204030204" pitchFamily="34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69090273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60F46704-C3DC-69C3-A319-E8613915215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560" y="1759264"/>
            <a:ext cx="5149049" cy="38604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7E8C1369-72A5-7C58-BFE4-FF5015207D86}"/>
              </a:ext>
            </a:extLst>
          </p:cNvPr>
          <p:cNvSpPr txBox="1"/>
          <p:nvPr/>
        </p:nvSpPr>
        <p:spPr>
          <a:xfrm>
            <a:off x="252886" y="5724239"/>
            <a:ext cx="11939114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000000"/>
                </a:solidFill>
                <a:latin typeface="+mj-ea"/>
                <a:cs typeface="Arial" panose="020B0604020202020204"/>
                <a:sym typeface="Arial" panose="020B0604020202020204"/>
              </a:rPr>
              <a:t>Sentiment polarity is </a:t>
            </a:r>
            <a:r>
              <a:rPr lang="en-US" altLang="zh-CN" sz="2000" kern="0" dirty="0" err="1">
                <a:solidFill>
                  <a:srgbClr val="000000"/>
                </a:solidFill>
                <a:latin typeface="+mj-ea"/>
                <a:cs typeface="Arial" panose="020B0604020202020204"/>
                <a:sym typeface="Arial" panose="020B0604020202020204"/>
              </a:rPr>
              <a:t>informative:Overall</a:t>
            </a:r>
            <a:r>
              <a:rPr lang="en-US" altLang="zh-CN" sz="2000" kern="0" dirty="0">
                <a:solidFill>
                  <a:srgbClr val="000000"/>
                </a:solidFill>
                <a:latin typeface="+mj-ea"/>
                <a:cs typeface="Arial" panose="020B0604020202020204"/>
                <a:sym typeface="Arial" panose="020B0604020202020204"/>
              </a:rPr>
              <a:t> sentiment is mildly positive (~70%), which aligns with star ratings.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kern="0" dirty="0">
                <a:solidFill>
                  <a:srgbClr val="000000"/>
                </a:solidFill>
                <a:latin typeface="+mj-ea"/>
                <a:cs typeface="Arial" panose="020B0604020202020204"/>
                <a:sym typeface="Arial" panose="020B0604020202020204"/>
              </a:rPr>
              <a:t>Negative signals provide strong cues for aversion, often related to </a:t>
            </a:r>
            <a:r>
              <a:rPr lang="en-US" altLang="zh-CN" sz="2000" kern="0" dirty="0" err="1">
                <a:solidFill>
                  <a:srgbClr val="000000"/>
                </a:solidFill>
                <a:latin typeface="+mj-ea"/>
                <a:cs typeface="Arial" panose="020B0604020202020204"/>
                <a:sym typeface="Arial" panose="020B0604020202020204"/>
              </a:rPr>
              <a:t>hci.interaction</a:t>
            </a:r>
            <a:r>
              <a:rPr lang="en-US" altLang="zh-CN" sz="2000" kern="0" dirty="0">
                <a:solidFill>
                  <a:srgbClr val="000000"/>
                </a:solidFill>
                <a:latin typeface="+mj-ea"/>
                <a:cs typeface="Arial" panose="020B0604020202020204"/>
                <a:sym typeface="Arial" panose="020B0604020202020204"/>
              </a:rPr>
              <a:t> (controls), </a:t>
            </a:r>
            <a:r>
              <a:rPr lang="en-US" altLang="zh-CN" sz="2000" kern="0" dirty="0" err="1">
                <a:solidFill>
                  <a:srgbClr val="000000"/>
                </a:solidFill>
                <a:latin typeface="+mj-ea"/>
                <a:cs typeface="Arial" panose="020B0604020202020204"/>
                <a:sym typeface="Arial" panose="020B0604020202020204"/>
              </a:rPr>
              <a:t>software.quality</a:t>
            </a:r>
            <a:r>
              <a:rPr lang="en-US" altLang="zh-CN" sz="2000" kern="0" dirty="0">
                <a:solidFill>
                  <a:srgbClr val="000000"/>
                </a:solidFill>
                <a:latin typeface="+mj-ea"/>
                <a:cs typeface="Arial" panose="020B0604020202020204"/>
                <a:sym typeface="Arial" panose="020B0604020202020204"/>
              </a:rPr>
              <a:t> (bugs), and </a:t>
            </a:r>
            <a:r>
              <a:rPr lang="en-US" altLang="zh-CN" sz="2000" kern="0" dirty="0" err="1">
                <a:solidFill>
                  <a:srgbClr val="000000"/>
                </a:solidFill>
                <a:latin typeface="+mj-ea"/>
                <a:cs typeface="Arial" panose="020B0604020202020204"/>
                <a:sym typeface="Arial" panose="020B0604020202020204"/>
              </a:rPr>
              <a:t>market.perception</a:t>
            </a:r>
            <a:r>
              <a:rPr lang="en-US" altLang="zh-CN" sz="2000" kern="0" dirty="0">
                <a:solidFill>
                  <a:srgbClr val="000000"/>
                </a:solidFill>
                <a:latin typeface="+mj-ea"/>
                <a:cs typeface="Arial" panose="020B0604020202020204"/>
                <a:sym typeface="Arial" panose="020B0604020202020204"/>
              </a:rPr>
              <a:t> (price).</a:t>
            </a:r>
            <a:endParaRPr lang="zh-CN" altLang="en-US" sz="2000" kern="0" dirty="0">
              <a:solidFill>
                <a:srgbClr val="000000"/>
              </a:solidFill>
              <a:latin typeface="+mj-ea"/>
              <a:cs typeface="Arial" panose="020B0604020202020204"/>
              <a:sym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1277619239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BEBC6-6AAD-63D8-6F8A-E869FEA66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3">
            <a:extLst>
              <a:ext uri="{FF2B5EF4-FFF2-40B4-BE49-F238E27FC236}">
                <a16:creationId xmlns:a16="http://schemas.microsoft.com/office/drawing/2014/main" id="{687CE2A2-0FF9-63BB-AC13-42044C3A3AE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49225"/>
            <a:ext cx="8286750" cy="7858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/>
              <a:t>Experiment</a:t>
            </a:r>
            <a:endParaRPr lang="en-US" sz="4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5F80093-6835-EC54-EF61-18CEEC9BB6CF}"/>
              </a:ext>
            </a:extLst>
          </p:cNvPr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BC630213-33DC-28D0-1BA1-776D4B51C907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14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61917E9-5BD1-5DD6-A5FB-3927CD8C4439}"/>
              </a:ext>
            </a:extLst>
          </p:cNvPr>
          <p:cNvSpPr txBox="1"/>
          <p:nvPr/>
        </p:nvSpPr>
        <p:spPr>
          <a:xfrm>
            <a:off x="73933" y="1143986"/>
            <a:ext cx="8077871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3200" b="1" dirty="0">
                <a:solidFill>
                  <a:srgbClr val="7D2D2D"/>
                </a:solidFill>
                <a:latin typeface="Calibri" panose="020F0502020204030204"/>
                <a:cs typeface="Arial" panose="020B0604020202020204" pitchFamily="34" charset="0"/>
              </a:rPr>
              <a:t>Limitations</a:t>
            </a:r>
          </a:p>
        </p:txBody>
      </p:sp>
      <p:sp>
        <p:nvSpPr>
          <p:cNvPr id="7" name="コンテンツ プレースホルダ 2">
            <a:extLst>
              <a:ext uri="{FF2B5EF4-FFF2-40B4-BE49-F238E27FC236}">
                <a16:creationId xmlns:a16="http://schemas.microsoft.com/office/drawing/2014/main" id="{BD3120F6-8BAA-3736-198A-6B0E84982087}"/>
              </a:ext>
            </a:extLst>
          </p:cNvPr>
          <p:cNvSpPr txBox="1">
            <a:spLocks/>
          </p:cNvSpPr>
          <p:nvPr/>
        </p:nvSpPr>
        <p:spPr>
          <a:xfrm>
            <a:off x="148727" y="1743741"/>
            <a:ext cx="7383289" cy="1876152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rmAutofit fontScale="92500" lnSpcReduction="10000"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kern="0" dirty="0">
                <a:latin typeface="+mj-ea"/>
              </a:rPr>
              <a:t>Partial LLM coverage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kern="0" dirty="0">
                <a:latin typeface="+mj-ea"/>
              </a:rPr>
              <a:t>Dictionary triggers may miss nuance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kern="0" dirty="0">
                <a:latin typeface="+mj-ea"/>
              </a:rPr>
              <a:t>Sampled ranking depends on negatives</a:t>
            </a:r>
            <a:endParaRPr lang="en-US" altLang="zh-CN" kern="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1390410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0E833-9DFF-B189-82E2-1ED335803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3">
            <a:extLst>
              <a:ext uri="{FF2B5EF4-FFF2-40B4-BE49-F238E27FC236}">
                <a16:creationId xmlns:a16="http://schemas.microsoft.com/office/drawing/2014/main" id="{42C5968A-5F67-D8C2-708F-1FE9A86A68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228600"/>
            <a:ext cx="8286750" cy="7858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dirty="0"/>
              <a:t>Conclusion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A6E9ED2-401D-1571-566A-541D34B28E95}"/>
              </a:ext>
            </a:extLst>
          </p:cNvPr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BC9EAA42-53BB-2F65-85A6-F2CAA5439C25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15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826C570B-3BAB-D9F6-950C-1DE6C8D6DED4}"/>
              </a:ext>
            </a:extLst>
          </p:cNvPr>
          <p:cNvSpPr txBox="1">
            <a:spLocks/>
          </p:cNvSpPr>
          <p:nvPr/>
        </p:nvSpPr>
        <p:spPr>
          <a:xfrm>
            <a:off x="311033" y="1193346"/>
            <a:ext cx="11248005" cy="3853609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rm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We Achieved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Method: We proposed a lightweight LLM profiler used offline with a deterministic graph-alignment score for ranking.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Novelty: Achieves text-aware recommendation without expensive online LLM calls.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Result: Significantly improved ranking quality (NDCG@10 from 0.2508 to 0.3678).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Impact: Demonstrates an effective, practical, and explainable approach.</a:t>
            </a:r>
          </a:p>
        </p:txBody>
      </p:sp>
      <p:sp>
        <p:nvSpPr>
          <p:cNvPr id="4" name="コンテンツ プレースホルダ 2">
            <a:extLst>
              <a:ext uri="{FF2B5EF4-FFF2-40B4-BE49-F238E27FC236}">
                <a16:creationId xmlns:a16="http://schemas.microsoft.com/office/drawing/2014/main" id="{42829BA2-10B9-3485-79F1-A9869E28BBF5}"/>
              </a:ext>
            </a:extLst>
          </p:cNvPr>
          <p:cNvSpPr txBox="1">
            <a:spLocks/>
          </p:cNvSpPr>
          <p:nvPr/>
        </p:nvSpPr>
        <p:spPr>
          <a:xfrm>
            <a:off x="365246" y="4154933"/>
            <a:ext cx="11248005" cy="3853609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rm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+mj-lt"/>
              </a:rPr>
              <a:t>Future Plan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Scale Up: Increase LLM profiling coverage beyond 500 reviews to measure performance gains.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Tune: Optimize the alignment score (e.g., prior strength, top-k aspects per user).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+mj-lt"/>
              </a:rPr>
              <a:t>Explain: Improve the text generation for explanations grounded in graph paths.</a:t>
            </a:r>
          </a:p>
        </p:txBody>
      </p:sp>
    </p:spTree>
    <p:extLst>
      <p:ext uri="{BB962C8B-B14F-4D97-AF65-F5344CB8AC3E}">
        <p14:creationId xmlns:p14="http://schemas.microsoft.com/office/powerpoint/2010/main" val="9426018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97362899-9A24-5BCC-2372-DD90BC2BF059}"/>
              </a:ext>
            </a:extLst>
          </p:cNvPr>
          <p:cNvSpPr/>
          <p:nvPr/>
        </p:nvSpPr>
        <p:spPr>
          <a:xfrm>
            <a:off x="2131899" y="2821337"/>
            <a:ext cx="2050088" cy="884242"/>
          </a:xfrm>
          <a:prstGeom prst="rect">
            <a:avLst/>
          </a:prstGeom>
          <a:solidFill>
            <a:srgbClr val="7D2D2D"/>
          </a:solidFill>
          <a:ln w="25400" cap="flat">
            <a:noFill/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156944" y="872835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Cambria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20" name="スライド番号プレースホルダ 4"/>
          <p:cNvSpPr txBox="1">
            <a:spLocks noGrp="1"/>
          </p:cNvSpPr>
          <p:nvPr>
            <p:ph type="sldNum" sz="quarter" idx="2"/>
          </p:nvPr>
        </p:nvSpPr>
        <p:spPr>
          <a:xfrm>
            <a:off x="11521694" y="6148327"/>
            <a:ext cx="206141" cy="338548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5756B90-72FF-4556-B5A1-8837E643D342}" type="slidenum">
              <a:rPr kumimoji="0" lang="en-US" altLang="zh-CN" sz="16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uLnTx/>
                <a:uFillTx/>
                <a:latin typeface="+mn-lt"/>
                <a:ea typeface="Cambria" panose="02040503050406030204" pitchFamily="18" charset="0"/>
                <a:sym typeface="Times New Roman" panose="02020603050405020304"/>
              </a:rPr>
              <a:t>2</a:t>
            </a:fld>
            <a:endParaRPr kumimoji="0" sz="16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85000"/>
                  <a:lumOff val="15000"/>
                </a:srgbClr>
              </a:solidFill>
              <a:effectLst/>
              <a:uLnTx/>
              <a:uFillTx/>
              <a:latin typeface="+mn-lt"/>
              <a:ea typeface="Cambria" panose="02040503050406030204" pitchFamily="18" charset="0"/>
              <a:sym typeface="Times New Roman" panose="02020603050405020304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D1E6534-B416-1538-DE2B-41208342DBCE}"/>
              </a:ext>
            </a:extLst>
          </p:cNvPr>
          <p:cNvSpPr txBox="1"/>
          <p:nvPr/>
        </p:nvSpPr>
        <p:spPr>
          <a:xfrm>
            <a:off x="4856594" y="1650720"/>
            <a:ext cx="6587546" cy="34323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defRPr/>
            </a:pPr>
            <a:r>
              <a:rPr lang="en-US" altLang="zh-CN" sz="3200" b="1" dirty="0">
                <a:solidFill>
                  <a:srgbClr val="8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Introduction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defRPr/>
            </a:pPr>
            <a:r>
              <a:rPr lang="en-US" altLang="zh-CN" sz="3200" b="1" dirty="0">
                <a:solidFill>
                  <a:srgbClr val="8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Approach 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defRPr/>
            </a:pPr>
            <a:r>
              <a:rPr lang="en-US" altLang="zh-CN" sz="3200" b="1" dirty="0">
                <a:solidFill>
                  <a:srgbClr val="8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Experiments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7D2D2D"/>
              </a:buClr>
              <a:buSzPct val="75000"/>
              <a:defRPr/>
            </a:pPr>
            <a:r>
              <a:rPr lang="en-US" altLang="zh-CN" sz="3200" b="1" dirty="0">
                <a:solidFill>
                  <a:srgbClr val="8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Conclusion and Future work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B3018C6-C8C7-981B-6767-6963D6EEDCDE}"/>
              </a:ext>
            </a:extLst>
          </p:cNvPr>
          <p:cNvSpPr txBox="1"/>
          <p:nvPr/>
        </p:nvSpPr>
        <p:spPr>
          <a:xfrm>
            <a:off x="2131899" y="2961372"/>
            <a:ext cx="2005677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altLang="zh-CN" sz="3600" dirty="0">
                <a:solidFill>
                  <a:schemeClr val="bg1"/>
                </a:solidFill>
                <a:latin typeface="Arial Black" panose="020B0A04020102020204"/>
                <a:sym typeface="Arial Black" panose="020B0A04020102020204"/>
              </a:rPr>
              <a:t>Outline</a:t>
            </a:r>
            <a:endParaRPr lang="zh-CN" altLang="en-US" sz="3600" dirty="0">
              <a:solidFill>
                <a:schemeClr val="bg1"/>
              </a:solidFill>
              <a:latin typeface="Arial Black" panose="020B0A04020102020204"/>
              <a:sym typeface="Arial Black" panose="020B0A04020102020204"/>
            </a:endParaRPr>
          </a:p>
        </p:txBody>
      </p:sp>
    </p:spTree>
    <p:extLst>
      <p:ext uri="{BB962C8B-B14F-4D97-AF65-F5344CB8AC3E}">
        <p14:creationId xmlns:p14="http://schemas.microsoft.com/office/powerpoint/2010/main" val="834712120"/>
      </p:ext>
    </p:extLst>
  </p:cSld>
  <p:clrMapOvr>
    <a:masterClrMapping/>
  </p:clrMapOvr>
  <p:transition spd="med" advTm="4864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F75DE-B158-E16A-7992-EAEA442DA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3">
            <a:extLst>
              <a:ext uri="{FF2B5EF4-FFF2-40B4-BE49-F238E27FC236}">
                <a16:creationId xmlns:a16="http://schemas.microsoft.com/office/drawing/2014/main" id="{5485856D-5619-7DB2-EE56-42773688C11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41288"/>
            <a:ext cx="11215688" cy="7858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/>
              <a:t>Introduction — Why It Matters</a:t>
            </a:r>
            <a:endParaRPr lang="en-US" sz="4000" b="1" dirty="0"/>
          </a:p>
        </p:txBody>
      </p:sp>
      <p:sp>
        <p:nvSpPr>
          <p:cNvPr id="7" name="コンテンツ プレースホルダ 2">
            <a:extLst>
              <a:ext uri="{FF2B5EF4-FFF2-40B4-BE49-F238E27FC236}">
                <a16:creationId xmlns:a16="http://schemas.microsoft.com/office/drawing/2014/main" id="{AFD198E7-EE2E-19E0-3DD7-8AA8A451EAA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508125"/>
            <a:ext cx="8672513" cy="5178425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Traditional recommenders use clicks and purchases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Miss rich details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in review text 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e.g., gameplay, graphics, stability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endParaRPr lang="en-US" altLang="zh-C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Our goal: </a:t>
            </a: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Use review text — make recommendations more accurate and transparent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endParaRPr lang="en-US" altLang="zh-C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F494690-56A4-C2C7-60B9-E77DD4927B46}"/>
              </a:ext>
            </a:extLst>
          </p:cNvPr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4" name="コンテンツ プレースホルダ 2">
            <a:extLst>
              <a:ext uri="{FF2B5EF4-FFF2-40B4-BE49-F238E27FC236}">
                <a16:creationId xmlns:a16="http://schemas.microsoft.com/office/drawing/2014/main" id="{7BD66FE7-B33C-476E-B025-64BC17D76A03}"/>
              </a:ext>
            </a:extLst>
          </p:cNvPr>
          <p:cNvSpPr txBox="1">
            <a:spLocks noGrp="1"/>
          </p:cNvSpPr>
          <p:nvPr/>
        </p:nvSpPr>
        <p:spPr>
          <a:xfrm>
            <a:off x="464165" y="5630710"/>
            <a:ext cx="10808990" cy="692728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/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20000"/>
              </a:lnSpc>
              <a:buSzPct val="70000"/>
              <a:buFont typeface="Wingdings" panose="05000000000000000000" pitchFamily="2" charset="2"/>
              <a:buChar char="Ø"/>
            </a:pPr>
            <a:endParaRPr lang="en-US" altLang="zh-CN" sz="2400" kern="0" dirty="0">
              <a:latin typeface="+mj-ea"/>
              <a:ea typeface="+mj-ea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32A3BB2D-B304-4C80-0922-D17E3042B29F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3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67695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464C6-03F0-89E8-7AF7-B64946335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3">
            <a:extLst>
              <a:ext uri="{FF2B5EF4-FFF2-40B4-BE49-F238E27FC236}">
                <a16:creationId xmlns:a16="http://schemas.microsoft.com/office/drawing/2014/main" id="{2FEB01F2-6B52-5A98-F5A4-700E3A91DED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41288"/>
            <a:ext cx="11215688" cy="7858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/>
              <a:t>Introduction — A Motivating Example</a:t>
            </a:r>
            <a:endParaRPr lang="en-US" sz="40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08E9B91-8135-18C4-186B-8E28B6BCDCEF}"/>
              </a:ext>
            </a:extLst>
          </p:cNvPr>
          <p:cNvSpPr/>
          <p:nvPr/>
        </p:nvSpPr>
        <p:spPr>
          <a:xfrm>
            <a:off x="1799482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4" name="コンテンツ プレースホルダ 2">
            <a:extLst>
              <a:ext uri="{FF2B5EF4-FFF2-40B4-BE49-F238E27FC236}">
                <a16:creationId xmlns:a16="http://schemas.microsoft.com/office/drawing/2014/main" id="{5EF3BC4F-A2CA-521F-975D-B51BFE9CB0F9}"/>
              </a:ext>
            </a:extLst>
          </p:cNvPr>
          <p:cNvSpPr txBox="1">
            <a:spLocks noGrp="1"/>
          </p:cNvSpPr>
          <p:nvPr/>
        </p:nvSpPr>
        <p:spPr>
          <a:xfrm>
            <a:off x="464165" y="5630710"/>
            <a:ext cx="10808990" cy="692728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/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20000"/>
              </a:lnSpc>
              <a:buSzPct val="70000"/>
              <a:buFont typeface="Wingdings" panose="05000000000000000000" pitchFamily="2" charset="2"/>
              <a:buChar char="Ø"/>
            </a:pPr>
            <a:endParaRPr lang="en-US" altLang="zh-CN" sz="2400" kern="0" dirty="0">
              <a:latin typeface="+mj-ea"/>
              <a:ea typeface="+mj-ea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20921782-C015-4CF3-8E6B-8BA90E52D18D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4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pic>
        <p:nvPicPr>
          <p:cNvPr id="6" name="图形 5" descr="用户 纯色填充">
            <a:extLst>
              <a:ext uri="{FF2B5EF4-FFF2-40B4-BE49-F238E27FC236}">
                <a16:creationId xmlns:a16="http://schemas.microsoft.com/office/drawing/2014/main" id="{EFB038A3-C461-C898-5FBE-0D811482F6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35732" y="1477254"/>
            <a:ext cx="1394486" cy="1394486"/>
          </a:xfrm>
          <a:prstGeom prst="rect">
            <a:avLst/>
          </a:prstGeom>
        </p:spPr>
      </p:pic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D2532D1F-7F3B-2746-D468-E3A6F16FD4D3}"/>
              </a:ext>
            </a:extLst>
          </p:cNvPr>
          <p:cNvSpPr/>
          <p:nvPr/>
        </p:nvSpPr>
        <p:spPr>
          <a:xfrm>
            <a:off x="2224724" y="1477254"/>
            <a:ext cx="8644379" cy="1328021"/>
          </a:xfrm>
          <a:prstGeom prst="wedgeRoundRectCallout">
            <a:avLst>
              <a:gd name="adj1" fmla="val -55106"/>
              <a:gd name="adj2" fmla="val -4677"/>
              <a:gd name="adj3" fmla="val 16667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“This 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is a great game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to play when you want a little something different from your sims. 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Including missions, fatalities </a:t>
            </a:r>
            <a:r>
              <a:rPr kumimoji="0" lang="en-US" altLang="zh-CN" sz="240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and lots of 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active game play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. </a:t>
            </a:r>
            <a:r>
              <a:rPr kumimoji="0" lang="en-US" altLang="zh-CN" sz="24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Great price </a:t>
            </a:r>
            <a:r>
              <a:rPr kumimoji="0" lang="en-US" altLang="zh-CN" sz="2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Calibri" panose="020F0502020204030204"/>
              </a:rPr>
              <a:t>on Amazon.”</a:t>
            </a:r>
            <a:endParaRPr kumimoji="0" lang="zh-CN" altLang="en-US" sz="2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881006-85EF-1E32-5D72-E166B737147B}"/>
              </a:ext>
            </a:extLst>
          </p:cNvPr>
          <p:cNvSpPr txBox="1"/>
          <p:nvPr/>
        </p:nvSpPr>
        <p:spPr>
          <a:xfrm>
            <a:off x="768014" y="2862163"/>
            <a:ext cx="10183305" cy="399583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3200" b="1" dirty="0">
                <a:solidFill>
                  <a:srgbClr val="7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We Want to Capture 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Purchase data only shows: 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The user bought the game. 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Review text reveals specific preferences: 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Likes Gameplay Variety 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Prefers Active Gameplay 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 panose="020B0604020202020204"/>
              </a:rPr>
              <a:t>Is sensitive to Price/Value  </a:t>
            </a:r>
          </a:p>
        </p:txBody>
      </p:sp>
    </p:spTree>
    <p:extLst>
      <p:ext uri="{BB962C8B-B14F-4D97-AF65-F5344CB8AC3E}">
        <p14:creationId xmlns:p14="http://schemas.microsoft.com/office/powerpoint/2010/main" val="376301905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FCAF4-1719-CE49-8311-B9716D608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3">
            <a:extLst>
              <a:ext uri="{FF2B5EF4-FFF2-40B4-BE49-F238E27FC236}">
                <a16:creationId xmlns:a16="http://schemas.microsoft.com/office/drawing/2014/main" id="{AFA8851F-5398-E2C7-BD76-4FDCE826393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41288"/>
            <a:ext cx="11215688" cy="785812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/>
              <a:t>Introduction — Related Work</a:t>
            </a:r>
            <a:endParaRPr lang="en-US" sz="4000" b="1" dirty="0"/>
          </a:p>
        </p:txBody>
      </p:sp>
      <p:sp>
        <p:nvSpPr>
          <p:cNvPr id="7" name="コンテンツ プレースホルダ 2">
            <a:extLst>
              <a:ext uri="{FF2B5EF4-FFF2-40B4-BE49-F238E27FC236}">
                <a16:creationId xmlns:a16="http://schemas.microsoft.com/office/drawing/2014/main" id="{5674DB17-F1B2-2BE1-9322-7EA8A150DB3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1963738"/>
            <a:ext cx="5365750" cy="3994150"/>
          </a:xfrm>
          <a:prstGeom prst="rect">
            <a:avLst/>
          </a:prstGeom>
        </p:spPr>
        <p:txBody>
          <a:bodyPr>
            <a:noAutofit/>
          </a:bodyPr>
          <a:lstStyle/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Existing Work - PURE Framework(Bang</a:t>
            </a:r>
            <a:r>
              <a:rPr lang="zh-CN" alt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 </a:t>
            </a:r>
            <a:r>
              <a:rPr lang="en-US" altLang="zh-C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and Song, 2025) 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LLM builds profile; LLM re-ranks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Pros: strong language priors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Cons: cost, variance, latency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BEA5BB-13D0-A4C2-6612-BC0E860773A3}"/>
              </a:ext>
            </a:extLst>
          </p:cNvPr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4" name="コンテンツ プレースホルダ 2">
            <a:extLst>
              <a:ext uri="{FF2B5EF4-FFF2-40B4-BE49-F238E27FC236}">
                <a16:creationId xmlns:a16="http://schemas.microsoft.com/office/drawing/2014/main" id="{432894AE-D62C-5108-C70A-FF4E0753309C}"/>
              </a:ext>
            </a:extLst>
          </p:cNvPr>
          <p:cNvSpPr txBox="1">
            <a:spLocks noGrp="1"/>
          </p:cNvSpPr>
          <p:nvPr/>
        </p:nvSpPr>
        <p:spPr>
          <a:xfrm>
            <a:off x="464165" y="5630710"/>
            <a:ext cx="10808990" cy="692728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/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20000"/>
              </a:lnSpc>
              <a:buSzPct val="70000"/>
              <a:buFont typeface="Wingdings" panose="05000000000000000000" pitchFamily="2" charset="2"/>
              <a:buChar char="Ø"/>
            </a:pPr>
            <a:endParaRPr lang="en-US" altLang="zh-CN" sz="2400" kern="0" dirty="0">
              <a:latin typeface="+mj-ea"/>
              <a:ea typeface="+mj-ea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90ECC111-D540-B285-B6C6-65B2CD2C45BC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5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4F6AA52-C529-559B-F77E-47D867F4F39F}"/>
              </a:ext>
            </a:extLst>
          </p:cNvPr>
          <p:cNvSpPr txBox="1"/>
          <p:nvPr/>
        </p:nvSpPr>
        <p:spPr>
          <a:xfrm>
            <a:off x="300038" y="1323972"/>
            <a:ext cx="6141562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3200" b="1" dirty="0">
                <a:solidFill>
                  <a:srgbClr val="7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Our Approach is Different</a:t>
            </a:r>
          </a:p>
        </p:txBody>
      </p:sp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A2D26343-3BFD-A3D6-68BC-725826CC2503}"/>
              </a:ext>
            </a:extLst>
          </p:cNvPr>
          <p:cNvSpPr txBox="1">
            <a:spLocks/>
          </p:cNvSpPr>
          <p:nvPr/>
        </p:nvSpPr>
        <p:spPr>
          <a:xfrm>
            <a:off x="6526493" y="1909634"/>
            <a:ext cx="4838413" cy="5177955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Our Approach: 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Closed-world 7-aspect labels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LLM offline (500 reviews)</a:t>
            </a:r>
          </a:p>
          <a:p>
            <a:pPr lvl="1">
              <a:lnSpc>
                <a:spcPct val="150000"/>
              </a:lnSpc>
              <a:buSzPct val="70000"/>
              <a:buFont typeface="Arial" panose="020B0604020202020204" pitchFamily="34" charset="0"/>
              <a:buChar char="•"/>
            </a:pPr>
            <a:r>
              <a:rPr lang="en-US" altLang="zh-C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Rely on a deterministic alignment score for ranking.</a:t>
            </a:r>
          </a:p>
        </p:txBody>
      </p:sp>
    </p:spTree>
    <p:extLst>
      <p:ext uri="{BB962C8B-B14F-4D97-AF65-F5344CB8AC3E}">
        <p14:creationId xmlns:p14="http://schemas.microsoft.com/office/powerpoint/2010/main" val="401517657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CDBFE-8701-EE0C-5C5A-D70A2DE7E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140">
            <a:extLst>
              <a:ext uri="{FF2B5EF4-FFF2-40B4-BE49-F238E27FC236}">
                <a16:creationId xmlns:a16="http://schemas.microsoft.com/office/drawing/2014/main" id="{EE9CC93B-90AA-F690-2E24-F71D28871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0191" y="1487927"/>
            <a:ext cx="5063812" cy="5278445"/>
          </a:xfrm>
          <a:prstGeom prst="rect">
            <a:avLst/>
          </a:prstGeom>
        </p:spPr>
      </p:pic>
      <p:sp>
        <p:nvSpPr>
          <p:cNvPr id="128" name="标题 3">
            <a:extLst>
              <a:ext uri="{FF2B5EF4-FFF2-40B4-BE49-F238E27FC236}">
                <a16:creationId xmlns:a16="http://schemas.microsoft.com/office/drawing/2014/main" id="{EE4052DC-5BF4-AF99-B513-754DEFD5AF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65100"/>
            <a:ext cx="3441700" cy="7858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/>
              <a:t>APPROACH</a:t>
            </a:r>
            <a:endParaRPr lang="en-US" sz="4000" dirty="0"/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B6D92BF0-B654-94D6-7D34-2F855C799F90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6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624D2D1-2985-6B4D-5DD3-59FAC71E0694}"/>
              </a:ext>
            </a:extLst>
          </p:cNvPr>
          <p:cNvSpPr txBox="1"/>
          <p:nvPr/>
        </p:nvSpPr>
        <p:spPr>
          <a:xfrm>
            <a:off x="0" y="1120074"/>
            <a:ext cx="6141562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3200" b="1" dirty="0">
                <a:solidFill>
                  <a:srgbClr val="7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FBB3C035-CADB-1E1E-719E-CE14830B2AAB}"/>
              </a:ext>
            </a:extLst>
          </p:cNvPr>
          <p:cNvSpPr txBox="1">
            <a:spLocks/>
          </p:cNvSpPr>
          <p:nvPr/>
        </p:nvSpPr>
        <p:spPr>
          <a:xfrm>
            <a:off x="195095" y="1412461"/>
            <a:ext cx="6856154" cy="4409295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Review = </a:t>
            </a:r>
            <a:r>
              <a:rPr lang="en-US" altLang="zh-CN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user, item, time, rating, text</a:t>
            </a:r>
            <a:endParaRPr lang="en-US" altLang="zh-CN" b="1" kern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+mn-ea"/>
            </a:endParaRP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Goal: </a:t>
            </a:r>
            <a:r>
              <a:rPr lang="en-US" altLang="zh-CN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rank items + short aspect explanation</a:t>
            </a:r>
          </a:p>
          <a:p>
            <a:pPr>
              <a:lnSpc>
                <a:spcPct val="150000"/>
              </a:lnSpc>
              <a:buSzPct val="70000"/>
              <a:buFont typeface="Wingdings" panose="05000000000000000000" pitchFamily="2" charset="2"/>
              <a:buChar char="Ø"/>
            </a:pPr>
            <a:r>
              <a:rPr lang="en-US" altLang="zh-CN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Schema (7) + OVERALL fallback</a:t>
            </a:r>
          </a:p>
        </p:txBody>
      </p:sp>
      <p:graphicFrame>
        <p:nvGraphicFramePr>
          <p:cNvPr id="138" name="表格 137">
            <a:extLst>
              <a:ext uri="{FF2B5EF4-FFF2-40B4-BE49-F238E27FC236}">
                <a16:creationId xmlns:a16="http://schemas.microsoft.com/office/drawing/2014/main" id="{6E0D817A-9BF2-79E9-FE87-C8F0B60DB9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02584"/>
              </p:ext>
            </p:extLst>
          </p:nvPr>
        </p:nvGraphicFramePr>
        <p:xfrm>
          <a:off x="584532" y="3734162"/>
          <a:ext cx="5946643" cy="295873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954204">
                  <a:extLst>
                    <a:ext uri="{9D8B030D-6E8A-4147-A177-3AD203B41FA5}">
                      <a16:colId xmlns:a16="http://schemas.microsoft.com/office/drawing/2014/main" val="802975256"/>
                    </a:ext>
                  </a:extLst>
                </a:gridCol>
                <a:gridCol w="2992439">
                  <a:extLst>
                    <a:ext uri="{9D8B030D-6E8A-4147-A177-3AD203B41FA5}">
                      <a16:colId xmlns:a16="http://schemas.microsoft.com/office/drawing/2014/main" val="1948448044"/>
                    </a:ext>
                  </a:extLst>
                </a:gridCol>
              </a:tblGrid>
              <a:tr h="17099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Aspect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7D2D2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Example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solidFill>
                      <a:srgbClr val="7D2D2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3953047"/>
                  </a:ext>
                </a:extLst>
              </a:tr>
              <a:tr h="28351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preference.fit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genre, difficulty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9887293"/>
                  </a:ext>
                </a:extLst>
              </a:tr>
              <a:tr h="28351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aesthetics.visual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graphics, art style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639511"/>
                  </a:ext>
                </a:extLst>
              </a:tr>
              <a:tr h="28351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aesthetics.audio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soundtrack, voice acting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2494457"/>
                  </a:ext>
                </a:extLst>
              </a:tr>
              <a:tr h="28351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hci.interaction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controls, UI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309288"/>
                  </a:ext>
                </a:extLst>
              </a:tr>
              <a:tr h="28351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market.perception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price, value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411970"/>
                  </a:ext>
                </a:extLst>
              </a:tr>
              <a:tr h="21737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software.quality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bugs, performance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5262195"/>
                  </a:ext>
                </a:extLst>
              </a:tr>
              <a:tr h="28351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cultural.impact</a:t>
                      </a:r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443" marR="5443" marT="5443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story, community</a:t>
                      </a:r>
                      <a:endParaRPr lang="zh-CN" alt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61554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233786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C8BD8-4899-FF34-E1BC-79AC1143D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>
            <a:extLst>
              <a:ext uri="{FF2B5EF4-FFF2-40B4-BE49-F238E27FC236}">
                <a16:creationId xmlns:a16="http://schemas.microsoft.com/office/drawing/2014/main" id="{D22C013F-A721-C12E-2A29-3EA6A9F886E8}"/>
              </a:ext>
            </a:extLst>
          </p:cNvPr>
          <p:cNvSpPr txBox="1"/>
          <p:nvPr/>
        </p:nvSpPr>
        <p:spPr>
          <a:xfrm flipH="1">
            <a:off x="8042088" y="2622062"/>
            <a:ext cx="4014792" cy="37856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STRUCTURED prompt (Pros/Cons style)</a:t>
            </a:r>
          </a:p>
          <a:p>
            <a:pPr hangingPunct="0"/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Task:</a:t>
            </a:r>
          </a:p>
          <a:p>
            <a:pPr hangingPunct="0"/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- Parse lines (e.g., "Pros:", "Cons:", "1.", "-") into sentences.</a:t>
            </a:r>
          </a:p>
          <a:p>
            <a:pPr hangingPunct="0"/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- For EACH sentence, assign exactly one aspect from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CandidateAspectIDs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 and a polarity in {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pos,neg,neu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} with a short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evidence_span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.</a:t>
            </a:r>
          </a:p>
          <a:p>
            <a:pPr hangingPunct="0"/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- Then AGGREGATE by aspect to produce probabilities (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p_pos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,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p_neg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,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p_neu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) that sum to 1 per aspect.</a:t>
            </a:r>
          </a:p>
        </p:txBody>
      </p:sp>
      <p:sp>
        <p:nvSpPr>
          <p:cNvPr id="128" name="标题 3">
            <a:extLst>
              <a:ext uri="{FF2B5EF4-FFF2-40B4-BE49-F238E27FC236}">
                <a16:creationId xmlns:a16="http://schemas.microsoft.com/office/drawing/2014/main" id="{3076C21C-8351-3FD0-FCAD-93E80AEFB10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65100"/>
            <a:ext cx="3441700" cy="7858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/>
              <a:t>APPROACH</a:t>
            </a:r>
            <a:endParaRPr lang="en-US" sz="4000" dirty="0"/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39F177B3-9BB6-FF55-4C2F-851AF968DD93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7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8A4BD93-EBF6-9522-B33E-A45BF2B73C5E}"/>
              </a:ext>
            </a:extLst>
          </p:cNvPr>
          <p:cNvSpPr txBox="1"/>
          <p:nvPr/>
        </p:nvSpPr>
        <p:spPr>
          <a:xfrm>
            <a:off x="300038" y="1097728"/>
            <a:ext cx="6141562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3200" b="1" dirty="0">
                <a:solidFill>
                  <a:srgbClr val="7D2D2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LLM profiler</a:t>
            </a:r>
          </a:p>
        </p:txBody>
      </p:sp>
      <p:sp>
        <p:nvSpPr>
          <p:cNvPr id="9" name="コンテンツ プレースホルダ 2">
            <a:extLst>
              <a:ext uri="{FF2B5EF4-FFF2-40B4-BE49-F238E27FC236}">
                <a16:creationId xmlns:a16="http://schemas.microsoft.com/office/drawing/2014/main" id="{964C52A5-AAA7-E4A7-0255-BEECD6AB3539}"/>
              </a:ext>
            </a:extLst>
          </p:cNvPr>
          <p:cNvSpPr txBox="1">
            <a:spLocks/>
          </p:cNvSpPr>
          <p:nvPr/>
        </p:nvSpPr>
        <p:spPr>
          <a:xfrm>
            <a:off x="397051" y="1536724"/>
            <a:ext cx="10707723" cy="4409295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Closed-world constraint</a:t>
            </a: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b="1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3 modes: micro / structured / standard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BCA673A-8217-236B-D154-88A3689E40C9}"/>
              </a:ext>
            </a:extLst>
          </p:cNvPr>
          <p:cNvSpPr txBox="1"/>
          <p:nvPr/>
        </p:nvSpPr>
        <p:spPr>
          <a:xfrm flipH="1">
            <a:off x="114820" y="2622062"/>
            <a:ext cx="3787877" cy="37856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MICRO prompt (very short text)</a:t>
            </a:r>
          </a:p>
          <a:p>
            <a:pPr hangingPunct="0"/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Task:</a:t>
            </a:r>
          </a:p>
          <a:p>
            <a:pPr hangingPunct="0"/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- Return ONE or TWO aspects max from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CandidateAspectIDs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 (prefer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preference.fit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 or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market.perception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 for micro texts).</a:t>
            </a:r>
          </a:p>
          <a:p>
            <a:pPr hangingPunct="0"/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- Provide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p_pos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,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p_neg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,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p_neu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 (sum = 1) and a short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evidence_span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.</a:t>
            </a:r>
          </a:p>
          <a:p>
            <a:pPr hangingPunct="0"/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- If text is generic praise (e.g., "Perfect", "Excellent"), map to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preference.fit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 with high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p_pos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.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273BC0D-65A4-C72D-27DF-1629BE394472}"/>
              </a:ext>
            </a:extLst>
          </p:cNvPr>
          <p:cNvSpPr txBox="1"/>
          <p:nvPr/>
        </p:nvSpPr>
        <p:spPr>
          <a:xfrm flipH="1">
            <a:off x="4079603" y="2622062"/>
            <a:ext cx="3787877" cy="378565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hangingPunct="0"/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STANDARD prompt (vector scoring)</a:t>
            </a:r>
          </a:p>
          <a:p>
            <a:pPr hangingPunct="0"/>
            <a:endParaRPr lang="en-US" altLang="zh-CN" sz="2000" b="1" i="1" dirty="0">
              <a:solidFill>
                <a:srgbClr val="000000"/>
              </a:solidFill>
              <a:latin typeface="+mj-lt"/>
              <a:ea typeface="+mj-ea"/>
              <a:cs typeface="+mj-cs"/>
              <a:sym typeface="Calibri" panose="020F0502020204030204"/>
            </a:endParaRPr>
          </a:p>
          <a:p>
            <a:pPr hangingPunct="0"/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Task:</a:t>
            </a:r>
          </a:p>
          <a:p>
            <a:pPr hangingPunct="0"/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- For EVERY aspect in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CandidateAspectIDs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, score (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p_pos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,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p_neg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,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p_neu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) summing to 1.</a:t>
            </a:r>
          </a:p>
          <a:p>
            <a:pPr hangingPunct="0"/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- Quote a short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evidence_span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 for non-neutral aspects; if no evidence, use empty string and keep high </a:t>
            </a:r>
            <a:r>
              <a:rPr lang="en-US" altLang="zh-CN" sz="2000" b="1" i="1" dirty="0" err="1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p_neu</a:t>
            </a:r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.</a:t>
            </a:r>
          </a:p>
          <a:p>
            <a:pPr hangingPunct="0"/>
            <a:r>
              <a:rPr lang="en-US" altLang="zh-CN" sz="2000" b="1" i="1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- DO NOT invent new aspect names. Use the given IDs exactly.</a:t>
            </a:r>
          </a:p>
        </p:txBody>
      </p:sp>
    </p:spTree>
    <p:extLst>
      <p:ext uri="{BB962C8B-B14F-4D97-AF65-F5344CB8AC3E}">
        <p14:creationId xmlns:p14="http://schemas.microsoft.com/office/powerpoint/2010/main" val="392729741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BA9F8-0DC8-2D87-919A-5B9A7E163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标题 3">
            <a:extLst>
              <a:ext uri="{FF2B5EF4-FFF2-40B4-BE49-F238E27FC236}">
                <a16:creationId xmlns:a16="http://schemas.microsoft.com/office/drawing/2014/main" id="{1816A3C8-6619-8C62-051C-0850947813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49225"/>
            <a:ext cx="8286750" cy="7858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/>
              <a:t>APPROACH</a:t>
            </a:r>
            <a:endParaRPr lang="en-US" sz="4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D43976F-4ECA-265E-4A1F-E61BE3D26E77}"/>
              </a:ext>
            </a:extLst>
          </p:cNvPr>
          <p:cNvSpPr/>
          <p:nvPr/>
        </p:nvSpPr>
        <p:spPr>
          <a:xfrm>
            <a:off x="1922032" y="1205541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C4FCCC90-8D5F-1E10-3C48-2DA74BB68074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8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F8D89D5-0F25-A80F-8C7E-94DFE8E89ECB}"/>
              </a:ext>
            </a:extLst>
          </p:cNvPr>
          <p:cNvSpPr txBox="1"/>
          <p:nvPr/>
        </p:nvSpPr>
        <p:spPr>
          <a:xfrm>
            <a:off x="227138" y="1143986"/>
            <a:ext cx="4973086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3200" b="1" dirty="0">
                <a:solidFill>
                  <a:srgbClr val="7D2D2D"/>
                </a:solidFill>
                <a:latin typeface="Calibri" panose="020F0502020204030204"/>
                <a:cs typeface="Arial" panose="020B0604020202020204" pitchFamily="34" charset="0"/>
              </a:rPr>
              <a:t>Rating-prior fusion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6D13D99-ACBD-3503-59A2-6C21573B845E}"/>
              </a:ext>
            </a:extLst>
          </p:cNvPr>
          <p:cNvSpPr txBox="1"/>
          <p:nvPr/>
        </p:nvSpPr>
        <p:spPr>
          <a:xfrm>
            <a:off x="227138" y="4143273"/>
            <a:ext cx="4973086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3200" b="1" dirty="0">
                <a:solidFill>
                  <a:srgbClr val="7D2D2D"/>
                </a:solidFill>
                <a:latin typeface="Calibri" panose="020F0502020204030204"/>
                <a:cs typeface="Arial" panose="020B0604020202020204" pitchFamily="34" charset="0"/>
              </a:rPr>
              <a:t>Aggregation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コンテンツ プレースホルダ 2">
                <a:extLst>
                  <a:ext uri="{FF2B5EF4-FFF2-40B4-BE49-F238E27FC236}">
                    <a16:creationId xmlns:a16="http://schemas.microsoft.com/office/drawing/2014/main" id="{DC0D9E8A-BD58-5A5C-0734-9C0313CE126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051" y="1598613"/>
                <a:ext cx="10707723" cy="440929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lIns="45717" tIns="45717" rIns="45717" bIns="45717">
                <a:noAutofit/>
              </a:bodyPr>
              <a:lstStyle>
                <a:lvl1pPr marL="341630" marR="0" indent="-34163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78000"/>
                  <a:buFontTx/>
                  <a:buChar char="◆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L="539750" marR="0" indent="-28448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❖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L="1080135" marR="0" indent="-22733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85000"/>
                  <a:buFontTx/>
                  <a:buChar char="●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L="1598930" marR="0" indent="-22733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–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L="2056130" marR="0" indent="-22733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»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L="2606040" marR="0" indent="-32004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•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L="3063240" marR="0" indent="-32004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•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L="3520440" marR="0" indent="-32004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•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L="3977640" marR="0" indent="-32004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•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>
                  <a:buSzPct val="70000"/>
                  <a:buFont typeface="Wingdings" panose="05000000000000000000" pitchFamily="2" charset="2"/>
                  <a:buChar char="Ø"/>
                </a:pPr>
                <a:r>
                  <a:rPr lang="en-US" altLang="zh-CN" sz="2400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We blend the LLM's output with the review's star rating</a:t>
                </a:r>
              </a:p>
              <a:p>
                <a:pPr>
                  <a:buSzPct val="70000"/>
                  <a:buFont typeface="Wingdings" panose="05000000000000000000" pitchFamily="2" charset="2"/>
                  <a:buChar char="Ø"/>
                </a:pPr>
                <a:r>
                  <a:rPr lang="en-US" altLang="zh-CN" sz="2400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Benefit: Stabilizes scores from short or ambiguous reviews</a:t>
                </a:r>
              </a:p>
              <a:p>
                <a:pPr>
                  <a:buSzPct val="70000"/>
                  <a:buFont typeface="Wingdings" panose="05000000000000000000" pitchFamily="2" charset="2"/>
                  <a:buChar char="Ø"/>
                </a:pPr>
                <a:r>
                  <a:rPr lang="en-US" altLang="zh-CN" sz="2400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each review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1" kern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r</m:t>
                    </m:r>
                  </m:oMath>
                </a14:m>
                <a:r>
                  <a:rPr lang="en-US" altLang="zh-CN" sz="2400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aspect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1" kern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a</m:t>
                    </m:r>
                  </m:oMath>
                </a14:m>
                <a:r>
                  <a:rPr lang="en-US" altLang="zh-CN" sz="2400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the posterior is</a:t>
                </a:r>
                <a:endParaRPr lang="zh-CN" altLang="zh-CN" sz="2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zh-CN" altLang="zh-CN" sz="2400" i="1"/>
                          </m:ctrlPr>
                        </m:accPr>
                        <m:e>
                          <m:r>
                            <a:rPr lang="en-US" altLang="zh-CN" sz="2400" i="1"/>
                            <m:t>𝑝</m:t>
                          </m:r>
                        </m:e>
                      </m:acc>
                      <m:d>
                        <m:dPr>
                          <m:ctrlPr>
                            <a:rPr lang="zh-CN" altLang="zh-CN" sz="2400" i="1"/>
                          </m:ctrlPr>
                        </m:dPr>
                        <m:e>
                          <m:r>
                            <a:rPr lang="en-US" altLang="zh-CN" sz="2400" i="1"/>
                            <m:t>𝑟</m:t>
                          </m:r>
                          <m:r>
                            <a:rPr lang="en-US" altLang="zh-CN" sz="2400" i="1"/>
                            <m:t>,</m:t>
                          </m:r>
                          <m:r>
                            <a:rPr lang="en-US" altLang="zh-CN" sz="2400" i="1"/>
                            <m:t>𝑎</m:t>
                          </m:r>
                        </m:e>
                      </m:d>
                      <m:r>
                        <a:rPr lang="en-US" altLang="zh-CN" sz="2400" i="1"/>
                        <m:t>=</m:t>
                      </m:r>
                      <m:r>
                        <m:rPr>
                          <m:sty m:val="p"/>
                        </m:rPr>
                        <a:rPr lang="en-US" altLang="zh-CN" sz="2400"/>
                        <m:t>α</m:t>
                      </m:r>
                      <m:r>
                        <a:rPr lang="en-US" altLang="zh-CN" sz="2400" i="1"/>
                        <m:t>,</m:t>
                      </m:r>
                      <m:r>
                        <a:rPr lang="en-US" altLang="zh-CN" sz="2400" i="1"/>
                        <m:t>𝑝</m:t>
                      </m:r>
                      <m:d>
                        <m:dPr>
                          <m:ctrlPr>
                            <a:rPr lang="zh-CN" altLang="zh-CN" sz="2400" i="1"/>
                          </m:ctrlPr>
                        </m:dPr>
                        <m:e>
                          <m:r>
                            <a:rPr lang="en-US" altLang="zh-CN" sz="2400" i="1"/>
                            <m:t>𝑟</m:t>
                          </m:r>
                          <m:r>
                            <a:rPr lang="en-US" altLang="zh-CN" sz="2400" i="1"/>
                            <m:t>,</m:t>
                          </m:r>
                          <m:r>
                            <a:rPr lang="en-US" altLang="zh-CN" sz="2400" i="1"/>
                            <m:t>𝑎</m:t>
                          </m:r>
                        </m:e>
                      </m:d>
                      <m:r>
                        <a:rPr lang="en-US" altLang="zh-CN" sz="2400" i="1"/>
                        <m:t>+</m:t>
                      </m:r>
                      <m:d>
                        <m:dPr>
                          <m:ctrlPr>
                            <a:rPr lang="zh-CN" altLang="zh-CN" sz="2400" i="1"/>
                          </m:ctrlPr>
                        </m:dPr>
                        <m:e>
                          <m:r>
                            <a:rPr lang="en-US" altLang="zh-CN" sz="2400" i="1"/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altLang="zh-CN" sz="2400"/>
                            <m:t>α</m:t>
                          </m:r>
                        </m:e>
                      </m:d>
                      <m:r>
                        <a:rPr lang="en-US" altLang="zh-CN" sz="2400" i="1"/>
                        <m:t>,</m:t>
                      </m:r>
                      <m:r>
                        <m:rPr>
                          <m:sty m:val="p"/>
                        </m:rPr>
                        <a:rPr lang="en-US" altLang="zh-CN" sz="2400"/>
                        <m:t>π</m:t>
                      </m:r>
                      <m:d>
                        <m:dPr>
                          <m:ctrlPr>
                            <a:rPr lang="zh-CN" altLang="zh-CN" sz="2400" i="1"/>
                          </m:ctrlPr>
                        </m:dPr>
                        <m:e>
                          <m:r>
                            <a:rPr lang="en-US" altLang="zh-CN" sz="2400" i="1"/>
                            <m:t>𝑦</m:t>
                          </m:r>
                        </m:e>
                      </m:d>
                    </m:oMath>
                  </m:oMathPara>
                </a14:m>
                <a:endParaRPr lang="en-US" altLang="zh-CN" sz="2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endParaRPr>
              </a:p>
              <a:p>
                <a:pPr marL="0" indent="0">
                  <a:buNone/>
                </a:pPr>
                <a:r>
                  <a:rPr lang="en-US" altLang="zh-CN" sz="2400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A signed sentiment for each review–aspect pair as</a:t>
                </a:r>
                <a:endParaRPr lang="zh-CN" altLang="zh-CN" sz="24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/>
                          </m:ctrlPr>
                        </m:sSubPr>
                        <m:e>
                          <m:r>
                            <a:rPr lang="en-US" altLang="zh-CN" sz="2400" i="1"/>
                            <m:t>𝑠</m:t>
                          </m:r>
                        </m:e>
                        <m:sub>
                          <m:r>
                            <a:rPr lang="en-US" altLang="zh-CN" sz="2400" i="1"/>
                            <m:t>𝑟</m:t>
                          </m:r>
                          <m:r>
                            <a:rPr lang="en-US" altLang="zh-CN" sz="2400" i="1"/>
                            <m:t>,</m:t>
                          </m:r>
                          <m:r>
                            <a:rPr lang="en-US" altLang="zh-CN" sz="2400" i="1"/>
                            <m:t>𝑎</m:t>
                          </m:r>
                        </m:sub>
                      </m:sSub>
                      <m:r>
                        <a:rPr lang="en-US" altLang="zh-CN" sz="2400" i="1"/>
                        <m:t>=</m:t>
                      </m:r>
                      <m:acc>
                        <m:accPr>
                          <m:chr m:val="̃"/>
                          <m:ctrlPr>
                            <a:rPr lang="zh-CN" altLang="zh-CN" sz="2400" i="1"/>
                          </m:ctrlPr>
                        </m:accPr>
                        <m:e>
                          <m:r>
                            <a:rPr lang="en-US" altLang="zh-CN" sz="2400" i="1"/>
                            <m:t>𝑝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400"/>
                        <m:t>pos</m:t>
                      </m:r>
                      <m:d>
                        <m:dPr>
                          <m:ctrlPr>
                            <a:rPr lang="zh-CN" altLang="zh-CN" sz="2400" i="1"/>
                          </m:ctrlPr>
                        </m:dPr>
                        <m:e>
                          <m:r>
                            <a:rPr lang="en-US" altLang="zh-CN" sz="2400" i="1"/>
                            <m:t>𝑟</m:t>
                          </m:r>
                          <m:r>
                            <a:rPr lang="en-US" altLang="zh-CN" sz="2400" i="1"/>
                            <m:t>,</m:t>
                          </m:r>
                          <m:r>
                            <a:rPr lang="en-US" altLang="zh-CN" sz="2400" i="1"/>
                            <m:t>𝑎</m:t>
                          </m:r>
                        </m:e>
                      </m:d>
                      <m:r>
                        <a:rPr lang="en-US" altLang="zh-CN" sz="2400" i="1"/>
                        <m:t>−</m:t>
                      </m:r>
                      <m:acc>
                        <m:accPr>
                          <m:chr m:val="̃"/>
                          <m:ctrlPr>
                            <a:rPr lang="zh-CN" altLang="zh-CN" sz="2400" i="1"/>
                          </m:ctrlPr>
                        </m:accPr>
                        <m:e>
                          <m:r>
                            <a:rPr lang="en-US" altLang="zh-CN" sz="2400" i="1"/>
                            <m:t>𝑝</m:t>
                          </m:r>
                        </m:e>
                      </m:acc>
                      <m:r>
                        <m:rPr>
                          <m:nor/>
                        </m:rPr>
                        <a:rPr lang="en-US" altLang="zh-CN" sz="2400"/>
                        <m:t>neg</m:t>
                      </m:r>
                      <m:d>
                        <m:dPr>
                          <m:ctrlPr>
                            <a:rPr lang="zh-CN" altLang="zh-CN" sz="2400" i="1"/>
                          </m:ctrlPr>
                        </m:dPr>
                        <m:e>
                          <m:r>
                            <a:rPr lang="en-US" altLang="zh-CN" sz="2400" i="1"/>
                            <m:t>𝑟</m:t>
                          </m:r>
                          <m:r>
                            <a:rPr lang="en-US" altLang="zh-CN" sz="2400" i="1"/>
                            <m:t>,</m:t>
                          </m:r>
                          <m:r>
                            <a:rPr lang="en-US" altLang="zh-CN" sz="2400" i="1"/>
                            <m:t>𝑎</m:t>
                          </m:r>
                        </m:e>
                      </m:d>
                      <m:r>
                        <a:rPr lang="zh-CN" altLang="zh-CN" sz="2400"/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sz="2400" i="1"/>
                          </m:ctrlPr>
                        </m:dPr>
                        <m:e>
                          <m:r>
                            <a:rPr lang="en-US" altLang="zh-CN" sz="2400" i="1"/>
                            <m:t>−1,1</m:t>
                          </m:r>
                        </m:e>
                      </m:d>
                    </m:oMath>
                  </m:oMathPara>
                </a14:m>
                <a:endParaRPr lang="zh-CN" altLang="zh-CN" sz="2400" dirty="0"/>
              </a:p>
              <a:p>
                <a:pPr marL="0" indent="0">
                  <a:buNone/>
                </a:pPr>
                <a:endParaRPr lang="en-US" altLang="zh-CN" sz="2400" b="1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  <a:sym typeface="+mn-ea"/>
                </a:endParaRPr>
              </a:p>
            </p:txBody>
          </p:sp>
        </mc:Choice>
        <mc:Fallback>
          <p:sp>
            <p:nvSpPr>
              <p:cNvPr id="9" name="コンテンツ プレースホルダ 2">
                <a:extLst>
                  <a:ext uri="{FF2B5EF4-FFF2-40B4-BE49-F238E27FC236}">
                    <a16:creationId xmlns:a16="http://schemas.microsoft.com/office/drawing/2014/main" id="{DC0D9E8A-BD58-5A5C-0734-9C0313CE1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51" y="1598613"/>
                <a:ext cx="10707723" cy="4409295"/>
              </a:xfrm>
              <a:prstGeom prst="rect">
                <a:avLst/>
              </a:prstGeom>
              <a:blipFill>
                <a:blip r:embed="rId3"/>
                <a:stretch>
                  <a:fillRect l="-683" t="-1105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コンテンツ プレースホルダ 2">
                <a:extLst>
                  <a:ext uri="{FF2B5EF4-FFF2-40B4-BE49-F238E27FC236}">
                    <a16:creationId xmlns:a16="http://schemas.microsoft.com/office/drawing/2014/main" id="{DA87CB8C-1275-028A-D77D-CE41FE3325C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7051" y="4648465"/>
                <a:ext cx="10707723" cy="4409295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lIns="45717" tIns="45717" rIns="45717" bIns="45717">
                <a:noAutofit/>
              </a:bodyPr>
              <a:lstStyle>
                <a:lvl1pPr marL="341630" marR="0" indent="-34163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78000"/>
                  <a:buFontTx/>
                  <a:buChar char="◆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1pPr>
                <a:lvl2pPr marL="539750" marR="0" indent="-28448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❖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2pPr>
                <a:lvl3pPr marL="1080135" marR="0" indent="-22733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85000"/>
                  <a:buFontTx/>
                  <a:buChar char="●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3pPr>
                <a:lvl4pPr marL="1598930" marR="0" indent="-22733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–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4pPr>
                <a:lvl5pPr marL="2056130" marR="0" indent="-22733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»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5pPr>
                <a:lvl6pPr marL="2606040" marR="0" indent="-32004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•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6pPr>
                <a:lvl7pPr marL="3063240" marR="0" indent="-32004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•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7pPr>
                <a:lvl8pPr marL="3520440" marR="0" indent="-32004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•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8pPr>
                <a:lvl9pPr marL="3977640" marR="0" indent="-320040" algn="l" defTabSz="914400" rtl="0" latinLnBrk="0">
                  <a:lnSpc>
                    <a:spcPct val="10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7D2D2D"/>
                  </a:buClr>
                  <a:buSzPct val="100000"/>
                  <a:buFontTx/>
                  <a:buChar char="•"/>
                  <a:defRPr sz="28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Arial" panose="020B0604020202020204"/>
                    <a:ea typeface="Arial" panose="020B0604020202020204"/>
                    <a:cs typeface="Arial" panose="020B0604020202020204"/>
                    <a:sym typeface="Arial" panose="020B0604020202020204"/>
                  </a:defRPr>
                </a:lvl9pPr>
              </a:lstStyle>
              <a:p>
                <a:pPr>
                  <a:buSzPct val="70000"/>
                  <a:buFont typeface="Wingdings" panose="05000000000000000000" pitchFamily="2" charset="2"/>
                  <a:buChar char="Ø"/>
                </a:pPr>
                <a:r>
                  <a:rPr lang="en-US" altLang="zh-CN" sz="2400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  <a:sym typeface="+mn-ea"/>
                  </a:rPr>
                  <a:t>Combine per-review aspect scores into unified User Profiles and Item Profiles</a:t>
                </a:r>
              </a:p>
              <a:p>
                <a:pPr>
                  <a:buSzPct val="70000"/>
                  <a:buFont typeface="Wingdings" panose="05000000000000000000" pitchFamily="2" charset="2"/>
                  <a:buChar char="Ø"/>
                </a:pPr>
                <a:r>
                  <a:rPr lang="en-US" altLang="zh-CN" sz="2400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 a user </a:t>
                </a:r>
                <a:r>
                  <a:rPr lang="en-US" altLang="zh-CN" sz="2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</a:t>
                </a:r>
                <a:r>
                  <a:rPr lang="en-US" altLang="zh-CN" sz="2400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and aspect </a:t>
                </a:r>
                <a:r>
                  <a:rPr lang="en-US" altLang="zh-CN" sz="2400" b="1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altLang="zh-CN" sz="2400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, the weight is</a:t>
                </a:r>
                <a:endParaRPr lang="zh-CN" altLang="zh-CN" sz="24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zh-CN" sz="2400" i="1"/>
                          </m:ctrlPr>
                        </m:sSubPr>
                        <m:e>
                          <m:r>
                            <a:rPr lang="en-US" altLang="zh-CN" sz="2400" i="1"/>
                            <m:t>𝑤</m:t>
                          </m:r>
                        </m:e>
                        <m:sub>
                          <m:d>
                            <m:dPr>
                              <m:begChr m:val="{"/>
                              <m:endChr m:val="}"/>
                              <m:ctrlPr>
                                <a:rPr lang="zh-CN" altLang="zh-CN" sz="2400" i="1"/>
                              </m:ctrlPr>
                            </m:dPr>
                            <m:e>
                              <m:r>
                                <a:rPr lang="en-US" altLang="zh-CN" sz="2400" i="1"/>
                                <m:t>𝑢</m:t>
                              </m:r>
                              <m:r>
                                <a:rPr lang="en-US" altLang="zh-CN" sz="2400" i="1"/>
                                <m:t>,</m:t>
                              </m:r>
                              <m:r>
                                <a:rPr lang="en-US" altLang="zh-CN" sz="2400" i="1"/>
                                <m:t>𝑎</m:t>
                              </m:r>
                            </m:e>
                          </m:d>
                        </m:sub>
                      </m:sSub>
                      <m:r>
                        <a:rPr lang="en-US" altLang="zh-CN" sz="2400" i="1"/>
                        <m:t>=</m:t>
                      </m:r>
                      <m:r>
                        <a:rPr lang="en-US" altLang="zh-CN" sz="2400" i="1"/>
                        <m:t>𝑡𝑎𝑛h</m:t>
                      </m:r>
                      <m:d>
                        <m:dPr>
                          <m:ctrlPr>
                            <a:rPr lang="zh-CN" altLang="zh-CN" sz="2400" i="1"/>
                          </m:ctrlPr>
                        </m:dPr>
                        <m:e>
                          <m:sSub>
                            <m:sSubPr>
                              <m:ctrlPr>
                                <a:rPr lang="zh-CN" altLang="zh-CN" sz="2400" i="1"/>
                              </m:ctrlPr>
                            </m:sSubPr>
                            <m:e>
                              <m:r>
                                <a:rPr lang="en-US" altLang="zh-CN" sz="2400" i="1"/>
                                <m:t>𝑠</m:t>
                              </m:r>
                            </m:e>
                            <m: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zh-CN" altLang="zh-CN" sz="2400" i="1"/>
                                  </m:ctrlPr>
                                </m:dPr>
                                <m:e>
                                  <m:r>
                                    <a:rPr lang="en-US" altLang="zh-CN" sz="2400" i="1"/>
                                    <m:t>𝑟</m:t>
                                  </m:r>
                                  <m:r>
                                    <a:rPr lang="en-US" altLang="zh-CN" sz="2400" i="1"/>
                                    <m:t>,</m:t>
                                  </m:r>
                                  <m:r>
                                    <a:rPr lang="en-US" altLang="zh-CN" sz="2400" i="1"/>
                                    <m:t>𝑎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2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r>
                  <a:rPr lang="en-US" altLang="zh-CN" sz="2400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    on the item </a:t>
                </a:r>
                <a:r>
                  <a:rPr lang="en-US" altLang="zh-CN" sz="2400" b="1" kern="0" dirty="0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altLang="zh-CN" sz="2400" kern="0" dirty="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side: aspect support as</a:t>
                </a:r>
                <a:endParaRPr lang="zh-CN" altLang="zh-CN" sz="24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/>
                        <m:t> </m:t>
                      </m:r>
                      <m:sSub>
                        <m:sSubPr>
                          <m:ctrlPr>
                            <a:rPr lang="zh-CN" altLang="zh-CN" sz="2400" i="1"/>
                          </m:ctrlPr>
                        </m:sSubPr>
                        <m:e>
                          <m:r>
                            <a:rPr lang="en-US" altLang="zh-CN" sz="2400" i="1"/>
                            <m:t>𝑠𝑢𝑝𝑝</m:t>
                          </m:r>
                        </m:e>
                        <m:sub>
                          <m:r>
                            <a:rPr lang="en-US" altLang="zh-CN" sz="2400" i="1"/>
                            <m:t>𝑖</m:t>
                          </m:r>
                          <m:r>
                            <a:rPr lang="en-US" altLang="zh-CN" sz="2400" i="1"/>
                            <m:t>,</m:t>
                          </m:r>
                          <m:r>
                            <a:rPr lang="en-US" altLang="zh-CN" sz="2400" i="1"/>
                            <m:t>𝑎</m:t>
                          </m:r>
                        </m:sub>
                      </m:sSub>
                      <m:r>
                        <a:rPr lang="en-US" altLang="zh-CN" sz="2400" i="1"/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zh-CN" sz="2400" i="1"/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zh-CN" altLang="zh-CN" sz="2400" i="1"/>
                              </m:ctrlPr>
                            </m:dPr>
                            <m:e>
                              <m:r>
                                <a:rPr lang="en-US" altLang="zh-CN" sz="2400" i="1"/>
                                <m:t>𝑟</m:t>
                              </m:r>
                              <m:r>
                                <m:rPr>
                                  <m:lit/>
                                </m:rPr>
                                <a:rPr lang="en-US" altLang="zh-CN" sz="2400" i="1"/>
                                <m:t>∈</m:t>
                              </m:r>
                              <m:r>
                                <a:rPr lang="en-US" altLang="zh-CN" sz="2400" i="1"/>
                                <m:t>𝑅</m:t>
                              </m:r>
                              <m:d>
                                <m:dPr>
                                  <m:ctrlPr>
                                    <a:rPr lang="zh-CN" altLang="zh-CN" sz="2400" i="1"/>
                                  </m:ctrlPr>
                                </m:dPr>
                                <m:e>
                                  <m:r>
                                    <a:rPr lang="en-US" altLang="zh-CN" sz="2400" i="1"/>
                                    <m:t>𝑖</m:t>
                                  </m:r>
                                </m:e>
                              </m:d>
                              <m:r>
                                <a:rPr lang="en-US" altLang="zh-CN" sz="2400" i="1"/>
                                <m:t>: </m:t>
                              </m:r>
                              <m:sSub>
                                <m:sSubPr>
                                  <m:ctrlPr>
                                    <a:rPr lang="zh-CN" altLang="zh-CN" sz="2400" i="1"/>
                                  </m:ctrlPr>
                                </m:sSubPr>
                                <m:e>
                                  <m:r>
                                    <a:rPr lang="en-US" altLang="zh-CN" sz="2400" i="1"/>
                                    <m:t>𝑠</m:t>
                                  </m:r>
                                </m:e>
                                <m:sub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zh-CN" altLang="zh-CN" sz="2400" i="1"/>
                                      </m:ctrlPr>
                                    </m:dPr>
                                    <m:e>
                                      <m:r>
                                        <a:rPr lang="en-US" altLang="zh-CN" sz="2400" i="1"/>
                                        <m:t>𝑟</m:t>
                                      </m:r>
                                      <m:r>
                                        <a:rPr lang="en-US" altLang="zh-CN" sz="2400" i="1"/>
                                        <m:t>,</m:t>
                                      </m:r>
                                      <m:r>
                                        <a:rPr lang="en-US" altLang="zh-CN" sz="2400" i="1"/>
                                        <m:t>𝑎</m:t>
                                      </m:r>
                                    </m:e>
                                  </m:d>
                                </m:sub>
                              </m:sSub>
                              <m:r>
                                <m:rPr>
                                  <m:lit/>
                                </m:rPr>
                                <a:rPr lang="en-US" altLang="zh-CN" sz="2400" i="1"/>
                                <m:t>≠</m:t>
                              </m:r>
                              <m:r>
                                <a:rPr lang="en-US" altLang="zh-CN" sz="2400" i="1"/>
                                <m:t>0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zh-CN" altLang="zh-CN" sz="2400" i="1" dirty="0"/>
              </a:p>
              <a:p>
                <a:pPr marL="0" indent="0">
                  <a:buNone/>
                </a:pPr>
                <a:endParaRPr lang="zh-CN" altLang="zh-CN" sz="2400" kern="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>
          <p:sp>
            <p:nvSpPr>
              <p:cNvPr id="10" name="コンテンツ プレースホルダ 2">
                <a:extLst>
                  <a:ext uri="{FF2B5EF4-FFF2-40B4-BE49-F238E27FC236}">
                    <a16:creationId xmlns:a16="http://schemas.microsoft.com/office/drawing/2014/main" id="{DA87CB8C-1275-028A-D77D-CE41FE332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51" y="4648465"/>
                <a:ext cx="10707723" cy="4409295"/>
              </a:xfrm>
              <a:prstGeom prst="rect">
                <a:avLst/>
              </a:prstGeom>
              <a:blipFill>
                <a:blip r:embed="rId4"/>
                <a:stretch>
                  <a:fillRect l="-683" t="-1107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591379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B336E-804B-221D-8C39-866CAEEDF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8A847B21-7CF9-783F-9E0F-3D0F3FAE309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3088" y="2648755"/>
            <a:ext cx="6837055" cy="4558037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标题 3">
            <a:extLst>
              <a:ext uri="{FF2B5EF4-FFF2-40B4-BE49-F238E27FC236}">
                <a16:creationId xmlns:a16="http://schemas.microsoft.com/office/drawing/2014/main" id="{2668A542-89CE-262A-F0FD-F67E7A2D3D0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149225"/>
            <a:ext cx="8286750" cy="785813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altLang="zh-CN" sz="4000" dirty="0"/>
              <a:t>APPROACH</a:t>
            </a:r>
            <a:endParaRPr lang="en-US" sz="4000" b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F987215-A58C-DD4C-E413-FF7AFBC9EFA0}"/>
              </a:ext>
            </a:extLst>
          </p:cNvPr>
          <p:cNvSpPr/>
          <p:nvPr/>
        </p:nvSpPr>
        <p:spPr>
          <a:xfrm>
            <a:off x="1950313" y="1268760"/>
            <a:ext cx="80778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 pitchFamily="34" charset="0"/>
            </a:endParaRPr>
          </a:p>
        </p:txBody>
      </p:sp>
      <p:sp>
        <p:nvSpPr>
          <p:cNvPr id="2" name="スライド番号プレースホルダ 4">
            <a:extLst>
              <a:ext uri="{FF2B5EF4-FFF2-40B4-BE49-F238E27FC236}">
                <a16:creationId xmlns:a16="http://schemas.microsoft.com/office/drawing/2014/main" id="{27599A42-948F-1EF6-6962-CDB79843E8FF}"/>
              </a:ext>
            </a:extLst>
          </p:cNvPr>
          <p:cNvSpPr txBox="1">
            <a:spLocks/>
          </p:cNvSpPr>
          <p:nvPr/>
        </p:nvSpPr>
        <p:spPr>
          <a:xfrm>
            <a:off x="11751360" y="6369709"/>
            <a:ext cx="194920" cy="338548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35756B90-72FF-4556-B5A1-8837E643D342}" type="slidenum">
              <a:rPr lang="en-US" altLang="zh-CN" sz="1600" smtClean="0">
                <a:solidFill>
                  <a:srgbClr val="000000">
                    <a:lumMod val="85000"/>
                    <a:lumOff val="15000"/>
                  </a:srgbClr>
                </a:solidFill>
              </a:rPr>
              <a:pPr>
                <a:defRPr/>
              </a:pPr>
              <a:t>9</a:t>
            </a:fld>
            <a:endParaRPr lang="en-US" sz="1600" dirty="0">
              <a:solidFill>
                <a:srgbClr val="000000">
                  <a:lumMod val="85000"/>
                  <a:lumOff val="15000"/>
                </a:srgbClr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2DBD6A5-C98E-64DE-1212-A73867D0FD41}"/>
              </a:ext>
            </a:extLst>
          </p:cNvPr>
          <p:cNvSpPr txBox="1"/>
          <p:nvPr/>
        </p:nvSpPr>
        <p:spPr>
          <a:xfrm>
            <a:off x="73934" y="1143986"/>
            <a:ext cx="4973086" cy="5847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rgbClr val="7D2D2D"/>
              </a:buClr>
              <a:buSzPct val="75000"/>
              <a:buFont typeface="Wingdings" panose="05000000000000000000" pitchFamily="2" charset="2"/>
              <a:buChar char="u"/>
              <a:defRPr/>
            </a:pPr>
            <a:r>
              <a:rPr lang="en-US" altLang="zh-CN" sz="3200" b="1" dirty="0">
                <a:solidFill>
                  <a:srgbClr val="7D2D2D"/>
                </a:solidFill>
                <a:latin typeface="Calibri" panose="020F0502020204030204"/>
                <a:cs typeface="Arial" panose="020B0604020202020204" pitchFamily="34" charset="0"/>
              </a:rPr>
              <a:t>PSAG graph</a:t>
            </a:r>
          </a:p>
        </p:txBody>
      </p:sp>
      <p:sp>
        <p:nvSpPr>
          <p:cNvPr id="8" name="コンテンツ プレースホルダ 2">
            <a:extLst>
              <a:ext uri="{FF2B5EF4-FFF2-40B4-BE49-F238E27FC236}">
                <a16:creationId xmlns:a16="http://schemas.microsoft.com/office/drawing/2014/main" id="{0AD8427F-DC69-250B-C794-0AB7BEE3D20B}"/>
              </a:ext>
            </a:extLst>
          </p:cNvPr>
          <p:cNvSpPr txBox="1">
            <a:spLocks/>
          </p:cNvSpPr>
          <p:nvPr/>
        </p:nvSpPr>
        <p:spPr>
          <a:xfrm>
            <a:off x="515938" y="1728761"/>
            <a:ext cx="10707723" cy="4409295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Autofit/>
          </a:bodyPr>
          <a:lstStyle>
            <a:lvl1pPr marL="341630" marR="0" indent="-3416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78000"/>
              <a:buFontTx/>
              <a:buChar char="◆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539750" marR="0" indent="-28448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❖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080135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85000"/>
              <a:buFontTx/>
              <a:buChar char="●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5989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–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056130" marR="0" indent="-22733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»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6060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0632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5204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3977640" marR="0" indent="-320040" algn="l" defTabSz="914400" rtl="0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7D2D2D"/>
              </a:buClr>
              <a:buSzPct val="100000"/>
              <a:buFontTx/>
              <a:buChar char="•"/>
              <a:defRPr sz="28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Nodes: Users, Items, Aspects, Reviews</a:t>
            </a:r>
          </a:p>
          <a:p>
            <a:pPr>
              <a:buSzPct val="70000"/>
              <a:buFont typeface="Wingdings" panose="05000000000000000000" pitchFamily="2" charset="2"/>
              <a:buChar char="Ø"/>
            </a:pPr>
            <a:r>
              <a:rPr lang="en-US" altLang="zh-CN" sz="2400" kern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+mn-ea"/>
              </a:rPr>
              <a:t>Edges: Capture preferences (PREFERS), features (HAS_ASPECT), and interactions.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2CA1CDB-9977-43B8-296F-62D6EA66A19E}"/>
              </a:ext>
            </a:extLst>
          </p:cNvPr>
          <p:cNvSpPr txBox="1"/>
          <p:nvPr/>
        </p:nvSpPr>
        <p:spPr>
          <a:xfrm>
            <a:off x="4399936" y="2977884"/>
            <a:ext cx="525142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User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AC7CB91-AF3B-C235-1464-F2EF3491DB9E}"/>
              </a:ext>
            </a:extLst>
          </p:cNvPr>
          <p:cNvSpPr txBox="1"/>
          <p:nvPr/>
        </p:nvSpPr>
        <p:spPr>
          <a:xfrm>
            <a:off x="2739286" y="5529349"/>
            <a:ext cx="609204" cy="3693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items</a:t>
            </a:r>
            <a:endParaRPr kumimoji="0" lang="zh-CN" alt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F5BEB05-02D3-DEF0-66EE-46617DE47350}"/>
              </a:ext>
            </a:extLst>
          </p:cNvPr>
          <p:cNvSpPr txBox="1"/>
          <p:nvPr/>
        </p:nvSpPr>
        <p:spPr>
          <a:xfrm>
            <a:off x="5159408" y="6185043"/>
            <a:ext cx="6254684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spc="-5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PSAG Example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1433884"/>
      </p:ext>
    </p:extLst>
  </p:cSld>
  <p:clrMapOvr>
    <a:masterClrMapping/>
  </p:clrMapOvr>
  <p:transition spd="med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NjOWU1YjQxMGE5NTMzOTIwMDJiOTFkOTg5NzE0NzgifQ=="/>
  <p:tag name="KSO_WPP_MARK_KEY" val="dcf116d6-234b-4fd1-b1f8-c50996856978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ChenBin_0413</Template>
  <TotalTime>9655</TotalTime>
  <Words>1148</Words>
  <Application>Microsoft Office PowerPoint</Application>
  <PresentationFormat>宽屏</PresentationFormat>
  <Paragraphs>189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Arial Black</vt:lpstr>
      <vt:lpstr>Calibri</vt:lpstr>
      <vt:lpstr>Cambria</vt:lpstr>
      <vt:lpstr>Cambria Math</vt:lpstr>
      <vt:lpstr>Helvetica</vt:lpstr>
      <vt:lpstr>Times New Roman</vt:lpstr>
      <vt:lpstr>Wingdings</vt:lpstr>
      <vt:lpstr>Office 主题</vt:lpstr>
      <vt:lpstr>Office Theme</vt:lpstr>
      <vt:lpstr>PowerPoint 演示文稿</vt:lpstr>
      <vt:lpstr>PowerPoint 演示文稿</vt:lpstr>
      <vt:lpstr>Introduction — Why It Matters</vt:lpstr>
      <vt:lpstr>Introduction — A Motivating Example</vt:lpstr>
      <vt:lpstr>Introduction — Related Work</vt:lpstr>
      <vt:lpstr>APPROACH</vt:lpstr>
      <vt:lpstr>APPROACH</vt:lpstr>
      <vt:lpstr>APPROACH</vt:lpstr>
      <vt:lpstr>APPROACH</vt:lpstr>
      <vt:lpstr>APPROACH</vt:lpstr>
      <vt:lpstr>Experiment</vt:lpstr>
      <vt:lpstr>Experiment</vt:lpstr>
      <vt:lpstr>Experiment</vt:lpstr>
      <vt:lpstr>Experiment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TAO HONGJIE</dc:creator>
  <cp:lastModifiedBy>HONGJIE TAO</cp:lastModifiedBy>
  <cp:revision>141</cp:revision>
  <cp:lastPrinted>2023-04-08T02:08:20Z</cp:lastPrinted>
  <dcterms:created xsi:type="dcterms:W3CDTF">2023-04-13T03:44:06Z</dcterms:created>
  <dcterms:modified xsi:type="dcterms:W3CDTF">2025-09-25T03:54:09Z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mondata">
    <vt:lpwstr>eyJoZGlkIjoiZmRlYzIzNzllOWIzMzc2MDAyYjNiYTYxMzA5MTdjNzYifQ==</vt:lpwstr>
  </property>
  <property fmtid="{D5CDD505-2E9C-101B-9397-08002B2CF9AE}" pid="3" name="ICV">
    <vt:lpwstr>E14F0CB1D7C64DBEA65FE554D1293233</vt:lpwstr>
  </property>
  <property fmtid="{D5CDD505-2E9C-101B-9397-08002B2CF9AE}" pid="4" name="KSOProductBuildVer">
    <vt:lpwstr>2052-11.1.0.12763</vt:lpwstr>
  </property>
</Properties>
</file>