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25"/>
  </p:handoutMasterIdLst>
  <p:sldIdLst>
    <p:sldId id="256" r:id="rId3"/>
    <p:sldId id="1110" r:id="rId5"/>
    <p:sldId id="1356" r:id="rId6"/>
    <p:sldId id="1338" r:id="rId7"/>
    <p:sldId id="1344" r:id="rId8"/>
    <p:sldId id="1347" r:id="rId9"/>
    <p:sldId id="1346" r:id="rId10"/>
    <p:sldId id="1352" r:id="rId11"/>
    <p:sldId id="1345" r:id="rId12"/>
    <p:sldId id="1348" r:id="rId13"/>
    <p:sldId id="1342" r:id="rId14"/>
    <p:sldId id="1343" r:id="rId15"/>
    <p:sldId id="1353" r:id="rId16"/>
    <p:sldId id="1349" r:id="rId17"/>
    <p:sldId id="1341" r:id="rId18"/>
    <p:sldId id="1354" r:id="rId19"/>
    <p:sldId id="1351" r:id="rId20"/>
    <p:sldId id="1350" r:id="rId21"/>
    <p:sldId id="1294" r:id="rId22"/>
    <p:sldId id="1355" r:id="rId23"/>
    <p:sldId id="534" r:id="rId24"/>
  </p:sldIdLst>
  <p:sldSz cx="12192000" cy="6858000"/>
  <p:notesSz cx="6858000" cy="9144000"/>
  <p:custDataLst>
    <p:tags r:id="rId30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hua Shin" initials="SS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4E9E9"/>
    <a:srgbClr val="E5C059"/>
    <a:srgbClr val="D99694"/>
    <a:srgbClr val="E8D0D0"/>
    <a:srgbClr val="385D8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838" autoAdjust="0"/>
    <p:restoredTop sz="88499" autoAdjust="0"/>
  </p:normalViewPr>
  <p:slideViewPr>
    <p:cSldViewPr snapToGrid="0">
      <p:cViewPr varScale="1">
        <p:scale>
          <a:sx n="142" d="100"/>
          <a:sy n="142" d="100"/>
        </p:scale>
        <p:origin x="1040" y="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0" Type="http://schemas.openxmlformats.org/officeDocument/2006/relationships/tags" Target="tags/tag7.xml"/><Relationship Id="rId3" Type="http://schemas.openxmlformats.org/officeDocument/2006/relationships/slide" Target="slides/slide1.xml"/><Relationship Id="rId29" Type="http://schemas.openxmlformats.org/officeDocument/2006/relationships/commentAuthors" Target="commentAuthors.xml"/><Relationship Id="rId28" Type="http://schemas.openxmlformats.org/officeDocument/2006/relationships/tableStyles" Target="tableStyles.xml"/><Relationship Id="rId27" Type="http://schemas.openxmlformats.org/officeDocument/2006/relationships/viewProps" Target="viewProps.xml"/><Relationship Id="rId26" Type="http://schemas.openxmlformats.org/officeDocument/2006/relationships/presProps" Target="presProps.xml"/><Relationship Id="rId25" Type="http://schemas.openxmlformats.org/officeDocument/2006/relationships/handoutMaster" Target="handoutMasters/handoutMaster1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Shape 121"/>
          <p:cNvSpPr>
            <a:spLocks noGrp="1" noRot="1" noChangeAspect="1"/>
          </p:cNvSpPr>
          <p:nvPr>
            <p:ph type="sldImg"/>
          </p:nvPr>
        </p:nvSpPr>
        <p:spPr>
          <a:prstGeom prst="rect">
            <a:avLst/>
          </a:prstGeom>
        </p:spPr>
        <p:txBody>
          <a:bodyPr/>
          <a:lstStyle/>
          <a:p/>
        </p:txBody>
      </p:sp>
      <p:sp>
        <p:nvSpPr>
          <p:cNvPr id="122" name="Shape 122"/>
          <p:cNvSpPr>
            <a:spLocks noGrp="1"/>
          </p:cNvSpPr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lang="en-US" altLang="zh-CN" sz="1200" b="0" i="0" u="none" strike="noStrike" baseline="0" dirty="0">
              <a:latin typeface="NimbusRomNo9L-Med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showMasterSp="0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38"/>
          <p:cNvSpPr/>
          <p:nvPr/>
        </p:nvSpPr>
        <p:spPr>
          <a:xfrm>
            <a:off x="0" y="1"/>
            <a:ext cx="12192000" cy="71437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pic>
        <p:nvPicPr>
          <p:cNvPr id="13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2752" y="71440"/>
            <a:ext cx="1005841" cy="508635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4" name="Rectangle 41"/>
          <p:cNvSpPr/>
          <p:nvPr/>
        </p:nvSpPr>
        <p:spPr>
          <a:xfrm>
            <a:off x="0" y="6429376"/>
            <a:ext cx="12192000" cy="428625"/>
          </a:xfrm>
          <a:prstGeom prst="rect">
            <a:avLst/>
          </a:prstGeom>
          <a:solidFill>
            <a:srgbClr val="800000"/>
          </a:solidFill>
          <a:ln w="12700">
            <a:miter lim="400000"/>
          </a:ln>
        </p:spPr>
        <p:txBody>
          <a:bodyPr lIns="45719" rIns="45719" anchor="ctr"/>
          <a:lstStyle/>
          <a:p>
            <a:pPr>
              <a:defRPr sz="16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endParaRPr sz="1600"/>
          </a:p>
        </p:txBody>
      </p:sp>
      <p:sp>
        <p:nvSpPr>
          <p:cNvPr id="15" name="TextBox 42"/>
          <p:cNvSpPr txBox="1"/>
          <p:nvPr/>
        </p:nvSpPr>
        <p:spPr>
          <a:xfrm>
            <a:off x="2095500" y="842962"/>
            <a:ext cx="5905501" cy="523214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spAutoFit/>
          </a:bodyPr>
          <a:lstStyle/>
          <a:p>
            <a:pPr>
              <a:defRPr sz="1400"/>
            </a:pPr>
            <a:r>
              <a:rPr sz="1400"/>
              <a:t>WASEDA University</a:t>
            </a:r>
            <a:endParaRPr sz="1400"/>
          </a:p>
          <a:p>
            <a:pPr>
              <a:defRPr sz="1400" b="1"/>
            </a:pPr>
            <a:r>
              <a:rPr sz="1400"/>
              <a:t>Graduate School of Information, Production and Systems</a:t>
            </a:r>
            <a:endParaRPr sz="1400"/>
          </a:p>
        </p:txBody>
      </p:sp>
      <p:pic>
        <p:nvPicPr>
          <p:cNvPr id="16" name="Picture 2" descr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501" y="771525"/>
            <a:ext cx="1714500" cy="838613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1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14400" y="2130429"/>
            <a:ext cx="10363200" cy="14700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8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ClrTx/>
              <a:buSzTx/>
              <a:buNone/>
              <a:defRPr sz="3200">
                <a:solidFill>
                  <a:srgbClr val="888888"/>
                </a:solidFill>
              </a:defRPr>
            </a:lvl1pPr>
            <a:lvl2pPr marL="0" indent="4572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2pPr>
            <a:lvl3pPr marL="0" indent="9144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3pPr>
            <a:lvl4pPr marL="0" indent="13716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4pPr>
            <a:lvl5pPr marL="0" indent="1828800" algn="ctr">
              <a:buClrTx/>
              <a:buSzTx/>
              <a:buNone/>
              <a:defRPr sz="32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898989"/>
                </a:solidFill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8839200" y="274638"/>
            <a:ext cx="2743200" cy="5851526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108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2" y="274638"/>
            <a:ext cx="8026401" cy="5851526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9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标题文本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27" name="正文级别 1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28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963084" y="4406903"/>
            <a:ext cx="10363201" cy="1362076"/>
          </a:xfrm>
          <a:prstGeom prst="rect">
            <a:avLst/>
          </a:prstGeom>
        </p:spPr>
        <p:txBody>
          <a:bodyPr anchor="t"/>
          <a:lstStyle>
            <a:lvl1pPr>
              <a:defRPr sz="4000" cap="all"/>
            </a:lvl1pPr>
          </a:lstStyle>
          <a:p>
            <a:r>
              <a:t>标题文本</a:t>
            </a:r>
          </a:p>
        </p:txBody>
      </p:sp>
      <p:sp>
        <p:nvSpPr>
          <p:cNvPr id="36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963084" y="2906716"/>
            <a:ext cx="10363201" cy="1500189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000">
                <a:solidFill>
                  <a:srgbClr val="888888"/>
                </a:solidFill>
              </a:defRPr>
            </a:lvl1pPr>
            <a:lvl2pPr marL="0" indent="457200">
              <a:buClrTx/>
              <a:buSzTx/>
              <a:buNone/>
              <a:defRPr sz="2000">
                <a:solidFill>
                  <a:srgbClr val="888888"/>
                </a:solidFill>
              </a:defRPr>
            </a:lvl2pPr>
            <a:lvl3pPr marL="0" indent="914400">
              <a:buClrTx/>
              <a:buSzTx/>
              <a:buNone/>
              <a:defRPr sz="2000">
                <a:solidFill>
                  <a:srgbClr val="888888"/>
                </a:solidFill>
              </a:defRPr>
            </a:lvl3pPr>
            <a:lvl4pPr marL="0" indent="1371600">
              <a:buClrTx/>
              <a:buSzTx/>
              <a:buNone/>
              <a:defRPr sz="2000">
                <a:solidFill>
                  <a:srgbClr val="888888"/>
                </a:solidFill>
              </a:defRPr>
            </a:lvl4pPr>
            <a:lvl5pPr marL="0" indent="1828800">
              <a:buClrTx/>
              <a:buSz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37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54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609600" y="1535112"/>
            <a:ext cx="5386917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  <a:lvl2pPr marL="0" indent="457200">
              <a:buClrTx/>
              <a:buSzTx/>
              <a:buNone/>
              <a:defRPr sz="2400" b="1"/>
            </a:lvl2pPr>
            <a:lvl3pPr marL="0" indent="914400">
              <a:buClrTx/>
              <a:buSzTx/>
              <a:buNone/>
              <a:defRPr sz="2400" b="1"/>
            </a:lvl3pPr>
            <a:lvl4pPr marL="0" indent="1371600">
              <a:buClrTx/>
              <a:buSzTx/>
              <a:buNone/>
              <a:defRPr sz="2400" b="1"/>
            </a:lvl4pPr>
            <a:lvl5pPr marL="0" indent="1828800">
              <a:buClrTx/>
              <a:buSzTx/>
              <a:buNone/>
              <a:defRPr sz="2400" b="1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193371" y="1535112"/>
            <a:ext cx="5389035" cy="639763"/>
          </a:xfrm>
          <a:prstGeom prst="rect">
            <a:avLst/>
          </a:prstGeom>
        </p:spPr>
        <p:txBody>
          <a:bodyPr anchor="b"/>
          <a:lstStyle>
            <a:lvl1pPr marL="0" indent="0">
              <a:buClrTx/>
              <a:buSzTx/>
              <a:buNone/>
              <a:defRPr sz="2400" b="1"/>
            </a:lvl1pPr>
          </a:lstStyle>
          <a:p>
            <a:pPr marL="0" indent="0">
              <a:buClrTx/>
              <a:buSzTx/>
              <a:buNone/>
              <a:defRPr sz="2400" b="1"/>
            </a:pPr>
          </a:p>
        </p:txBody>
      </p:sp>
      <p:sp>
        <p:nvSpPr>
          <p:cNvPr id="56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64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6" y="273054"/>
            <a:ext cx="4011085" cy="1162051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7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4766733" y="273054"/>
            <a:ext cx="6815667" cy="5853113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80" name="Text Placeholder 3"/>
          <p:cNvSpPr>
            <a:spLocks noGrp="1"/>
          </p:cNvSpPr>
          <p:nvPr>
            <p:ph type="body" sz="half" idx="13"/>
          </p:nvPr>
        </p:nvSpPr>
        <p:spPr>
          <a:xfrm>
            <a:off x="609605" y="1435101"/>
            <a:ext cx="4011087" cy="46910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</a:lstStyle>
          <a:p>
            <a:pPr marL="0" indent="0">
              <a:buClrTx/>
              <a:buSzTx/>
              <a:buNone/>
              <a:defRPr sz="1400"/>
            </a:pPr>
          </a:p>
        </p:txBody>
      </p:sp>
      <p:sp>
        <p:nvSpPr>
          <p:cNvPr id="8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2389718" y="4800602"/>
            <a:ext cx="7315201" cy="566739"/>
          </a:xfrm>
          <a:prstGeom prst="rect">
            <a:avLst/>
          </a:prstGeom>
        </p:spPr>
        <p:txBody>
          <a:bodyPr anchor="b"/>
          <a:lstStyle>
            <a:lvl1pPr>
              <a:defRPr sz="2000"/>
            </a:lvl1pPr>
          </a:lstStyle>
          <a:p>
            <a:r>
              <a:t>标题文本</a:t>
            </a:r>
          </a:p>
        </p:txBody>
      </p:sp>
      <p:sp>
        <p:nvSpPr>
          <p:cNvPr id="89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2389718" y="612775"/>
            <a:ext cx="7315201" cy="4114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/>
        </p:txBody>
      </p:sp>
      <p:sp>
        <p:nvSpPr>
          <p:cNvPr id="90" name="正文级别 1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2389718" y="5367340"/>
            <a:ext cx="7315201" cy="804863"/>
          </a:xfrm>
          <a:prstGeom prst="rect">
            <a:avLst/>
          </a:prstGeom>
        </p:spPr>
        <p:txBody>
          <a:bodyPr/>
          <a:lstStyle>
            <a:lvl1pPr marL="0" indent="0">
              <a:buClrTx/>
              <a:buSzTx/>
              <a:buNone/>
              <a:defRPr sz="1400"/>
            </a:lvl1pPr>
            <a:lvl2pPr marL="0" indent="457200">
              <a:buClrTx/>
              <a:buSzTx/>
              <a:buNone/>
              <a:defRPr sz="1400"/>
            </a:lvl2pPr>
            <a:lvl3pPr marL="0" indent="914400">
              <a:buClrTx/>
              <a:buSzTx/>
              <a:buNone/>
              <a:defRPr sz="1400"/>
            </a:lvl3pPr>
            <a:lvl4pPr marL="0" indent="1371600">
              <a:buClrTx/>
              <a:buSzTx/>
              <a:buNone/>
              <a:defRPr sz="1400"/>
            </a:lvl4pPr>
            <a:lvl5pPr marL="0" indent="1828800">
              <a:buClrTx/>
              <a:buSzTx/>
              <a:buNone/>
              <a:defRPr sz="14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91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 showMasterSp="0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标题文本"/>
          <p:cNvSpPr txBox="1">
            <a:spLocks noGrp="1"/>
          </p:cNvSpPr>
          <p:nvPr>
            <p:ph type="title" hasCustomPrompt="1"/>
          </p:nvPr>
        </p:nvSpPr>
        <p:spPr>
          <a:xfrm>
            <a:off x="609600" y="274321"/>
            <a:ext cx="10972800" cy="1143001"/>
          </a:xfrm>
          <a:prstGeom prst="rect">
            <a:avLst/>
          </a:prstGeom>
        </p:spPr>
        <p:txBody>
          <a:bodyPr/>
          <a:lstStyle/>
          <a:p>
            <a:r>
              <a:t>标题文本</a:t>
            </a:r>
          </a:p>
        </p:txBody>
      </p:sp>
      <p:sp>
        <p:nvSpPr>
          <p:cNvPr id="99" name="正文级别 1…"/>
          <p:cNvSpPr txBox="1">
            <a:spLocks noGrp="1"/>
          </p:cNvSpPr>
          <p:nvPr>
            <p:ph type="body" idx="1" hasCustomPrompt="1"/>
          </p:nvPr>
        </p:nvSpPr>
        <p:spPr>
          <a:xfrm>
            <a:off x="609600" y="1600200"/>
            <a:ext cx="10972800" cy="4526280"/>
          </a:xfrm>
          <a:prstGeom prst="rect">
            <a:avLst/>
          </a:prstGeom>
        </p:spPr>
        <p:txBody>
          <a:bodyPr/>
          <a:lstStyle>
            <a:lvl1pPr>
              <a:buClr>
                <a:srgbClr val="640000"/>
              </a:buClr>
              <a:buSzPct val="80000"/>
              <a:defRPr sz="3200"/>
            </a:lvl1pPr>
            <a:lvl2pPr marL="579120" indent="-325120">
              <a:buClr>
                <a:srgbClr val="640000"/>
              </a:buClr>
              <a:buSzPct val="68000"/>
              <a:defRPr sz="3200"/>
            </a:lvl2pPr>
            <a:lvl3pPr marL="1047115" indent="-302895">
              <a:buClr>
                <a:srgbClr val="640000"/>
              </a:buClr>
              <a:defRPr sz="3200"/>
            </a:lvl3pPr>
            <a:lvl4pPr marL="1734820" indent="-363220">
              <a:buClr>
                <a:srgbClr val="640000"/>
              </a:buClr>
              <a:defRPr sz="3200"/>
            </a:lvl4pPr>
            <a:lvl5pPr marL="2192020" indent="-363220">
              <a:buClr>
                <a:srgbClr val="640000"/>
              </a:buClr>
              <a:defRPr sz="3200"/>
            </a:lvl5pPr>
          </a:lstStyle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100" name="幻灯片编号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</a:fld>
            <a:endParaRPr/>
          </a:p>
        </p:txBody>
      </p:sp>
    </p:spTree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traight Connector 18"/>
          <p:cNvSpPr/>
          <p:nvPr/>
        </p:nvSpPr>
        <p:spPr>
          <a:xfrm>
            <a:off x="-1" y="1070135"/>
            <a:ext cx="12192001" cy="1428"/>
          </a:xfrm>
          <a:prstGeom prst="line">
            <a:avLst/>
          </a:prstGeom>
          <a:ln w="101600">
            <a:solidFill>
              <a:srgbClr val="7D2D2D"/>
            </a:solidFill>
          </a:ln>
        </p:spPr>
        <p:txBody>
          <a:bodyPr lIns="45719" rIns="45719"/>
          <a:lstStyle/>
          <a:p>
            <a:endParaRPr sz="1800"/>
          </a:p>
        </p:txBody>
      </p:sp>
      <p:sp>
        <p:nvSpPr>
          <p:cNvPr id="3" name="标题文本"/>
          <p:cNvSpPr txBox="1">
            <a:spLocks noGrp="1"/>
          </p:cNvSpPr>
          <p:nvPr>
            <p:ph type="title"/>
          </p:nvPr>
        </p:nvSpPr>
        <p:spPr>
          <a:xfrm>
            <a:off x="571460" y="214289"/>
            <a:ext cx="11049080" cy="78582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 anchor="ctr">
            <a:normAutofit/>
          </a:bodyPr>
          <a:lstStyle/>
          <a:p>
            <a:r>
              <a:t>标题文本</a:t>
            </a:r>
          </a:p>
        </p:txBody>
      </p:sp>
      <p:sp>
        <p:nvSpPr>
          <p:cNvPr id="4" name="正文级别 1…"/>
          <p:cNvSpPr txBox="1">
            <a:spLocks noGrp="1"/>
          </p:cNvSpPr>
          <p:nvPr>
            <p:ph type="body" idx="1"/>
          </p:nvPr>
        </p:nvSpPr>
        <p:spPr>
          <a:xfrm>
            <a:off x="609600" y="1142987"/>
            <a:ext cx="10972800" cy="4983180"/>
          </a:xfrm>
          <a:prstGeom prst="rect">
            <a:avLst/>
          </a:prstGeom>
          <a:ln w="12700">
            <a:miter lim="400000"/>
          </a:ln>
        </p:spPr>
        <p:txBody>
          <a:bodyPr lIns="45717" tIns="45717" rIns="45717" bIns="45717">
            <a:normAutofit/>
          </a:bodyPr>
          <a:lstStyle/>
          <a:p>
            <a:r>
              <a:t>正文级别 1</a:t>
            </a:r>
          </a:p>
          <a:p>
            <a:pPr lvl="1"/>
            <a:r>
              <a:t>正文级别 2</a:t>
            </a:r>
          </a:p>
          <a:p>
            <a:pPr lvl="2"/>
            <a:r>
              <a:t>正文级别 3</a:t>
            </a:r>
          </a:p>
          <a:p>
            <a:pPr lvl="3"/>
            <a:r>
              <a:t>正文级别 4</a:t>
            </a:r>
          </a:p>
          <a:p>
            <a:pPr lvl="4"/>
            <a:r>
              <a:t>正文级别 5</a:t>
            </a:r>
          </a:p>
        </p:txBody>
      </p:sp>
      <p:sp>
        <p:nvSpPr>
          <p:cNvPr id="5" name="幻灯片编号"/>
          <p:cNvSpPr txBox="1">
            <a:spLocks noGrp="1"/>
          </p:cNvSpPr>
          <p:nvPr>
            <p:ph type="sldNum" sz="quarter" idx="2"/>
          </p:nvPr>
        </p:nvSpPr>
        <p:spPr>
          <a:xfrm>
            <a:off x="11310541" y="6400179"/>
            <a:ext cx="271863" cy="276993"/>
          </a:xfrm>
          <a:prstGeom prst="rect">
            <a:avLst/>
          </a:prstGeom>
          <a:ln w="12700">
            <a:miter lim="400000"/>
          </a:ln>
        </p:spPr>
        <p:txBody>
          <a:bodyPr wrap="none" lIns="45717" tIns="45717" rIns="45717" bIns="45717" anchor="ctr">
            <a:spAutoFit/>
          </a:bodyPr>
          <a:lstStyle>
            <a:lvl1pPr algn="r">
              <a:defRPr sz="1200">
                <a:solidFill>
                  <a:srgbClr val="888888"/>
                </a:solidFill>
                <a:latin typeface="Times New Roman" panose="02020603050405020304"/>
                <a:ea typeface="Times New Roman" panose="02020603050405020304"/>
                <a:cs typeface="Times New Roman" panose="02020603050405020304"/>
                <a:sym typeface="Times New Roman" panose="02020603050405020304"/>
              </a:defRPr>
            </a:lvl1pPr>
          </a:lstStyle>
          <a:p>
            <a:fld id="{86CB4B4D-7CA3-9044-876B-883B54F8677D}" type="slidenum">
              <a:rPr/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ransition>
    <p:fade/>
  </p:transition>
  <p:hf hdr="0" ftr="0" dt="0"/>
  <p:txStyles>
    <p:titleStyle>
      <a:lvl1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1pPr>
      <a:lvl2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2pPr>
      <a:lvl3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3pPr>
      <a:lvl4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4pPr>
      <a:lvl5pPr marL="0" marR="0" indent="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5pPr>
      <a:lvl6pPr marL="0" marR="0" indent="4572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6pPr>
      <a:lvl7pPr marL="0" marR="0" indent="9144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7pPr>
      <a:lvl8pPr marL="0" marR="0" indent="13716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8pPr>
      <a:lvl9pPr marL="0" marR="0" indent="1828800" algn="l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3600" b="0" i="0" u="none" strike="noStrike" cap="none" spc="0" baseline="0">
          <a:ln>
            <a:noFill/>
          </a:ln>
          <a:solidFill>
            <a:srgbClr val="000000"/>
          </a:solidFill>
          <a:uFillTx/>
          <a:latin typeface="Arial Black" panose="020B0A04020102020204"/>
          <a:ea typeface="Arial Black" panose="020B0A04020102020204"/>
          <a:cs typeface="Arial Black" panose="020B0A04020102020204"/>
          <a:sym typeface="Arial Black" panose="020B0A04020102020204"/>
        </a:defRPr>
      </a:lvl9pPr>
    </p:titleStyle>
    <p:bodyStyle>
      <a:lvl1pPr marL="341630" marR="0" indent="-3416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78000"/>
        <a:buFontTx/>
        <a:buChar char="◆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L="539750" marR="0" indent="-28448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❖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L="1080135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85000"/>
        <a:buFontTx/>
        <a:buChar char="●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L="15989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–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L="2056130" marR="0" indent="-22733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»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L="26060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L="30632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L="35204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L="3977640" marR="0" indent="-320040" algn="l" defTabSz="914400" rtl="0" latinLnBrk="0">
        <a:lnSpc>
          <a:spcPct val="100000"/>
        </a:lnSpc>
        <a:spcBef>
          <a:spcPts val="500"/>
        </a:spcBef>
        <a:spcAft>
          <a:spcPts val="0"/>
        </a:spcAft>
        <a:buClr>
          <a:srgbClr val="7D2D2D"/>
        </a:buClr>
        <a:buSzPct val="100000"/>
        <a:buFontTx/>
        <a:buChar char="•"/>
        <a:defRPr sz="2800" b="0" i="0" u="none" strike="noStrike" cap="none" spc="0" baseline="0">
          <a:ln>
            <a:noFill/>
          </a:ln>
          <a:solidFill>
            <a:srgbClr val="000000"/>
          </a:solidFill>
          <a:uFillTx/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lvl1pPr marL="0" marR="0" indent="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1pPr>
      <a:lvl2pPr marL="0" marR="0" indent="4572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2pPr>
      <a:lvl3pPr marL="0" marR="0" indent="9144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3pPr>
      <a:lvl4pPr marL="0" marR="0" indent="1371600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4pPr>
      <a:lvl5pPr marL="0" marR="0" indent="18281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5pPr>
      <a:lvl6pPr marL="0" marR="0" indent="22853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6pPr>
      <a:lvl7pPr marL="0" marR="0" indent="27425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7pPr>
      <a:lvl8pPr marL="0" marR="0" indent="31997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8pPr>
      <a:lvl9pPr marL="0" marR="0" indent="3656965" algn="r" defTabSz="9144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Times New Roman" panose="020206030504050203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2"/>
          <p:cNvSpPr txBox="1"/>
          <p:nvPr/>
        </p:nvSpPr>
        <p:spPr>
          <a:xfrm>
            <a:off x="50800" y="2405380"/>
            <a:ext cx="12141200" cy="754380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>
            <a:lvl1pPr algn="ctr">
              <a:defRPr sz="3200"/>
            </a:lvl1pPr>
          </a:lstStyle>
          <a:p>
            <a:pPr algn="ctr">
              <a:lnSpc>
                <a:spcPct val="120000"/>
              </a:lnSpc>
              <a:buClrTx/>
              <a:buSzTx/>
              <a:buFontTx/>
            </a:pPr>
            <a:r>
              <a:rPr lang="en-US" altLang="zh-CN" sz="3600" kern="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  <a:sym typeface="+mn-ea"/>
              </a:rPr>
              <a:t>Research progress</a:t>
            </a:r>
            <a:endParaRPr lang="en-US" altLang="zh-CN" sz="3600" kern="0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  <a:sym typeface="+mn-ea"/>
            </a:endParaRPr>
          </a:p>
        </p:txBody>
      </p:sp>
      <p:sp>
        <p:nvSpPr>
          <p:cNvPr id="119" name="テキスト ボックス 4"/>
          <p:cNvSpPr txBox="1"/>
          <p:nvPr/>
        </p:nvSpPr>
        <p:spPr>
          <a:xfrm>
            <a:off x="1520512" y="4899471"/>
            <a:ext cx="9144000" cy="901700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/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n-US" altLang="zh-CN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/>
                <a:sym typeface="Arial" panose="020B0604020202020204"/>
              </a:rPr>
              <a:t>Wang Dali</a:t>
            </a:r>
            <a:endParaRPr kumimoji="0" lang="en-US" altLang="zh-CN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/>
              <a:sym typeface="Arial" panose="020B0604020202020204"/>
            </a:endParaRPr>
          </a:p>
          <a:p>
            <a:pPr marL="0" marR="0" lvl="0" indent="0" algn="ctr" defTabSz="914400" rtl="0" eaLnBrk="1" fontAlgn="auto" latinLnBrk="0" hangingPunct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2000"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pPr>
            <a:r>
              <a:rPr kumimoji="0" lang="en-US" sz="2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cs typeface="Arial" panose="020B0604020202020204"/>
                <a:sym typeface="Arial" panose="020B0604020202020204"/>
              </a:rPr>
              <a:t>2025.9.30</a:t>
            </a:r>
            <a:endParaRPr kumimoji="0" lang="en-US" sz="22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cs typeface="Arial" panose="020B0604020202020204"/>
              <a:sym typeface="Arial" panose="020B0604020202020204"/>
            </a:endParaRP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6002655"/>
            <a:ext cx="4572000" cy="43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Engineering</a:t>
            </a: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Lab, IPS, Waseda Univ.</a:t>
            </a:r>
            <a:endParaRPr lang="zh-CN" altLang="en-US" sz="1600" b="1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smtClean="0"/>
            </a:fld>
            <a:endParaRPr lang="en-US"/>
          </a:p>
        </p:txBody>
      </p:sp>
    </p:spTree>
  </p:cSld>
  <p:clrMapOvr>
    <a:masterClrMapping/>
  </p:clrMapOvr>
  <p:transition>
    <p:fad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>
                <a:ea typeface="宋体" panose="02010600030101010101" pitchFamily="2" charset="-122"/>
                <a:sym typeface="+mn-ea"/>
              </a:rPr>
              <a:t>Prompt for </a:t>
            </a:r>
            <a:r>
              <a:rPr lang="en-US" altLang="zh-CN" sz="3200">
                <a:sym typeface="+mn-ea"/>
              </a:rPr>
              <a:t>Attempt 2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11010900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2400">
                <a:sym typeface="+mn-ea"/>
              </a:rPr>
              <a:t>Incorporating the relation hint into entity type judgement</a:t>
            </a:r>
            <a:endParaRPr lang="en-US" altLang="zh-CN" sz="2400"/>
          </a:p>
          <a:p>
            <a:pPr marL="341630" lvl="0" indent="-341630" algn="just">
              <a:lnSpc>
                <a:spcPct val="120000"/>
              </a:lnSpc>
              <a:buChar char="◆"/>
            </a:pPr>
            <a:endParaRPr lang="en-US" altLang="zh-CN" sz="160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  <a:p>
            <a:pPr marL="341630" lvl="0" indent="-341630" algn="just">
              <a:lnSpc>
                <a:spcPct val="120000"/>
              </a:lnSpc>
              <a:buChar char="◆"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6940" y="1853565"/>
            <a:ext cx="10393680" cy="393954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4410075" y="4246880"/>
            <a:ext cx="6136640" cy="582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They are respectively the refined types output by RAG-based typing and embedding-based typing, and the LLM is asked to choose one of the two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 flipV="1">
            <a:off x="3782060" y="4453255"/>
            <a:ext cx="628015" cy="8509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7" name="文本框 6"/>
          <p:cNvSpPr txBox="1"/>
          <p:nvPr/>
        </p:nvSpPr>
        <p:spPr>
          <a:xfrm>
            <a:off x="4162425" y="3260090"/>
            <a:ext cx="4038600" cy="335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60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Introduce the relation hint in the form of triples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8" name="直接箭头连接符 7"/>
          <p:cNvCxnSpPr>
            <a:stCxn id="7" idx="1"/>
          </p:cNvCxnSpPr>
          <p:nvPr/>
        </p:nvCxnSpPr>
        <p:spPr>
          <a:xfrm flipH="1">
            <a:off x="2215515" y="3428365"/>
            <a:ext cx="1946910" cy="21653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/>
              <a:t>Experimental results</a:t>
            </a:r>
            <a:r>
              <a:rPr lang="en-US" altLang="zh-CN" sz="3200">
                <a:sym typeface="+mn-ea"/>
              </a:rPr>
              <a:t> of </a:t>
            </a:r>
            <a:r>
              <a:rPr lang="en-US" altLang="zh-CN" sz="3200">
                <a:sym typeface="+mn-ea"/>
              </a:rPr>
              <a:t>Attempt 2</a:t>
            </a:r>
            <a:endParaRPr lang="en-US" altLang="zh-CN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565811" y="6400179"/>
            <a:ext cx="271863" cy="276993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89560" y="1703705"/>
          <a:ext cx="11625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660710"/>
                <a:gridCol w="660708"/>
                <a:gridCol w="660711"/>
                <a:gridCol w="660709"/>
                <a:gridCol w="660710"/>
                <a:gridCol w="660710"/>
                <a:gridCol w="660709"/>
                <a:gridCol w="660711"/>
                <a:gridCol w="660708"/>
                <a:gridCol w="660709"/>
                <a:gridCol w="660709"/>
                <a:gridCol w="660710"/>
                <a:gridCol w="660710"/>
                <a:gridCol w="660709"/>
                <a:gridCol w="660710"/>
                <a:gridCol w="66071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bg1"/>
                          </a:solidFill>
                          <a:sym typeface="+mn-ea"/>
                        </a:rPr>
                        <a:t>Model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Llama3-8b</a:t>
                      </a:r>
                      <a:endParaRPr lang="en-US" altLang="zh-CN" sz="1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Phi-3-small</a:t>
                      </a:r>
                      <a:endParaRPr lang="en-US" altLang="zh-CN" sz="1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Qwen2.5-7b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Mistral-7b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63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setting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0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precision</a:t>
                      </a:r>
                      <a:r>
                        <a:rPr lang="en-US" altLang="zh-CN" sz="1200" b="1">
                          <a:sym typeface="+mn-ea"/>
                        </a:rPr>
                        <a:t>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0.652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0.644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i="0"/>
                        <a:t>0.464</a:t>
                      </a:r>
                      <a:endParaRPr lang="en-US" altLang="zh-CN" sz="120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i="0"/>
                        <a:t>0.392</a:t>
                      </a:r>
                      <a:endParaRPr lang="en-US" altLang="zh-CN" sz="120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0.572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0.562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0.349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0.485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0.708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0.676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0.544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0.611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0.589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0.464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0.479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recall↑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0.846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0.683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0.815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0.822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0.812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0.881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0.848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0.829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0.821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83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Micro F1↑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0.742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0.731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0.553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0.530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0.674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0.463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0.687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0.711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0.689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16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Macro F1↑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0.743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0.493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0.691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0.460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0.627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0.765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0.727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0.716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64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SS↑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0.602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0.575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0.264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0.228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0.587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0.562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0.299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0.423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0.655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0.632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0.440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0.549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0.534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0.381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0.471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20800" y="2162175"/>
            <a:ext cx="699770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3675" y="2153920"/>
            <a:ext cx="628650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9240" y="2153920"/>
            <a:ext cx="658495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64650" y="2153920"/>
            <a:ext cx="655955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ym typeface="+mn-ea"/>
              </a:rPr>
              <a:t>Overview of </a:t>
            </a:r>
            <a:r>
              <a:rPr lang="en-US" altLang="zh-CN" sz="3200">
                <a:sym typeface="+mn-ea"/>
              </a:rPr>
              <a:t>Attempt 3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5128895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800" dirty="0"/>
              <a:t>Incorporating the relation hint into the RAG-based typing within entity typing refinement</a:t>
            </a:r>
            <a:endParaRPr lang="en-US" altLang="zh-CN" sz="1800" dirty="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  <a:p>
            <a:pPr marL="341630" lvl="0" indent="-341630" algn="just">
              <a:lnSpc>
                <a:spcPct val="120000"/>
              </a:lnSpc>
              <a:buChar char="◆"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 descr="9.19 relation-_typing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10485" y="501650"/>
            <a:ext cx="9946005" cy="701103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9.30 ppt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335280" y="3185160"/>
            <a:ext cx="13065125" cy="374269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chemeClr val="dk1"/>
                </a:solidFill>
                <a:sym typeface="+mn-ea"/>
              </a:rPr>
              <a:t>The idea of Attempt 3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11010900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800" dirty="0">
                <a:sym typeface="+mn-ea"/>
              </a:rPr>
              <a:t>In the previous framework, type verification in RAG-based typing was performed using the content from the infoboxes on Wikipedia pages</a:t>
            </a:r>
            <a:endParaRPr lang="en-US" altLang="zh-CN" sz="1800" dirty="0">
              <a:sym typeface="+mn-ea"/>
            </a:endParaRPr>
          </a:p>
          <a:p>
            <a:pPr marL="539750" lvl="1" indent="-284480" algn="just">
              <a:lnSpc>
                <a:spcPct val="120000"/>
              </a:lnSpc>
              <a:buSzTx/>
              <a:buChar char="❖"/>
            </a:pPr>
            <a:r>
              <a:rPr lang="en-US" altLang="zh-CN" sz="1600"/>
              <a:t>For entities whose corresponding webpages do not have an infobox, this verification step is not performed</a:t>
            </a:r>
            <a:endParaRPr lang="en-US" altLang="zh-CN" sz="1600"/>
          </a:p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800" dirty="0">
                <a:solidFill>
                  <a:schemeClr val="dk1"/>
                </a:solidFill>
              </a:rPr>
              <a:t>LLMs can refine the general type based on the provided external knowledge, but it often cannot directly reach the most precise entity type in the hierarchy in a single step</a:t>
            </a:r>
            <a:endParaRPr lang="en-US" altLang="zh-CN" sz="1800" dirty="0">
              <a:solidFill>
                <a:schemeClr val="dk1"/>
              </a:solidFill>
            </a:endParaRPr>
          </a:p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800" dirty="0">
                <a:solidFill>
                  <a:schemeClr val="dk1"/>
                </a:solidFill>
              </a:rPr>
              <a:t>Adding a verification step that allows all potentially refinable entities to be checked can improve performance</a:t>
            </a:r>
            <a:endParaRPr lang="en-US" altLang="zh-CN" sz="1800" dirty="0">
              <a:solidFill>
                <a:schemeClr val="dk1"/>
              </a:solidFill>
            </a:endParaRPr>
          </a:p>
          <a:p>
            <a:pPr marL="539750" lvl="1" indent="-284480" algn="just">
              <a:lnSpc>
                <a:spcPct val="120000"/>
              </a:lnSpc>
              <a:buSzTx/>
              <a:buChar char="❖"/>
            </a:pPr>
            <a:endParaRPr lang="en-US" altLang="zh-CN" sz="1800">
              <a:solidFill>
                <a:schemeClr val="dk1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969135" y="3531870"/>
            <a:ext cx="21196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sym typeface="+mn-ea"/>
              </a:rPr>
              <a:t>previous framework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8238490" y="3531870"/>
            <a:ext cx="12827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sym typeface="+mn-ea"/>
              </a:rPr>
              <a:t>Attempt 3</a:t>
            </a:r>
            <a:endParaRPr kumimoji="0" lang="en-US" altLang="zh-CN" sz="1800" b="0" i="0" u="none" strike="noStrike" cap="none" spc="0" normalizeH="0" baseline="0" dirty="0">
              <a:solidFill>
                <a:schemeClr val="accent1"/>
              </a:solidFill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>
                <a:ea typeface="宋体" panose="02010600030101010101" pitchFamily="2" charset="-122"/>
                <a:sym typeface="+mn-ea"/>
              </a:rPr>
              <a:t>Prompt for </a:t>
            </a:r>
            <a:r>
              <a:rPr lang="en-US" altLang="zh-CN" sz="3200">
                <a:sym typeface="+mn-ea"/>
              </a:rPr>
              <a:t>Attempt 3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11010900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255270" lvl="1" indent="0" algn="just">
              <a:lnSpc>
                <a:spcPct val="120000"/>
              </a:lnSpc>
              <a:buSzTx/>
              <a:buNone/>
            </a:pPr>
            <a:r>
              <a:rPr lang="en-US" altLang="zh-CN" sz="2400" dirty="0">
                <a:sym typeface="+mn-ea"/>
              </a:rPr>
              <a:t>Incorporating the relation hint into the RAG-based typing</a:t>
            </a:r>
            <a:endParaRPr lang="en-US" altLang="zh-CN" sz="1800" dirty="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  <a:p>
            <a:pPr marL="341630" lvl="0" indent="-341630" algn="just">
              <a:lnSpc>
                <a:spcPct val="120000"/>
              </a:lnSpc>
              <a:buChar char="◆"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6460" y="1765935"/>
            <a:ext cx="10424160" cy="401574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4724400" y="3930015"/>
            <a:ext cx="5730875" cy="335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Descendant types of the target entity’s refined type in the hierarchy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12" name="直接箭头连接符 11"/>
          <p:cNvCxnSpPr>
            <a:stCxn id="7" idx="1"/>
          </p:cNvCxnSpPr>
          <p:nvPr/>
        </p:nvCxnSpPr>
        <p:spPr>
          <a:xfrm flipH="1">
            <a:off x="3555365" y="4098290"/>
            <a:ext cx="1169035" cy="26606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/>
              <a:t>Experimental results of </a:t>
            </a:r>
            <a:r>
              <a:rPr lang="en-US" altLang="zh-CN" sz="3200">
                <a:sym typeface="+mn-ea"/>
              </a:rPr>
              <a:t>Attempt 3</a:t>
            </a:r>
            <a:endParaRPr lang="en-US" altLang="zh-CN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565811" y="6400179"/>
            <a:ext cx="271863" cy="276993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89560" y="1703705"/>
          <a:ext cx="11625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660710"/>
                <a:gridCol w="660708"/>
                <a:gridCol w="660711"/>
                <a:gridCol w="660709"/>
                <a:gridCol w="660710"/>
                <a:gridCol w="660710"/>
                <a:gridCol w="660709"/>
                <a:gridCol w="660711"/>
                <a:gridCol w="660708"/>
                <a:gridCol w="660709"/>
                <a:gridCol w="660709"/>
                <a:gridCol w="660710"/>
                <a:gridCol w="660710"/>
                <a:gridCol w="660709"/>
                <a:gridCol w="660710"/>
                <a:gridCol w="66071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bg1"/>
                          </a:solidFill>
                          <a:sym typeface="+mn-ea"/>
                        </a:rPr>
                        <a:t>Model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Llama3-8b</a:t>
                      </a:r>
                      <a:endParaRPr lang="en-US" altLang="zh-CN" sz="1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Phi-3-small</a:t>
                      </a:r>
                      <a:endParaRPr lang="en-US" altLang="zh-CN" sz="1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Qwen2.5-7b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Mistral-7b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63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setting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0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precision</a:t>
                      </a:r>
                      <a:r>
                        <a:rPr lang="en-US" altLang="zh-CN" sz="1200" b="1">
                          <a:sym typeface="+mn-ea"/>
                        </a:rPr>
                        <a:t>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0.652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0.644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i="0"/>
                        <a:t>0.464</a:t>
                      </a:r>
                      <a:endParaRPr lang="en-US" altLang="zh-CN" sz="120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i="0"/>
                        <a:t>0.392</a:t>
                      </a:r>
                      <a:endParaRPr lang="en-US" altLang="zh-CN" sz="120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0.572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0.562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0.349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0.485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0.708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0.676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0.544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0.611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0.589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0.464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0.479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recall↑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0.846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0.683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0.815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0.822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0.812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0.881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0.848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0.829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0.821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83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Micro F1↑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0.742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0.731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0.553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0.530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0.674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0.463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0.687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0.711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0.689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16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Macro F1↑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0.743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0.493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0.691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0.460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0.627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0.765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0.727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0.716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64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SS↑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0.575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0.264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0.228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0.562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0.299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0.423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0.638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0.632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0.440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0.552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0.534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0.381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0.471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20800" y="2162175"/>
            <a:ext cx="699770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3675" y="2153920"/>
            <a:ext cx="628650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9240" y="2153920"/>
            <a:ext cx="658495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64650" y="2153920"/>
            <a:ext cx="655955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ym typeface="+mn-ea"/>
              </a:rPr>
              <a:t>Overview of </a:t>
            </a:r>
            <a:r>
              <a:rPr lang="en-US" altLang="zh-CN" sz="3200">
                <a:sym typeface="+mn-ea"/>
              </a:rPr>
              <a:t>Attempt 4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5128895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800" dirty="0"/>
              <a:t>Incorporating the relation hint into both RAG-based typing and entity type judgement</a:t>
            </a:r>
            <a:endParaRPr lang="en-US" altLang="zh-CN" sz="1800" dirty="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  <a:p>
            <a:pPr marL="341630" lvl="0" indent="-341630" algn="just">
              <a:lnSpc>
                <a:spcPct val="120000"/>
              </a:lnSpc>
              <a:buChar char="◆"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 descr="9.19+9.17 relation-_typ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699385" y="473075"/>
            <a:ext cx="9984740" cy="703834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/>
              <a:t>Experimental results of </a:t>
            </a:r>
            <a:r>
              <a:rPr lang="en-US" altLang="zh-CN" sz="3200">
                <a:sym typeface="+mn-ea"/>
              </a:rPr>
              <a:t>Attempt 4</a:t>
            </a:r>
            <a:endParaRPr lang="en-US" altLang="zh-CN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565811" y="6400179"/>
            <a:ext cx="271863" cy="276993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89560" y="1703705"/>
          <a:ext cx="11625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660710"/>
                <a:gridCol w="660708"/>
                <a:gridCol w="660711"/>
                <a:gridCol w="660709"/>
                <a:gridCol w="660710"/>
                <a:gridCol w="660710"/>
                <a:gridCol w="660709"/>
                <a:gridCol w="660711"/>
                <a:gridCol w="660708"/>
                <a:gridCol w="660709"/>
                <a:gridCol w="660709"/>
                <a:gridCol w="660710"/>
                <a:gridCol w="660710"/>
                <a:gridCol w="660709"/>
                <a:gridCol w="660710"/>
                <a:gridCol w="66071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bg1"/>
                          </a:solidFill>
                          <a:sym typeface="+mn-ea"/>
                        </a:rPr>
                        <a:t>Model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Llama3-8b</a:t>
                      </a:r>
                      <a:endParaRPr lang="en-US" altLang="zh-CN" sz="1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Phi-3-small</a:t>
                      </a:r>
                      <a:endParaRPr lang="en-US" altLang="zh-CN" sz="1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Qwen2.5-7b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Mistral-7b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63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setting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0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precision</a:t>
                      </a:r>
                      <a:r>
                        <a:rPr lang="en-US" altLang="zh-CN" sz="1200" b="1">
                          <a:sym typeface="+mn-ea"/>
                        </a:rPr>
                        <a:t>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0.652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0.644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i="0"/>
                        <a:t>0.464</a:t>
                      </a:r>
                      <a:endParaRPr lang="en-US" altLang="zh-CN" sz="120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i="0"/>
                        <a:t>0.392</a:t>
                      </a:r>
                      <a:endParaRPr lang="en-US" altLang="zh-CN" sz="120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0.572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0.562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0.349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0.485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0.708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0.676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0.544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0.611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0.589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0.464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0.479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recall↑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0.846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0.683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0.815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0.822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0.812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0.881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0.848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0.829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0.821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83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Micro F1↑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0.742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0.731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0.553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0.530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0.674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0.463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0.687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0.711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0.689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16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Macro F1↑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0.743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0.493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0.691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0.460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0.627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0.765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0.727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0.716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64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SS↑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0.575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0.264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0.228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0.562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0.299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0.423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0.639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0.632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0.440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0.553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0.534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0.381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0.471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20800" y="2162175"/>
            <a:ext cx="699770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3675" y="2153920"/>
            <a:ext cx="628650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9240" y="2153920"/>
            <a:ext cx="658495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64650" y="2153920"/>
            <a:ext cx="655955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/>
              <a:t>Summary of experimental results</a:t>
            </a:r>
            <a:endParaRPr lang="en-US" altLang="zh-CN" sz="3200"/>
          </a:p>
        </p:txBody>
      </p:sp>
      <p:sp>
        <p:nvSpPr>
          <p:cNvPr id="10" name="文本占位符 9"/>
          <p:cNvSpPr/>
          <p:nvPr>
            <p:ph type="body" idx="1"/>
          </p:nvPr>
        </p:nvSpPr>
        <p:spPr/>
        <p:txBody>
          <a:bodyPr/>
          <a:p>
            <a:r>
              <a:rPr lang="en-US" altLang="zh-CN" sz="2000"/>
              <a:t>Summary of SS scores for all attempts</a:t>
            </a:r>
            <a:endParaRPr lang="en-US" altLang="zh-CN" sz="20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565811" y="6400179"/>
            <a:ext cx="271863" cy="276993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89560" y="1703705"/>
          <a:ext cx="1162558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5210"/>
                <a:gridCol w="2327592"/>
                <a:gridCol w="2327592"/>
                <a:gridCol w="2327592"/>
                <a:gridCol w="2327592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Llama3-8b</a:t>
                      </a:r>
                      <a:endParaRPr lang="en-US" altLang="zh-CN" sz="1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Phi-3-small</a:t>
                      </a:r>
                      <a:endParaRPr lang="en-US" altLang="zh-CN" sz="1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Qwen2.5-7b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Mistral-7b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30505">
                <a:tc>
                  <a:txBody>
                    <a:bodyPr/>
                    <a:p>
                      <a:pPr algn="ctr"/>
                      <a:r>
                        <a:rPr lang="en-US" altLang="zh-CN" b="1"/>
                        <a:t>Last presentation </a:t>
                      </a:r>
                      <a:r>
                        <a:rPr lang="en-US" altLang="zh-CN" b="0"/>
                        <a:t>(for comparison)</a:t>
                      </a:r>
                      <a:endParaRPr lang="en-US" altLang="zh-CN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ym typeface="+mn-ea"/>
                        </a:rPr>
                        <a:t>0.575</a:t>
                      </a:r>
                      <a:endParaRPr lang="en-US" altLang="zh-CN" sz="120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ym typeface="+mn-ea"/>
                        </a:rPr>
                        <a:t>0.562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ym typeface="+mn-ea"/>
                        </a:rPr>
                        <a:t>0.632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0.534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Attempt 1 </a:t>
                      </a:r>
                      <a:r>
                        <a:rPr lang="en-US" altLang="zh-CN" sz="1200" b="0">
                          <a:sym typeface="+mn-ea"/>
                        </a:rPr>
                        <a:t>(Relation hint as a parallel method in entity type refinement)</a:t>
                      </a:r>
                      <a:endParaRPr lang="en-US" altLang="zh-CN" b="0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0.478 (-0.097)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0.44 (-0.122)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0.552 (-0.08)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0.423 (-0.111)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Attempt 2</a:t>
                      </a:r>
                      <a:r>
                        <a:rPr lang="en-US" altLang="zh-CN" sz="1200">
                          <a:sym typeface="+mn-ea"/>
                        </a:rPr>
                        <a:t> (Relation hint is used in the entity type judgement step)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ym typeface="+mn-ea"/>
                        </a:rPr>
                        <a:t>0.602 (+0.027)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ym typeface="+mn-ea"/>
                        </a:rPr>
                        <a:t>0.587 (+0.025)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0.655 (+0.023)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0.549 (+0.015)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26416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Attempt 3</a:t>
                      </a:r>
                      <a:r>
                        <a:rPr lang="en-US" altLang="zh-CN" sz="1200">
                          <a:sym typeface="+mn-ea"/>
                        </a:rPr>
                        <a:t> (Relation hint is used in RAG based typing step)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ym typeface="+mn-ea"/>
                        </a:rPr>
                        <a:t>0.603 (+0.028)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>
                          <a:sym typeface="+mn-ea"/>
                        </a:rPr>
                        <a:t>0.579 (+0.017)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0.638 (+0.006)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0.552 (+0.018)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16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Attempt 4 </a:t>
                      </a:r>
                      <a:r>
                        <a:rPr lang="en-US" altLang="zh-CN" sz="1200">
                          <a:sym typeface="+mn-ea"/>
                        </a:rPr>
                        <a:t>(Relation hint is used in both the rag based typing step and the entity type refinement step)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0.601 (+0.026)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0.585 (+0.023)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0.639 (+0.007)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ym typeface="+mn-ea"/>
                        </a:rPr>
                        <a:t>0.553 (+0.019)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203325" y="1319530"/>
            <a:ext cx="406400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ym typeface="+mn-ea"/>
              </a:rPr>
              <a:t>S</a:t>
            </a:r>
            <a:r>
              <a:rPr lang="en-US" altLang="zh-CN" sz="3200" dirty="0">
                <a:sym typeface="+mn-ea"/>
              </a:rPr>
              <a:t>ummary and future work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11010900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2400" dirty="0">
                <a:sym typeface="+mn-ea"/>
              </a:rPr>
              <a:t>Summary</a:t>
            </a:r>
            <a:endParaRPr lang="en-US" altLang="zh-CN" sz="2400" dirty="0">
              <a:sym typeface="+mn-ea"/>
            </a:endParaRPr>
          </a:p>
          <a:p>
            <a:pPr marL="539750" lvl="1" indent="-284480" algn="just">
              <a:lnSpc>
                <a:spcPct val="120000"/>
              </a:lnSpc>
              <a:buSzTx/>
              <a:buChar char="❖"/>
            </a:pPr>
            <a:r>
              <a:rPr lang="en-US" altLang="zh-CN" sz="1800"/>
              <a:t>Completed multiple attempts at incorporating extracted relations as hint into entity typing</a:t>
            </a:r>
            <a:endParaRPr lang="en-US" altLang="zh-CN" sz="1800"/>
          </a:p>
          <a:p>
            <a:pPr marL="539750" lvl="1" indent="-284480" algn="just">
              <a:lnSpc>
                <a:spcPct val="120000"/>
              </a:lnSpc>
              <a:buSzTx/>
              <a:buChar char="❖"/>
            </a:pPr>
            <a:r>
              <a:rPr lang="en-US" altLang="zh-CN" sz="1800" dirty="0">
                <a:solidFill>
                  <a:schemeClr val="dk1"/>
                </a:solidFill>
                <a:sym typeface="+mn-ea"/>
              </a:rPr>
              <a:t>Our work extended so far based on OSKGC:</a:t>
            </a:r>
            <a:endParaRPr lang="en-US" altLang="zh-CN" sz="18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10" name="Rectangle: Rounded Corners 9"/>
          <p:cNvSpPr/>
          <p:nvPr/>
        </p:nvSpPr>
        <p:spPr>
          <a:xfrm>
            <a:off x="2542540" y="2406015"/>
            <a:ext cx="6745605" cy="149479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2" name="Rectangle: Rounded Corners 11"/>
          <p:cNvSpPr/>
          <p:nvPr/>
        </p:nvSpPr>
        <p:spPr>
          <a:xfrm>
            <a:off x="2670810" y="2749550"/>
            <a:ext cx="1969135" cy="56451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Benchmark dataset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5" name="Rectangle: Rounded Corners 11"/>
          <p:cNvSpPr/>
          <p:nvPr/>
        </p:nvSpPr>
        <p:spPr>
          <a:xfrm>
            <a:off x="4968875" y="2606675"/>
            <a:ext cx="4129405" cy="114935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5432425" y="3079115"/>
            <a:ext cx="1583690" cy="5454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Joint extraction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6" name="Rectangle: Rounded Corners 10"/>
          <p:cNvSpPr/>
          <p:nvPr/>
        </p:nvSpPr>
        <p:spPr>
          <a:xfrm>
            <a:off x="7380605" y="3079115"/>
            <a:ext cx="1583690" cy="545465"/>
          </a:xfrm>
          <a:prstGeom prst="round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lstStyle/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sz="1400" dirty="0">
                <a:solidFill>
                  <a:srgbClr val="000000"/>
                </a:solidFill>
                <a:latin typeface="+mj-lt"/>
                <a:ea typeface="+mj-ea"/>
                <a:cs typeface="+mj-cs"/>
                <a:sym typeface="Calibri" panose="020F0502020204030204"/>
              </a:rPr>
              <a:t>Pipeline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4968875" y="2606675"/>
            <a:ext cx="20472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baseline experiment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2670810" y="2406015"/>
            <a:ext cx="79248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OSKGC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Rectangle: Rounded Corners 9"/>
          <p:cNvSpPr/>
          <p:nvPr/>
        </p:nvSpPr>
        <p:spPr>
          <a:xfrm>
            <a:off x="2542540" y="4025265"/>
            <a:ext cx="6745605" cy="2181860"/>
          </a:xfrm>
          <a:prstGeom prst="round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3" name="Rectangle: Rounded Corners 11"/>
          <p:cNvSpPr/>
          <p:nvPr/>
        </p:nvSpPr>
        <p:spPr>
          <a:xfrm>
            <a:off x="2670810" y="4648200"/>
            <a:ext cx="1701800" cy="842645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Fine tuned BERT</a:t>
            </a:r>
            <a:endParaRPr kumimoji="0" lang="en-US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2670810" y="4648200"/>
            <a:ext cx="51435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NER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5" name="Rectangle: Rounded Corners 11"/>
          <p:cNvSpPr/>
          <p:nvPr/>
        </p:nvSpPr>
        <p:spPr>
          <a:xfrm>
            <a:off x="4639945" y="4648200"/>
            <a:ext cx="1701800" cy="10896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Fine tuned </a:t>
            </a: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e5-mistral-7b-instruct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4650105" y="4648200"/>
            <a:ext cx="169164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schema retriever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8" name="Rectangle: Rounded Corners 11"/>
          <p:cNvSpPr/>
          <p:nvPr/>
        </p:nvSpPr>
        <p:spPr>
          <a:xfrm>
            <a:off x="6609080" y="4648200"/>
            <a:ext cx="1866265" cy="1089660"/>
          </a:xfrm>
          <a:prstGeom prst="round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45719" tIns="45719" rIns="45719" bIns="45719" numCol="1" spcCol="38100" rtlCol="0" anchor="ctr">
            <a:noAutofit/>
          </a:bodyPr>
          <a:p>
            <a:pPr marL="0" marR="0" indent="0" algn="ctr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4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External knowledge lookup</a:t>
            </a:r>
            <a:endParaRPr kumimoji="0" lang="en-US" altLang="zh-CN" sz="14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6705600" y="4648200"/>
            <a:ext cx="176911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RAG based typing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19" name="文本框 18"/>
          <p:cNvSpPr txBox="1"/>
          <p:nvPr/>
        </p:nvSpPr>
        <p:spPr>
          <a:xfrm>
            <a:off x="2670810" y="4090670"/>
            <a:ext cx="164655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New framework</a:t>
            </a:r>
            <a:endParaRPr kumimoji="0" lang="en-US" altLang="zh-CN" sz="18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  <p:bldLst>
      <p:bldP spid="10" grpId="0" bldLvl="0" animBg="1"/>
      <p:bldP spid="12" grpId="0" bldLvl="0" animBg="1"/>
      <p:bldP spid="5" grpId="0" bldLvl="0" animBg="1"/>
      <p:bldP spid="11" grpId="0" bldLvl="0" animBg="1"/>
      <p:bldP spid="6" grpId="0" bldLvl="0" animBg="1"/>
      <p:bldP spid="9" grpId="0" bldLvl="0" animBg="1"/>
      <p:bldP spid="13" grpId="0" bldLvl="0" animBg="1"/>
      <p:bldP spid="15" grpId="0" bldLvl="0" animBg="1"/>
      <p:bldP spid="18" grpId="0" bldLvl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dirty="0">
                <a:sym typeface="+mn-ea"/>
              </a:rPr>
              <a:t>Content</a:t>
            </a:r>
            <a:endParaRPr lang="en-US" altLang="zh-CN" dirty="0"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11010900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2400">
                <a:sym typeface="+mn-ea"/>
              </a:rPr>
              <a:t>Several attempts to incorporate relations as hints into the entity typing step</a:t>
            </a:r>
            <a:endParaRPr lang="en-US" altLang="zh-CN" sz="2400">
              <a:sym typeface="+mn-ea"/>
            </a:endParaRPr>
          </a:p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2400">
                <a:sym typeface="+mn-ea"/>
              </a:rPr>
              <a:t>Experimental results</a:t>
            </a:r>
            <a:endParaRPr lang="en-US" altLang="zh-CN" sz="2400"/>
          </a:p>
          <a:p>
            <a:pPr marL="0" lvl="0" indent="0" algn="just">
              <a:lnSpc>
                <a:spcPct val="140000"/>
              </a:lnSpc>
              <a:buNone/>
            </a:pPr>
            <a:endParaRPr lang="en-US" altLang="zh-CN" dirty="0">
              <a:solidFill>
                <a:srgbClr val="000000"/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ym typeface="+mn-ea"/>
              </a:rPr>
              <a:t>S</a:t>
            </a:r>
            <a:r>
              <a:rPr lang="en-US" altLang="zh-CN" sz="3200" dirty="0">
                <a:sym typeface="+mn-ea"/>
              </a:rPr>
              <a:t>ummary and future work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11442700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2400" dirty="0">
                <a:sym typeface="+mn-ea"/>
              </a:rPr>
              <a:t>F</a:t>
            </a:r>
            <a:r>
              <a:rPr lang="en-US" altLang="zh-CN" sz="2400" dirty="0">
                <a:sym typeface="+mn-ea"/>
              </a:rPr>
              <a:t>uture work</a:t>
            </a:r>
            <a:endParaRPr lang="en-US" altLang="zh-CN" sz="2400" dirty="0">
              <a:sym typeface="+mn-ea"/>
            </a:endParaRPr>
          </a:p>
          <a:p>
            <a:pPr marL="539750" lvl="1" indent="-284480" algn="just">
              <a:lnSpc>
                <a:spcPct val="120000"/>
              </a:lnSpc>
              <a:buSzTx/>
              <a:buChar char="❖"/>
            </a:pPr>
            <a:r>
              <a:rPr lang="en-US" altLang="zh-CN" sz="1800"/>
              <a:t>Conduct experiments on Proprietary LLMs, when the framework does not require further modifications</a:t>
            </a:r>
            <a:endParaRPr lang="en-US" altLang="zh-CN" sz="1800"/>
          </a:p>
          <a:p>
            <a:pPr marL="539750" lvl="1" indent="-284480" algn="just">
              <a:lnSpc>
                <a:spcPct val="120000"/>
              </a:lnSpc>
              <a:buSzTx/>
              <a:buChar char="❖"/>
            </a:pPr>
            <a:r>
              <a:rPr lang="en-US" altLang="zh-CN" sz="1800" dirty="0">
                <a:solidFill>
                  <a:schemeClr val="dk1"/>
                </a:solidFill>
                <a:sym typeface="+mn-ea"/>
              </a:rPr>
              <a:t>Consolidate the code</a:t>
            </a:r>
            <a:endParaRPr lang="en-US" altLang="zh-CN" sz="1800" dirty="0">
              <a:solidFill>
                <a:schemeClr val="dk1"/>
              </a:solidFill>
              <a:sym typeface="+mn-ea"/>
            </a:endParaRPr>
          </a:p>
          <a:p>
            <a:pPr marL="539750" lvl="1" indent="-284480" algn="just">
              <a:lnSpc>
                <a:spcPct val="120000"/>
              </a:lnSpc>
              <a:buSzTx/>
              <a:buChar char="❖"/>
            </a:pPr>
            <a:r>
              <a:rPr lang="en-US" altLang="zh-CN" sz="1800" dirty="0">
                <a:solidFill>
                  <a:schemeClr val="dk1"/>
                </a:solidFill>
                <a:sym typeface="+mn-ea"/>
              </a:rPr>
              <a:t>Distill the novel aspects of our framework into new concepts for writing a paper</a:t>
            </a:r>
            <a:endParaRPr lang="en-US" altLang="zh-CN" sz="18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Rectangle 22"/>
          <p:cNvSpPr txBox="1"/>
          <p:nvPr/>
        </p:nvSpPr>
        <p:spPr>
          <a:xfrm>
            <a:off x="1282382" y="3008329"/>
            <a:ext cx="9627235" cy="643890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>
            <a:lvl1pPr algn="ctr">
              <a:defRPr sz="3200"/>
            </a:lvl1pPr>
          </a:lstStyle>
          <a:p>
            <a:pPr>
              <a:lnSpc>
                <a:spcPct val="120000"/>
              </a:lnSpc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Thanks for listening!</a:t>
            </a:r>
            <a:endParaRPr lang="en-US" altLang="zh-C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3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0" y="6002655"/>
            <a:ext cx="4572000" cy="433388"/>
          </a:xfrm>
        </p:spPr>
        <p:txBody>
          <a:bodyPr/>
          <a:lstStyle/>
          <a:p>
            <a:pPr eaLnBrk="1" hangingPunct="1">
              <a:spcBef>
                <a:spcPct val="0"/>
              </a:spcBef>
            </a:pPr>
            <a:r>
              <a:rPr lang="en-US" altLang="zh-CN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Data Engineering</a:t>
            </a:r>
            <a:r>
              <a:rPr lang="zh-CN" altLang="en-US" sz="1600" b="1" dirty="0">
                <a:solidFill>
                  <a:srgbClr val="7F7F7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Lab, IPS, Waseda Univ.</a:t>
            </a:r>
            <a:endParaRPr lang="zh-CN" altLang="en-US" sz="1600" b="1" dirty="0">
              <a:solidFill>
                <a:srgbClr val="7F7F7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</p:txBody>
      </p:sp>
      <p:sp>
        <p:nvSpPr>
          <p:cNvPr id="2" name="Rectangle 22"/>
          <p:cNvSpPr txBox="1"/>
          <p:nvPr>
            <p:custDataLst>
              <p:tags r:id="rId1"/>
            </p:custDataLst>
          </p:nvPr>
        </p:nvSpPr>
        <p:spPr>
          <a:xfrm>
            <a:off x="1282382" y="4287854"/>
            <a:ext cx="9627235" cy="643890"/>
          </a:xfrm>
          <a:prstGeom prst="rect">
            <a:avLst/>
          </a:prstGeom>
          <a:ln w="12700">
            <a:miter lim="400000"/>
          </a:ln>
        </p:spPr>
        <p:txBody>
          <a:bodyPr wrap="square" lIns="45715" tIns="45715" rIns="45715" bIns="45715">
            <a:spAutoFit/>
          </a:bodyPr>
          <a:lstStyle>
            <a:lvl1pPr algn="ctr">
              <a:defRPr sz="3200"/>
            </a:lvl1pPr>
          </a:lstStyle>
          <a:p>
            <a:pPr>
              <a:lnSpc>
                <a:spcPct val="120000"/>
              </a:lnSpc>
            </a:pPr>
            <a:r>
              <a:rPr lang="en-US" altLang="zh-CN" sz="3000" dirty="0">
                <a:latin typeface="Arial" panose="020B0604020202020204" pitchFamily="34" charset="0"/>
                <a:cs typeface="Arial" panose="020B0604020202020204" pitchFamily="34" charset="0"/>
              </a:rPr>
              <a:t>Q&amp;A</a:t>
            </a:r>
            <a:endParaRPr lang="en-US" altLang="zh-CN" sz="3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ym typeface="+mn-ea"/>
              </a:rPr>
              <a:t>Overview of the framework</a:t>
            </a:r>
            <a:r>
              <a:rPr lang="en-US" altLang="zh-CN" sz="3200" dirty="0">
                <a:solidFill>
                  <a:schemeClr val="dk1"/>
                </a:solidFill>
                <a:sym typeface="+mn-ea"/>
              </a:rPr>
              <a:t> (</a:t>
            </a:r>
            <a:r>
              <a:rPr lang="en-US" sz="3200" dirty="0">
                <a:sym typeface="+mn-ea"/>
              </a:rPr>
              <a:t>Recap</a:t>
            </a:r>
            <a:r>
              <a:rPr lang="en-US" altLang="zh-CN" sz="3200" dirty="0">
                <a:solidFill>
                  <a:schemeClr val="dk1"/>
                </a:solidFill>
                <a:sym typeface="+mn-ea"/>
              </a:rPr>
              <a:t>)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11010900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  <a:p>
            <a:pPr marL="341630" lvl="0" indent="-341630" algn="just">
              <a:lnSpc>
                <a:spcPct val="120000"/>
              </a:lnSpc>
              <a:buChar char="◆"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 descr="9.14 relation-_typing (Copy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14070" y="502285"/>
            <a:ext cx="10431780" cy="6927215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olidFill>
                  <a:schemeClr val="dk1"/>
                </a:solidFill>
                <a:sym typeface="+mn-ea"/>
              </a:rPr>
              <a:t>Internal details of entity typing (</a:t>
            </a:r>
            <a:r>
              <a:rPr lang="en-US" sz="3200" dirty="0">
                <a:sym typeface="+mn-ea"/>
              </a:rPr>
              <a:t>Recap</a:t>
            </a:r>
            <a:r>
              <a:rPr lang="en-US" altLang="zh-CN" sz="3200" dirty="0">
                <a:solidFill>
                  <a:schemeClr val="dk1"/>
                </a:solidFill>
                <a:sym typeface="+mn-ea"/>
              </a:rPr>
              <a:t>)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11010900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800" dirty="0">
                <a:sym typeface="+mn-ea"/>
              </a:rPr>
              <a:t>Mainly consists of two parts: entity type refinement and entity type judgment</a:t>
            </a:r>
            <a:endParaRPr lang="en-US" altLang="zh-CN" sz="1800" dirty="0">
              <a:sym typeface="+mn-ea"/>
            </a:endParaRPr>
          </a:p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800" dirty="0">
                <a:sym typeface="+mn-ea"/>
              </a:rPr>
              <a:t>The embedding-based and RAG-based methods process the input entities and general entity types in parallel</a:t>
            </a:r>
            <a:endParaRPr lang="en-US" altLang="zh-CN" sz="1800" dirty="0">
              <a:sym typeface="+mn-ea"/>
            </a:endParaRPr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  <a:p>
            <a:pPr marL="341630" lvl="0" indent="-341630" algn="just">
              <a:lnSpc>
                <a:spcPct val="120000"/>
              </a:lnSpc>
              <a:buChar char="◆"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pic>
        <p:nvPicPr>
          <p:cNvPr id="6" name="图片 5" descr="Untitled (Copy) (Copy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51785" y="2275840"/>
            <a:ext cx="7050405" cy="466725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4921885" y="2054860"/>
            <a:ext cx="2310130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sym typeface="+mn-ea"/>
              </a:rPr>
              <a:t>entity type refinement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8433435" y="3061970"/>
            <a:ext cx="2320925" cy="367030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dirty="0">
                <a:solidFill>
                  <a:schemeClr val="accent1"/>
                </a:solidFill>
                <a:sym typeface="+mn-ea"/>
              </a:rPr>
              <a:t>entity type judgment</a:t>
            </a:r>
            <a:endParaRPr kumimoji="0" lang="en-US" altLang="zh-CN" sz="1800" b="0" i="0" u="none" strike="noStrike" cap="none" spc="0" normalizeH="0" baseline="0" dirty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+mn-ea"/>
            </a:endParaRPr>
          </a:p>
        </p:txBody>
      </p:sp>
    </p:spTree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9.14 relation-_typ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064000" y="572135"/>
            <a:ext cx="866521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ym typeface="+mn-ea"/>
              </a:rPr>
              <a:t>Overview of </a:t>
            </a:r>
            <a:r>
              <a:rPr lang="en-US" altLang="zh-CN" sz="3200">
                <a:sym typeface="+mn-ea"/>
              </a:rPr>
              <a:t>Attempt 1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4492625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600"/>
              <a:t>Incorporating the relation hint into entity type refinement</a:t>
            </a:r>
            <a:endParaRPr lang="en-US" altLang="zh-CN" sz="1600"/>
          </a:p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600"/>
              <a:t>Process</a:t>
            </a:r>
            <a:r>
              <a:rPr lang="en-US" altLang="zh-CN" sz="1600"/>
              <a:t>ing in parallel with embedding-based typing and RAG-based typing</a:t>
            </a:r>
            <a:endParaRPr lang="en-US" altLang="zh-CN" sz="1600"/>
          </a:p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600"/>
              <a:t>Judging the outputs of the three to determine the final entity type</a:t>
            </a:r>
            <a:endParaRPr lang="en-US" altLang="zh-CN" sz="160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  <a:p>
            <a:pPr marL="341630" lvl="0" indent="-341630" algn="just">
              <a:lnSpc>
                <a:spcPct val="120000"/>
              </a:lnSpc>
              <a:buChar char="◆"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sp>
        <p:nvSpPr>
          <p:cNvPr id="5" name="矩形 4"/>
          <p:cNvSpPr/>
          <p:nvPr/>
        </p:nvSpPr>
        <p:spPr>
          <a:xfrm>
            <a:off x="7652385" y="3881755"/>
            <a:ext cx="2748280" cy="1674495"/>
          </a:xfrm>
          <a:prstGeom prst="rect">
            <a:avLst/>
          </a:prstGeom>
          <a:noFill/>
          <a:ln w="25400" cap="flat">
            <a:solidFill>
              <a:srgbClr val="FF000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202555" y="2276475"/>
            <a:ext cx="155130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>
                <a:solidFill>
                  <a:schemeClr val="accent1"/>
                </a:solidFill>
                <a:sym typeface="+mn-ea"/>
              </a:rPr>
              <a:t>RAG-based typing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cxnSp>
        <p:nvCxnSpPr>
          <p:cNvPr id="8" name="直接箭头连接符 7"/>
          <p:cNvCxnSpPr>
            <a:stCxn id="7" idx="3"/>
          </p:cNvCxnSpPr>
          <p:nvPr/>
        </p:nvCxnSpPr>
        <p:spPr>
          <a:xfrm>
            <a:off x="6753860" y="2429510"/>
            <a:ext cx="972185" cy="52578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064125" y="1485900"/>
            <a:ext cx="2043430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>
                <a:solidFill>
                  <a:schemeClr val="accent1"/>
                </a:solidFill>
                <a:sym typeface="+mn-ea"/>
              </a:rPr>
              <a:t>embedding-based typing</a:t>
            </a:r>
            <a:endParaRPr kumimoji="0" lang="en-US" altLang="zh-CN" sz="1400" b="0" i="0" u="none" strike="noStrike" cap="none" spc="0" normalizeH="0" baseline="0">
              <a:ln>
                <a:noFill/>
              </a:ln>
              <a:solidFill>
                <a:schemeClr val="accent1"/>
              </a:solidFill>
              <a:effectLst/>
              <a:uFillTx/>
              <a:latin typeface="+mj-lt"/>
              <a:ea typeface="+mj-ea"/>
              <a:cs typeface="+mj-cs"/>
              <a:sym typeface="+mn-ea"/>
            </a:endParaRPr>
          </a:p>
        </p:txBody>
      </p:sp>
      <p:cxnSp>
        <p:nvCxnSpPr>
          <p:cNvPr id="10" name="直接箭头连接符 9"/>
          <p:cNvCxnSpPr>
            <a:stCxn id="9" idx="3"/>
          </p:cNvCxnSpPr>
          <p:nvPr/>
        </p:nvCxnSpPr>
        <p:spPr>
          <a:xfrm>
            <a:off x="7107555" y="1638935"/>
            <a:ext cx="913765" cy="15367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5922645" y="4856480"/>
            <a:ext cx="1020445" cy="305435"/>
          </a:xfrm>
          <a:prstGeom prst="rect">
            <a:avLst/>
          </a:prstGeom>
          <a:noFill/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lang="en-US" altLang="zh-CN" sz="1400">
                <a:solidFill>
                  <a:schemeClr val="accent1"/>
                </a:solidFill>
                <a:sym typeface="+mn-ea"/>
              </a:rPr>
              <a:t>relation hint</a:t>
            </a:r>
            <a:endParaRPr kumimoji="0" lang="en-US" altLang="zh-CN" sz="1400" b="0" i="0" u="none" strike="noStrike" cap="none" spc="0" normalizeH="0" baseline="0">
              <a:solidFill>
                <a:schemeClr val="accent1"/>
              </a:solidFill>
              <a:sym typeface="Calibri" panose="020F0502020204030204"/>
            </a:endParaRPr>
          </a:p>
        </p:txBody>
      </p:sp>
      <p:cxnSp>
        <p:nvCxnSpPr>
          <p:cNvPr id="12" name="直接箭头连接符 11"/>
          <p:cNvCxnSpPr>
            <a:stCxn id="11" idx="3"/>
            <a:endCxn id="5" idx="1"/>
          </p:cNvCxnSpPr>
          <p:nvPr/>
        </p:nvCxnSpPr>
        <p:spPr>
          <a:xfrm flipV="1">
            <a:off x="6943090" y="4719320"/>
            <a:ext cx="709295" cy="290195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>
                <a:ea typeface="宋体" panose="02010600030101010101" pitchFamily="2" charset="-122"/>
                <a:sym typeface="+mn-ea"/>
              </a:rPr>
              <a:t>Prompt for </a:t>
            </a:r>
            <a:r>
              <a:rPr lang="en-US" altLang="zh-CN" sz="3200">
                <a:sym typeface="+mn-ea"/>
              </a:rPr>
              <a:t>Attempt 1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11010900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2400">
                <a:sym typeface="+mn-ea"/>
              </a:rPr>
              <a:t>Incorporating the relation hint into entity type refinement</a:t>
            </a:r>
            <a:endParaRPr lang="en-US" altLang="zh-CN" sz="2400"/>
          </a:p>
          <a:p>
            <a:pPr marL="341630" lvl="0" indent="-341630" algn="just">
              <a:lnSpc>
                <a:spcPct val="120000"/>
              </a:lnSpc>
              <a:buChar char="◆"/>
            </a:pPr>
            <a:endParaRPr lang="en-US" altLang="zh-CN" sz="160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  <a:p>
            <a:pPr marL="341630" lvl="0" indent="-341630" algn="just">
              <a:lnSpc>
                <a:spcPct val="120000"/>
              </a:lnSpc>
              <a:buChar char="◆"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72490" y="1764030"/>
            <a:ext cx="10408920" cy="40005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3870325" y="2738120"/>
            <a:ext cx="2865120" cy="3359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Typing one target entity at a time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8" name="直接箭头连接符 7"/>
          <p:cNvCxnSpPr>
            <a:stCxn id="7" idx="1"/>
          </p:cNvCxnSpPr>
          <p:nvPr/>
        </p:nvCxnSpPr>
        <p:spPr>
          <a:xfrm flipH="1">
            <a:off x="3151505" y="2906395"/>
            <a:ext cx="718820" cy="2654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3317240" y="3339465"/>
            <a:ext cx="6608445" cy="58229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Introduce the relation hint in the form of triples. The triples include all triples containing the target entity in the data entry, which can be one or multiple.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10" name="直接箭头连接符 9"/>
          <p:cNvCxnSpPr>
            <a:stCxn id="9" idx="1"/>
          </p:cNvCxnSpPr>
          <p:nvPr/>
        </p:nvCxnSpPr>
        <p:spPr>
          <a:xfrm flipH="1">
            <a:off x="2204085" y="3630930"/>
            <a:ext cx="1113155" cy="29083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1" name="文本框 10"/>
          <p:cNvSpPr txBox="1"/>
          <p:nvPr/>
        </p:nvSpPr>
        <p:spPr>
          <a:xfrm>
            <a:off x="4291965" y="4089400"/>
            <a:ext cx="6608445" cy="8286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>
            <a:noFill/>
            <a:miter lim="400000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t" forceAA="0">
            <a:sp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r>
              <a:rPr kumimoji="0" lang="en-US" altLang="zh-CN" sz="16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 panose="020F0502020204030204"/>
              </a:rPr>
              <a:t>Includes all descendant types of the target entity’s general type in the hierarchy, which are written in the same format as in the baseline experiment to indicate hierarchical relations.</a:t>
            </a:r>
            <a:endParaRPr kumimoji="0" lang="en-US" altLang="zh-CN" sz="1600" b="0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cxnSp>
        <p:nvCxnSpPr>
          <p:cNvPr id="12" name="直接箭头连接符 11"/>
          <p:cNvCxnSpPr>
            <a:stCxn id="11" idx="1"/>
          </p:cNvCxnSpPr>
          <p:nvPr/>
        </p:nvCxnSpPr>
        <p:spPr>
          <a:xfrm flipH="1" flipV="1">
            <a:off x="3830955" y="4374515"/>
            <a:ext cx="461010" cy="129540"/>
          </a:xfrm>
          <a:prstGeom prst="straightConnector1">
            <a:avLst/>
          </a:prstGeom>
          <a:ln>
            <a:tailEnd type="arrow" w="med" len="med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/>
              <a:t>Experimental results of </a:t>
            </a:r>
            <a:r>
              <a:rPr lang="en-US" altLang="zh-CN" sz="3200">
                <a:sym typeface="+mn-ea"/>
              </a:rPr>
              <a:t>Attempt 1</a:t>
            </a:r>
            <a:endParaRPr lang="en-US" altLang="zh-CN" sz="320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>
          <a:xfrm>
            <a:off x="11565811" y="6400179"/>
            <a:ext cx="271863" cy="276993"/>
          </a:xfrm>
        </p:spPr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graphicFrame>
        <p:nvGraphicFramePr>
          <p:cNvPr id="5" name="表格 4"/>
          <p:cNvGraphicFramePr/>
          <p:nvPr>
            <p:custDataLst>
              <p:tags r:id="rId1"/>
            </p:custDataLst>
          </p:nvPr>
        </p:nvGraphicFramePr>
        <p:xfrm>
          <a:off x="289560" y="1703705"/>
          <a:ext cx="11625580" cy="2103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54100"/>
                <a:gridCol w="660710"/>
                <a:gridCol w="660708"/>
                <a:gridCol w="660711"/>
                <a:gridCol w="660709"/>
                <a:gridCol w="660710"/>
                <a:gridCol w="660710"/>
                <a:gridCol w="660709"/>
                <a:gridCol w="660711"/>
                <a:gridCol w="660708"/>
                <a:gridCol w="660709"/>
                <a:gridCol w="660709"/>
                <a:gridCol w="660710"/>
                <a:gridCol w="660710"/>
                <a:gridCol w="660709"/>
                <a:gridCol w="660710"/>
                <a:gridCol w="660710"/>
              </a:tblGrid>
              <a:tr h="45720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>
                          <a:solidFill>
                            <a:schemeClr val="bg1"/>
                          </a:solidFill>
                          <a:sym typeface="+mn-ea"/>
                        </a:rPr>
                        <a:t>Model</a:t>
                      </a:r>
                      <a:endParaRPr lang="zh-CN" altLang="en-US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Llama3-8b</a:t>
                      </a:r>
                      <a:endParaRPr lang="en-US" altLang="zh-CN" sz="1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Phi-3-small</a:t>
                      </a:r>
                      <a:endParaRPr lang="en-US" altLang="zh-CN" sz="1200">
                        <a:solidFill>
                          <a:schemeClr val="bg1"/>
                        </a:solidFill>
                        <a:sym typeface="+mn-ea"/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Qwen2.5-7b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4"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/>
                        <a:t>Mistral-7b</a:t>
                      </a:r>
                      <a:endParaRPr lang="en-US" altLang="zh-CN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/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6383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setting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latest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>
                          <a:solidFill>
                            <a:schemeClr val="bg1"/>
                          </a:solidFill>
                          <a:sym typeface="+mn-ea"/>
                        </a:rPr>
                        <a:t>last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pipline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>
                          <a:solidFill>
                            <a:schemeClr val="bg1"/>
                          </a:solidFill>
                        </a:rPr>
                        <a:t>joint</a:t>
                      </a:r>
                      <a:endParaRPr lang="en-US" altLang="zh-CN">
                        <a:solidFill>
                          <a:schemeClr val="bg1"/>
                        </a:solidFill>
                      </a:endParaRPr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1"/>
                    </a:solidFill>
                  </a:tcPr>
                </a:tc>
              </a:tr>
              <a:tr h="2305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precision</a:t>
                      </a:r>
                      <a:r>
                        <a:rPr lang="en-US" altLang="zh-CN" sz="1200" b="1">
                          <a:sym typeface="+mn-ea"/>
                        </a:rPr>
                        <a:t>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0.652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0.644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i="0"/>
                        <a:t>0.464</a:t>
                      </a:r>
                      <a:endParaRPr lang="en-US" altLang="zh-CN" sz="120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i="0"/>
                        <a:t>0.392</a:t>
                      </a:r>
                      <a:endParaRPr lang="en-US" altLang="zh-CN" sz="120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0.572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0.562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0.349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0.485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0.708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0.676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0.544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0.611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0.589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0.464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0.479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9240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recall↑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0.846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0.683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0.815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0.822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0.803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0.812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0.881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0.848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0.829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0.821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8351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Micro F1↑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0.742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0.731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0.553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0.530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0.674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0.661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0.463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0.687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0.711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0.689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16840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Macro F1↑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0.751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0.743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0.493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0.691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0.460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0.627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0.803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0.765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0.701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0.727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0.716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0.571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0.646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64465"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1">
                          <a:sym typeface="+mn-ea"/>
                        </a:rPr>
                        <a:t>SS↑</a:t>
                      </a:r>
                      <a:endParaRPr lang="en-US" altLang="zh-CN" b="1"/>
                    </a:p>
                  </a:txBody>
                  <a:tcPr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0.478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0.575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0.264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0.228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0.562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/>
                      <a:r>
                        <a:rPr lang="en-US" altLang="zh-CN" sz="1200" b="0" i="0"/>
                        <a:t>0.299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0.423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0.552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0.632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0.485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0.440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0.423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0.534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0.381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 algn="ctr">
                        <a:buNone/>
                      </a:pPr>
                      <a:r>
                        <a:rPr lang="en-US" altLang="zh-CN" sz="1200" b="0" i="0"/>
                        <a:t>0.471</a:t>
                      </a:r>
                      <a:endParaRPr lang="en-US" altLang="zh-CN" sz="1200" b="0" i="0"/>
                    </a:p>
                  </a:txBody>
                  <a:tcPr marL="7937" marR="7937" marT="7937" marB="0" anchor="ctr" anchorCtr="0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  <p:sp>
        <p:nvSpPr>
          <p:cNvPr id="6" name="矩形 5"/>
          <p:cNvSpPr/>
          <p:nvPr/>
        </p:nvSpPr>
        <p:spPr>
          <a:xfrm>
            <a:off x="1320800" y="2162175"/>
            <a:ext cx="699770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4003675" y="2153920"/>
            <a:ext cx="628650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19240" y="2153920"/>
            <a:ext cx="658495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9264650" y="2153920"/>
            <a:ext cx="655955" cy="1643380"/>
          </a:xfrm>
          <a:prstGeom prst="rect">
            <a:avLst/>
          </a:prstGeom>
          <a:noFill/>
          <a:ln w="25400" cap="flat">
            <a:solidFill>
              <a:srgbClr val="92D050"/>
            </a:solidFill>
            <a:prstDash val="solid"/>
            <a:round/>
          </a:ln>
          <a:effectLst>
            <a:outerShdw blurRad="38100" dist="23000" dir="5400000" rotWithShape="0">
              <a:srgbClr val="000000">
                <a:alpha val="35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vertOverflow="overflow" horzOverflow="overflow" vert="horz" wrap="square" lIns="45719" tIns="45719" rIns="45719" bIns="45719" numCol="1" spcCol="38100" rtlCol="0" anchor="ctr" forceAA="0">
            <a:noAutofit/>
          </a:bodyPr>
          <a:p>
            <a:pPr marL="0" marR="0" indent="0" algn="l" defTabSz="9144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spc="0" normalizeH="0" baseline="0" dirty="0" smtClean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 panose="020F0502020204030204"/>
            </a:endParaRPr>
          </a:p>
        </p:txBody>
      </p:sp>
    </p:spTree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Untitled (Copy) (Copy) (Copy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829810" y="571500"/>
            <a:ext cx="7952740" cy="6858000"/>
          </a:xfrm>
          <a:prstGeom prst="rect">
            <a:avLst/>
          </a:prstGeom>
        </p:spPr>
      </p:pic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l"/>
            <a:r>
              <a:rPr lang="en-US" altLang="zh-CN" sz="3200" dirty="0">
                <a:solidFill>
                  <a:schemeClr val="dk1"/>
                </a:solidFill>
                <a:sym typeface="+mn-ea"/>
              </a:rPr>
              <a:t>Analysis of the reason for performance degradation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4653915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800" dirty="0">
                <a:sym typeface="+mn-ea"/>
              </a:rPr>
              <a:t>The reference information provided to the LLM by the relation hint is less than that provided by the parallel embedding-based and RAG-based typing</a:t>
            </a:r>
            <a:endParaRPr lang="en-US" altLang="zh-CN" sz="1800" dirty="0">
              <a:sym typeface="+mn-ea"/>
            </a:endParaRPr>
          </a:p>
          <a:p>
            <a:pPr marL="539750" lvl="1" indent="-284480" algn="just">
              <a:lnSpc>
                <a:spcPct val="120000"/>
              </a:lnSpc>
              <a:buSzTx/>
              <a:buChar char="❖"/>
            </a:pPr>
            <a:r>
              <a:rPr lang="en-US" altLang="zh-CN" sz="1600"/>
              <a:t>No fine-tuned model and no external knowledge</a:t>
            </a:r>
            <a:endParaRPr lang="en-US" altLang="zh-CN" sz="1600"/>
          </a:p>
          <a:p>
            <a:pPr marL="539750" lvl="1" indent="-284480" algn="just">
              <a:lnSpc>
                <a:spcPct val="120000"/>
              </a:lnSpc>
              <a:buSzTx/>
              <a:buChar char="❖"/>
            </a:pPr>
            <a:r>
              <a:rPr lang="en-US" altLang="zh-CN" sz="1600"/>
              <a:t>Using equal weights to judge the outputs of the three methods affected the results</a:t>
            </a:r>
            <a:endParaRPr lang="en-US" altLang="zh-CN" sz="1600"/>
          </a:p>
          <a:p>
            <a:pPr marL="539750" lvl="1" indent="-284480" algn="just">
              <a:lnSpc>
                <a:spcPct val="120000"/>
              </a:lnSpc>
              <a:buSzTx/>
              <a:buChar char="❖"/>
            </a:pPr>
            <a:endParaRPr lang="en-US" altLang="zh-CN" sz="16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altLang="zh-CN" sz="3200" dirty="0">
                <a:sym typeface="+mn-ea"/>
              </a:rPr>
              <a:t>Overview of </a:t>
            </a:r>
            <a:r>
              <a:rPr lang="en-US" altLang="zh-CN" sz="3200">
                <a:sym typeface="+mn-ea"/>
              </a:rPr>
              <a:t>Attempt 2</a:t>
            </a:r>
            <a:endParaRPr lang="en-US" altLang="zh-CN" sz="32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571500" y="1143000"/>
            <a:ext cx="11010900" cy="5715635"/>
          </a:xfrm>
          <a:ln w="9525" cap="flat" cmpd="sng" algn="ctr">
            <a:noFill/>
            <a:prstDash val="dash"/>
          </a:ln>
        </p:spPr>
        <p:style>
          <a:lnRef idx="0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600"/>
              <a:t>Incorporating the relation hint into entity type judgement</a:t>
            </a:r>
            <a:endParaRPr lang="en-US" altLang="zh-CN" sz="1600"/>
          </a:p>
          <a:p>
            <a:pPr marL="341630" lvl="0" indent="-341630" algn="just">
              <a:lnSpc>
                <a:spcPct val="120000"/>
              </a:lnSpc>
              <a:buChar char="◆"/>
            </a:pPr>
            <a:r>
              <a:rPr lang="en-US" altLang="zh-CN" sz="1600"/>
              <a:t>Keep the structure of entity type refinement unchanged</a:t>
            </a:r>
            <a:endParaRPr lang="en-US" altLang="zh-CN" sz="160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/>
          </a:p>
          <a:p>
            <a:pPr marL="255270" lvl="1" indent="0" algn="just">
              <a:lnSpc>
                <a:spcPct val="120000"/>
              </a:lnSpc>
              <a:buSzTx/>
              <a:buNone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  <a:p>
            <a:pPr marL="0" lvl="0" indent="0" algn="just">
              <a:lnSpc>
                <a:spcPct val="120000"/>
              </a:lnSpc>
              <a:buNone/>
            </a:pPr>
            <a:endParaRPr lang="en-US" altLang="zh-CN" sz="1800" dirty="0">
              <a:solidFill>
                <a:schemeClr val="dk1"/>
              </a:solidFill>
              <a:sym typeface="+mn-ea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2"/>
          </p:nvPr>
        </p:nvSpPr>
        <p:spPr/>
        <p:txBody>
          <a:bodyPr/>
          <a:lstStyle/>
          <a:p>
            <a:fld id="{86CB4B4D-7CA3-9044-876B-883B54F8677D}" type="slidenum">
              <a:rPr lang="en-US" altLang="zh-CN" smtClean="0"/>
            </a:fld>
            <a:endParaRPr lang="en-US" altLang="zh-CN"/>
          </a:p>
        </p:txBody>
      </p:sp>
      <p:pic>
        <p:nvPicPr>
          <p:cNvPr id="7" name="图片 6" descr="9.17 relation-_typing (1)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17140" y="483235"/>
            <a:ext cx="9806305" cy="7001510"/>
          </a:xfrm>
          <a:prstGeom prst="rect">
            <a:avLst/>
          </a:prstGeom>
        </p:spPr>
      </p:pic>
    </p:spTree>
  </p:cSld>
  <p:clrMapOvr>
    <a:masterClrMapping/>
  </p:clrMapOvr>
  <p:transition>
    <p:fade/>
  </p:transition>
</p:sld>
</file>

<file path=ppt/tags/tag1.xml><?xml version="1.0" encoding="utf-8"?>
<p:tagLst xmlns:p="http://schemas.openxmlformats.org/presentationml/2006/main">
  <p:tag name="TABLE_ENDDRAG_ORIGIN_RECT" val="411*187"/>
  <p:tag name="TABLE_ENDDRAG_RECT" val="244*90*411*187"/>
</p:tagLst>
</file>

<file path=ppt/tags/tag2.xml><?xml version="1.0" encoding="utf-8"?>
<p:tagLst xmlns:p="http://schemas.openxmlformats.org/presentationml/2006/main">
  <p:tag name="TABLE_ENDDRAG_ORIGIN_RECT" val="411*187"/>
  <p:tag name="TABLE_ENDDRAG_RECT" val="244*90*411*187"/>
</p:tagLst>
</file>

<file path=ppt/tags/tag3.xml><?xml version="1.0" encoding="utf-8"?>
<p:tagLst xmlns:p="http://schemas.openxmlformats.org/presentationml/2006/main">
  <p:tag name="TABLE_ENDDRAG_ORIGIN_RECT" val="411*187"/>
  <p:tag name="TABLE_ENDDRAG_RECT" val="244*90*411*187"/>
</p:tagLst>
</file>

<file path=ppt/tags/tag4.xml><?xml version="1.0" encoding="utf-8"?>
<p:tagLst xmlns:p="http://schemas.openxmlformats.org/presentationml/2006/main">
  <p:tag name="TABLE_ENDDRAG_ORIGIN_RECT" val="411*187"/>
  <p:tag name="TABLE_ENDDRAG_RECT" val="244*90*411*187"/>
</p:tagLst>
</file>

<file path=ppt/tags/tag5.xml><?xml version="1.0" encoding="utf-8"?>
<p:tagLst xmlns:p="http://schemas.openxmlformats.org/presentationml/2006/main">
  <p:tag name="TABLE_ENDDRAG_ORIGIN_RECT" val="411*187"/>
  <p:tag name="TABLE_ENDDRAG_RECT" val="244*90*411*187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COMMONDATA" val="eyJoZGlkIjoiOGRjM2NkYzlkZmI2N2E1MTc1ZDUwZDI3YmE5NzZkZWIifQ=="/>
  <p:tag name="commondata" val="eyJoZGlkIjoiNWJkMmM1MmUzYmFlOWJjNjEyYzU0MjQ2YWExMDcxNGYifQ=="/>
</p:tagLst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9" tIns="45719" rIns="45719" bIns="45719" numCol="1" spcCol="38100" rtlCol="0" anchor="ctr">
        <a:no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 dirty="0" smtClean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9144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 panose="020F0502020204030204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7127</Words>
  <Application>WPS 演示</Application>
  <PresentationFormat>宽屏</PresentationFormat>
  <Paragraphs>1223</Paragraphs>
  <Slides>21</Slides>
  <Notes>14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21</vt:i4>
      </vt:variant>
    </vt:vector>
  </HeadingPairs>
  <TitlesOfParts>
    <vt:vector size="34" baseType="lpstr">
      <vt:lpstr>Arial</vt:lpstr>
      <vt:lpstr>宋体</vt:lpstr>
      <vt:lpstr>Wingdings</vt:lpstr>
      <vt:lpstr>Calibri</vt:lpstr>
      <vt:lpstr>Times New Roman</vt:lpstr>
      <vt:lpstr>Arial Black</vt:lpstr>
      <vt:lpstr>Arial</vt:lpstr>
      <vt:lpstr>Helvetica</vt:lpstr>
      <vt:lpstr>微软雅黑</vt:lpstr>
      <vt:lpstr>Arial Unicode MS</vt:lpstr>
      <vt:lpstr>NimbusRomNo9L-Medi</vt:lpstr>
      <vt:lpstr>Segoe Print</vt:lpstr>
      <vt:lpstr>Office Theme</vt:lpstr>
      <vt:lpstr>PowerPoint 演示文稿</vt:lpstr>
      <vt:lpstr>Content</vt:lpstr>
      <vt:lpstr>Overview of the framework (Recap)</vt:lpstr>
      <vt:lpstr>Internal details of entity typing (Recap)</vt:lpstr>
      <vt:lpstr>Overview of Attempt 1</vt:lpstr>
      <vt:lpstr>Prompt for Attempt 1</vt:lpstr>
      <vt:lpstr>Experimental results of Attempt 1</vt:lpstr>
      <vt:lpstr>Analysis of the reason for performance degradation</vt:lpstr>
      <vt:lpstr>Overview of Attempt 2</vt:lpstr>
      <vt:lpstr>Prompt for Attempt 2</vt:lpstr>
      <vt:lpstr>Experimental results of Attempt 2</vt:lpstr>
      <vt:lpstr>Overview of Attempt 3</vt:lpstr>
      <vt:lpstr>The idea of Attempt 3</vt:lpstr>
      <vt:lpstr>Prompt for Attempt 3</vt:lpstr>
      <vt:lpstr>Experimental results of Attempt 3</vt:lpstr>
      <vt:lpstr>Overview of Attempt 4</vt:lpstr>
      <vt:lpstr>Experimental results of Attempt 4</vt:lpstr>
      <vt:lpstr>Summary of experimental results</vt:lpstr>
      <vt:lpstr>Summary and future work</vt:lpstr>
      <vt:lpstr>Summary and future work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42668</dc:creator>
  <cp:lastModifiedBy>Heracles Darling</cp:lastModifiedBy>
  <cp:revision>2460</cp:revision>
  <dcterms:created xsi:type="dcterms:W3CDTF">2022-04-24T02:40:00Z</dcterms:created>
  <dcterms:modified xsi:type="dcterms:W3CDTF">2025-09-30T02:32:57Z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mmondata">
    <vt:lpwstr>eyJoZGlkIjoiZmRlYzIzNzllOWIzMzc2MDAyYjNiYTYxMzA5MTdjNzYifQ==</vt:lpwstr>
  </property>
  <property fmtid="{D5CDD505-2E9C-101B-9397-08002B2CF9AE}" pid="3" name="ICV">
    <vt:lpwstr>538D5C3126324C5D9A281C8C95E6A63F_12</vt:lpwstr>
  </property>
  <property fmtid="{D5CDD505-2E9C-101B-9397-08002B2CF9AE}" pid="4" name="KSOProductBuildVer">
    <vt:lpwstr>2052-12.1.0.22529</vt:lpwstr>
  </property>
</Properties>
</file>