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73" r:id="rId5"/>
    <p:sldId id="312" r:id="rId6"/>
    <p:sldId id="320" r:id="rId7"/>
    <p:sldId id="315" r:id="rId8"/>
    <p:sldId id="316" r:id="rId9"/>
    <p:sldId id="317" r:id="rId10"/>
    <p:sldId id="319" r:id="rId11"/>
    <p:sldId id="318" r:id="rId12"/>
    <p:sldId id="31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5CB"/>
    <a:srgbClr val="F494F5"/>
    <a:srgbClr val="FF89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6071"/>
  </p:normalViewPr>
  <p:slideViewPr>
    <p:cSldViewPr snapToGrid="0">
      <p:cViewPr varScale="1">
        <p:scale>
          <a:sx n="117" d="100"/>
          <a:sy n="117" d="100"/>
        </p:scale>
        <p:origin x="1464" y="168"/>
      </p:cViewPr>
      <p:guideLst/>
    </p:cSldViewPr>
  </p:slideViewPr>
  <p:notesTextViewPr>
    <p:cViewPr>
      <p:scale>
        <a:sx n="1" d="1"/>
        <a:sy n="1" d="1"/>
      </p:scale>
      <p:origin x="0" y="0"/>
    </p:cViewPr>
  </p:notesTextViewPr>
  <p:notesViewPr>
    <p:cSldViewPr snapToGrid="0">
      <p:cViewPr varScale="1">
        <p:scale>
          <a:sx n="93" d="100"/>
          <a:sy n="93" d="100"/>
        </p:scale>
        <p:origin x="336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85C3A-BAE0-FF4F-8BDC-CB455591880B}" type="datetimeFigureOut">
              <a:rPr kumimoji="1" lang="ja-JP" altLang="en-US" smtClean="0"/>
              <a:t>2023/5/18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EEF20-6147-D14C-8BF0-E2FA1D878D59}" type="slidenum">
              <a:rPr kumimoji="1" lang="ja-JP" altLang="en-US" smtClean="0"/>
              <a:t>‹#›</a:t>
            </a:fld>
            <a:endParaRPr kumimoji="1" lang="ja-JP" altLang="en-US"/>
          </a:p>
        </p:txBody>
      </p:sp>
    </p:spTree>
    <p:extLst>
      <p:ext uri="{BB962C8B-B14F-4D97-AF65-F5344CB8AC3E}">
        <p14:creationId xmlns:p14="http://schemas.microsoft.com/office/powerpoint/2010/main" val="2808367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normAutofit/>
          </a:bodyPr>
          <a:lstStyle>
            <a:lvl1pPr algn="l">
              <a:defRPr sz="4400"/>
            </a:lvl1pPr>
          </a:lstStyle>
          <a:p>
            <a:r>
              <a:rPr kumimoji="1" lang="ja-JP" altLang="en-US"/>
              <a:t>マスター タイトルの書式設定</a:t>
            </a:r>
          </a:p>
        </p:txBody>
      </p:sp>
      <p:sp>
        <p:nvSpPr>
          <p:cNvPr id="4" name="日付プレースホルダ 3"/>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8" name="正方形/長方形 7"/>
          <p:cNvSpPr/>
          <p:nvPr/>
        </p:nvSpPr>
        <p:spPr>
          <a:xfrm>
            <a:off x="0" y="6525344"/>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027"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3" name="Picture 3" descr="\\KOHO-NAS-01\Koho-Doc\17 校章 ＶＩマニュアル\VIマニュアル_H29年度改訂\校章・ロゴデータ\UTLogo_LockUpHolJ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534" y="404666"/>
            <a:ext cx="1944216" cy="647219"/>
          </a:xfrm>
          <a:prstGeom prst="rect">
            <a:avLst/>
          </a:prstGeom>
          <a:noFill/>
          <a:extLst>
            <a:ext uri="{909E8E84-426E-40DD-AFC4-6F175D3DCCD1}">
              <a14:hiddenFill xmlns:a14="http://schemas.microsoft.com/office/drawing/2010/main">
                <a:solidFill>
                  <a:srgbClr val="FFFFFF"/>
                </a:solidFill>
              </a14:hiddenFill>
            </a:ext>
          </a:extLst>
        </p:spPr>
      </p:pic>
      <p:sp>
        <p:nvSpPr>
          <p:cNvPr id="6" name="字幕 2">
            <a:extLst>
              <a:ext uri="{FF2B5EF4-FFF2-40B4-BE49-F238E27FC236}">
                <a16:creationId xmlns:a16="http://schemas.microsoft.com/office/drawing/2014/main" id="{AA223F7A-45A0-822D-DDAB-BBA65FFDF0F2}"/>
              </a:ext>
            </a:extLst>
          </p:cNvPr>
          <p:cNvSpPr>
            <a:spLocks noGrp="1"/>
          </p:cNvSpPr>
          <p:nvPr>
            <p:ph type="subTitle" idx="1"/>
          </p:nvPr>
        </p:nvSpPr>
        <p:spPr>
          <a:xfrm>
            <a:off x="1143000" y="3769444"/>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Tree>
    <p:extLst>
      <p:ext uri="{BB962C8B-B14F-4D97-AF65-F5344CB8AC3E}">
        <p14:creationId xmlns:p14="http://schemas.microsoft.com/office/powerpoint/2010/main" val="257113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00808"/>
            <a:ext cx="8229600" cy="1143000"/>
          </a:xfrm>
        </p:spPr>
        <p:txBody>
          <a:bodyPr/>
          <a:lstStyle>
            <a:lvl1pPr algn="l">
              <a:defRPr/>
            </a:lvl1pPr>
          </a:lstStyle>
          <a:p>
            <a:r>
              <a:rPr kumimoji="1" lang="ja-JP" altLang="en-US"/>
              <a:t>マスター タイトルの書式設定</a:t>
            </a:r>
          </a:p>
        </p:txBody>
      </p:sp>
      <p:sp>
        <p:nvSpPr>
          <p:cNvPr id="3" name="コンテンツ プレースホルダ 2"/>
          <p:cNvSpPr>
            <a:spLocks noGrp="1"/>
          </p:cNvSpPr>
          <p:nvPr>
            <p:ph idx="1"/>
          </p:nvPr>
        </p:nvSpPr>
        <p:spPr>
          <a:xfrm>
            <a:off x="457200" y="2924946"/>
            <a:ext cx="8229600" cy="320121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11" name="正方形/長方形 10"/>
          <p:cNvSpPr/>
          <p:nvPr/>
        </p:nvSpPr>
        <p:spPr>
          <a:xfrm>
            <a:off x="3590" y="6520650"/>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2"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2050" name="Picture 2" descr="\\KOHO-NAS-01\Koho-Doc\17 校章 ＶＩマニュアル\VIマニュアル_H29年度改訂\校章・ロゴデータ\U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2656"/>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6" name="スライド番号プレースホルダ 5"/>
          <p:cNvSpPr>
            <a:spLocks noGrp="1"/>
          </p:cNvSpPr>
          <p:nvPr>
            <p:ph type="sldNum" sz="quarter" idx="12"/>
          </p:nvPr>
        </p:nvSpPr>
        <p:spPr>
          <a:xfrm>
            <a:off x="3590" y="6492877"/>
            <a:ext cx="2133600" cy="365125"/>
          </a:xfrm>
        </p:spPr>
        <p:txBody>
          <a:bodyPr/>
          <a:lstStyle>
            <a:lvl1pPr algn="l">
              <a:defRPr sz="1800">
                <a:solidFill>
                  <a:schemeClr val="bg1"/>
                </a:solidFill>
              </a:defRPr>
            </a:lvl1pPr>
          </a:lstStyle>
          <a:p>
            <a:fld id="{E3880558-3EEA-49AA-975D-DD120B092D61}" type="slidenum">
              <a:rPr kumimoji="1" lang="ja-JP" altLang="en-US" smtClean="0"/>
              <a:t>‹#›</a:t>
            </a:fld>
            <a:endParaRPr kumimoji="1" lang="ja-JP" altLang="en-US"/>
          </a:p>
        </p:txBody>
      </p:sp>
    </p:spTree>
    <p:extLst>
      <p:ext uri="{BB962C8B-B14F-4D97-AF65-F5344CB8AC3E}">
        <p14:creationId xmlns:p14="http://schemas.microsoft.com/office/powerpoint/2010/main" val="118186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のみ">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3" y="1380717"/>
            <a:ext cx="8337409" cy="485190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11" name="正方形/長方形 10"/>
          <p:cNvSpPr/>
          <p:nvPr/>
        </p:nvSpPr>
        <p:spPr>
          <a:xfrm>
            <a:off x="3590" y="6520650"/>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2"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2050" name="Picture 2" descr="\\KOHO-NAS-01\Koho-Doc\17 校章 ＶＩマニュアル\VIマニュアル_H29年度改訂\校章・ロゴデータ\U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2656"/>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6" name="スライド番号プレースホルダ 5"/>
          <p:cNvSpPr>
            <a:spLocks noGrp="1"/>
          </p:cNvSpPr>
          <p:nvPr>
            <p:ph type="sldNum" sz="quarter" idx="12"/>
          </p:nvPr>
        </p:nvSpPr>
        <p:spPr>
          <a:xfrm>
            <a:off x="3590" y="6492877"/>
            <a:ext cx="2133600" cy="365125"/>
          </a:xfrm>
        </p:spPr>
        <p:txBody>
          <a:bodyPr/>
          <a:lstStyle>
            <a:lvl1pPr algn="l">
              <a:defRPr sz="1800">
                <a:solidFill>
                  <a:schemeClr val="bg1"/>
                </a:solidFill>
              </a:defRPr>
            </a:lvl1pPr>
          </a:lstStyle>
          <a:p>
            <a:fld id="{E3880558-3EEA-49AA-975D-DD120B092D61}" type="slidenum">
              <a:rPr kumimoji="1" lang="ja-JP" altLang="en-US" smtClean="0"/>
              <a:t>‹#›</a:t>
            </a:fld>
            <a:endParaRPr kumimoji="1" lang="ja-JP" altLang="en-US"/>
          </a:p>
        </p:txBody>
      </p:sp>
    </p:spTree>
    <p:extLst>
      <p:ext uri="{BB962C8B-B14F-4D97-AF65-F5344CB8AC3E}">
        <p14:creationId xmlns:p14="http://schemas.microsoft.com/office/powerpoint/2010/main" val="374906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4042792" cy="1162050"/>
          </a:xfrm>
        </p:spPr>
        <p:txBody>
          <a:bodyPr anchor="b"/>
          <a:lstStyle>
            <a:lvl1pPr algn="l">
              <a:defRPr sz="1500" b="1"/>
            </a:lvl1pPr>
          </a:lstStyle>
          <a:p>
            <a:r>
              <a:rPr kumimoji="1" lang="ja-JP" altLang="en-US"/>
              <a:t>マスター タイトルの書式設定</a:t>
            </a:r>
          </a:p>
        </p:txBody>
      </p:sp>
      <p:sp>
        <p:nvSpPr>
          <p:cNvPr id="3" name="コンテンツ プレースホルダ 2"/>
          <p:cNvSpPr>
            <a:spLocks noGrp="1"/>
          </p:cNvSpPr>
          <p:nvPr>
            <p:ph idx="1"/>
          </p:nvPr>
        </p:nvSpPr>
        <p:spPr>
          <a:xfrm>
            <a:off x="4644009" y="273052"/>
            <a:ext cx="4042792"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2"/>
            <a:ext cx="4042792"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a:t>マスター テキストの書式設定</a:t>
            </a:r>
          </a:p>
        </p:txBody>
      </p:sp>
      <p:sp>
        <p:nvSpPr>
          <p:cNvPr id="5" name="日付プレースホルダ 4"/>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6553200" y="6237314"/>
            <a:ext cx="2133600" cy="365125"/>
          </a:xfrm>
        </p:spPr>
        <p:txBody>
          <a:bodyPr/>
          <a:lstStyle>
            <a:lvl1pPr>
              <a:defRPr sz="750"/>
            </a:lvl1pPr>
          </a:lstStyle>
          <a:p>
            <a:fld id="{E3880558-3EEA-49AA-975D-DD120B092D61}" type="slidenum">
              <a:rPr kumimoji="1" lang="ja-JP" altLang="en-US" smtClean="0"/>
              <a:t>‹#›</a:t>
            </a:fld>
            <a:endParaRPr kumimoji="1" lang="ja-JP" altLang="en-US"/>
          </a:p>
        </p:txBody>
      </p:sp>
      <p:sp>
        <p:nvSpPr>
          <p:cNvPr id="12" name="正方形/長方形 11"/>
          <p:cNvSpPr/>
          <p:nvPr/>
        </p:nvSpPr>
        <p:spPr>
          <a:xfrm>
            <a:off x="0" y="6525344"/>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3"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14" name="Picture 2" descr="\\KOHO-NAS-01\Koho-Doc\17 校章 ＶＩマニュアル\VIマニュアル_H29年度改訂\校章・ロゴデータ\U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2656"/>
            <a:ext cx="432048"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237314"/>
            <a:ext cx="2133600" cy="365125"/>
          </a:xfrm>
        </p:spPr>
        <p:txBody>
          <a:bodyPr/>
          <a:lstStyle>
            <a:lvl1pPr>
              <a:defRPr sz="750"/>
            </a:lvl1pPr>
          </a:lstStyle>
          <a:p>
            <a:fld id="{623469E2-B035-4C52-A50B-826A32AD8578}" type="datetimeFigureOut">
              <a:rPr kumimoji="1" lang="ja-JP" altLang="en-US" smtClean="0"/>
              <a:t>2023/5/18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a:xfrm>
            <a:off x="6553200" y="6237314"/>
            <a:ext cx="2133600" cy="365125"/>
          </a:xfrm>
        </p:spPr>
        <p:txBody>
          <a:bodyPr/>
          <a:lstStyle>
            <a:lvl1pPr>
              <a:defRPr sz="750"/>
            </a:lvl1pPr>
          </a:lstStyle>
          <a:p>
            <a:fld id="{E3880558-3EEA-49AA-975D-DD120B092D61}" type="slidenum">
              <a:rPr kumimoji="1" lang="ja-JP" altLang="en-US" smtClean="0"/>
              <a:t>‹#›</a:t>
            </a:fld>
            <a:endParaRPr kumimoji="1" lang="ja-JP" altLang="en-US"/>
          </a:p>
        </p:txBody>
      </p:sp>
      <p:sp>
        <p:nvSpPr>
          <p:cNvPr id="10" name="正方形/長方形 9"/>
          <p:cNvSpPr/>
          <p:nvPr/>
        </p:nvSpPr>
        <p:spPr>
          <a:xfrm>
            <a:off x="0" y="6525344"/>
            <a:ext cx="9144000" cy="332656"/>
          </a:xfrm>
          <a:prstGeom prst="rect">
            <a:avLst/>
          </a:prstGeom>
          <a:solidFill>
            <a:srgbClr val="4FB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1" name="Picture 3"/>
          <p:cNvPicPr>
            <a:picLocks noChangeAspect="1" noChangeArrowheads="1"/>
          </p:cNvPicPr>
          <p:nvPr/>
        </p:nvPicPr>
        <p:blipFill>
          <a:blip r:embed="rId2" cstate="print"/>
          <a:srcRect/>
          <a:stretch>
            <a:fillRect/>
          </a:stretch>
        </p:blipFill>
        <p:spPr bwMode="auto">
          <a:xfrm>
            <a:off x="6969674" y="6630188"/>
            <a:ext cx="1717127" cy="122973"/>
          </a:xfrm>
          <a:prstGeom prst="rect">
            <a:avLst/>
          </a:prstGeom>
          <a:noFill/>
          <a:ln w="9525">
            <a:noFill/>
            <a:miter lim="800000"/>
            <a:headEnd/>
            <a:tailEnd/>
          </a:ln>
          <a:effectLst/>
        </p:spPr>
      </p:pic>
      <p:pic>
        <p:nvPicPr>
          <p:cNvPr id="8" name="Picture 2" descr="\\KOHO-NAS-01\Koho-Doc\17 校章 ＶＩマニュアル\VIマニュアル_H29年度改訂\校章・ロゴデータ\U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2656"/>
            <a:ext cx="432048"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41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0AAAF-AC11-4806-ABCA-BDAB0A85661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A5BB2B-3BAA-473B-8F3B-17F23C8B93D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6C29C66-6DE3-4077-9911-C7D25D7776F6}"/>
              </a:ext>
            </a:extLst>
          </p:cNvPr>
          <p:cNvSpPr>
            <a:spLocks noGrp="1"/>
          </p:cNvSpPr>
          <p:nvPr>
            <p:ph type="dt" sz="half" idx="10"/>
          </p:nvPr>
        </p:nvSpPr>
        <p:spPr/>
        <p:txBody>
          <a:bodyPr/>
          <a:lstStyle/>
          <a:p>
            <a:fld id="{623469E2-B035-4C52-A50B-826A32AD8578}" type="datetimeFigureOut">
              <a:rPr kumimoji="1" lang="ja-JP" altLang="en-US" smtClean="0"/>
              <a:t>2023/5/18</a:t>
            </a:fld>
            <a:endParaRPr kumimoji="1" lang="ja-JP" altLang="en-US"/>
          </a:p>
        </p:txBody>
      </p:sp>
      <p:sp>
        <p:nvSpPr>
          <p:cNvPr id="5" name="フッター プレースホルダー 4">
            <a:extLst>
              <a:ext uri="{FF2B5EF4-FFF2-40B4-BE49-F238E27FC236}">
                <a16:creationId xmlns:a16="http://schemas.microsoft.com/office/drawing/2014/main" id="{AFBC4E7E-7C74-41BF-8507-58D9B12A81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ADA978-CE13-4787-97FC-57EB30AB109C}"/>
              </a:ext>
            </a:extLst>
          </p:cNvPr>
          <p:cNvSpPr>
            <a:spLocks noGrp="1"/>
          </p:cNvSpPr>
          <p:nvPr>
            <p:ph type="sldNum" sz="quarter" idx="12"/>
          </p:nvPr>
        </p:nvSpPr>
        <p:spPr/>
        <p:txBody>
          <a:bodyPr/>
          <a:lstStyle/>
          <a:p>
            <a:fld id="{E3880558-3EEA-49AA-975D-DD120B092D61}" type="slidenum">
              <a:rPr kumimoji="1" lang="ja-JP" altLang="en-US" smtClean="0"/>
              <a:t>‹#›</a:t>
            </a:fld>
            <a:endParaRPr kumimoji="1" lang="ja-JP" altLang="en-US"/>
          </a:p>
        </p:txBody>
      </p:sp>
    </p:spTree>
    <p:extLst>
      <p:ext uri="{BB962C8B-B14F-4D97-AF65-F5344CB8AC3E}">
        <p14:creationId xmlns:p14="http://schemas.microsoft.com/office/powerpoint/2010/main" val="5945969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23469E2-B035-4C52-A50B-826A32AD8578}" type="datetimeFigureOut">
              <a:rPr kumimoji="1" lang="ja-JP" altLang="en-US" smtClean="0"/>
              <a:t>2023/5/18</a:t>
            </a:fld>
            <a:endParaRPr kumimoji="1" lang="ja-JP" altLang="en-US"/>
          </a:p>
        </p:txBody>
      </p:sp>
      <p:sp>
        <p:nvSpPr>
          <p:cNvPr id="5" name="フッター プレースホルダ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350">
                <a:solidFill>
                  <a:schemeClr val="tx1">
                    <a:tint val="75000"/>
                  </a:schemeClr>
                </a:solidFill>
              </a:defRPr>
            </a:lvl1pPr>
          </a:lstStyle>
          <a:p>
            <a:fld id="{E3880558-3EEA-49AA-975D-DD120B092D61}" type="slidenum">
              <a:rPr kumimoji="1" lang="ja-JP" altLang="en-US" smtClean="0"/>
              <a:t>‹#›</a:t>
            </a:fld>
            <a:endParaRPr kumimoji="1" lang="ja-JP" altLang="en-US"/>
          </a:p>
        </p:txBody>
      </p:sp>
    </p:spTree>
    <p:extLst>
      <p:ext uri="{BB962C8B-B14F-4D97-AF65-F5344CB8AC3E}">
        <p14:creationId xmlns:p14="http://schemas.microsoft.com/office/powerpoint/2010/main" val="3618187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3" r:id="rId4"/>
    <p:sldLayoutId id="2147483664" r:id="rId5"/>
    <p:sldLayoutId id="2147483665" r:id="rId6"/>
  </p:sldLayoutIdLst>
  <p:txStyles>
    <p:titleStyle>
      <a:lvl1pPr algn="ctr" defTabSz="685800" rtl="0" eaLnBrk="1" latinLnBrk="0" hangingPunct="1">
        <a:spcBef>
          <a:spcPct val="0"/>
        </a:spcBef>
        <a:buNone/>
        <a:defRPr kumimoji="1"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tech-blog.optim.co.jp/entry/2021/10/01/100000"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5" Type="http://schemas.openxmlformats.org/officeDocument/2006/relationships/hyperlink" Target="https://qiita.com/calderarie/items/5f8b5d0a7b624eeeeb78" TargetMode="Externa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58BD3-63C0-45C5-9C7E-E2DDC3799D00}"/>
              </a:ext>
            </a:extLst>
          </p:cNvPr>
          <p:cNvSpPr>
            <a:spLocks noGrp="1"/>
          </p:cNvSpPr>
          <p:nvPr>
            <p:ph type="ctrTitle"/>
          </p:nvPr>
        </p:nvSpPr>
        <p:spPr>
          <a:xfrm>
            <a:off x="685800" y="1126273"/>
            <a:ext cx="7772400" cy="2150793"/>
          </a:xfrm>
        </p:spPr>
        <p:txBody>
          <a:bodyPr anchor="b">
            <a:normAutofit/>
          </a:bodyPr>
          <a:lstStyle/>
          <a:p>
            <a:pPr algn="ctr"/>
            <a:r>
              <a:rPr kumimoji="1" lang="ja-JP" altLang="en-US" sz="4000"/>
              <a:t>デモ資料</a:t>
            </a:r>
          </a:p>
        </p:txBody>
      </p:sp>
      <p:sp>
        <p:nvSpPr>
          <p:cNvPr id="6" name="字幕 5">
            <a:extLst>
              <a:ext uri="{FF2B5EF4-FFF2-40B4-BE49-F238E27FC236}">
                <a16:creationId xmlns:a16="http://schemas.microsoft.com/office/drawing/2014/main" id="{205987B8-6171-B641-9AA3-C547B9436BF8}"/>
              </a:ext>
            </a:extLst>
          </p:cNvPr>
          <p:cNvSpPr>
            <a:spLocks noGrp="1"/>
          </p:cNvSpPr>
          <p:nvPr>
            <p:ph type="subTitle" idx="1"/>
          </p:nvPr>
        </p:nvSpPr>
        <p:spPr/>
        <p:txBody>
          <a:bodyPr>
            <a:normAutofit/>
          </a:bodyPr>
          <a:lstStyle/>
          <a:p>
            <a:r>
              <a:rPr lang="ja-JP" altLang="en-US" sz="2400"/>
              <a:t>　若林功樹</a:t>
            </a:r>
            <a:endParaRPr lang="en-US" altLang="ja-JP" sz="2400" dirty="0"/>
          </a:p>
        </p:txBody>
      </p:sp>
    </p:spTree>
    <p:extLst>
      <p:ext uri="{BB962C8B-B14F-4D97-AF65-F5344CB8AC3E}">
        <p14:creationId xmlns:p14="http://schemas.microsoft.com/office/powerpoint/2010/main" val="174982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今回やったこと</a:t>
            </a:r>
            <a:endParaRPr lang="en-US" altLang="ja-JP" dirty="0"/>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r>
              <a:rPr lang="en-US" altLang="ja-JP" sz="1800" dirty="0">
                <a:solidFill>
                  <a:srgbClr val="333333"/>
                </a:solidFill>
                <a:latin typeface="inherit"/>
              </a:rPr>
              <a:t>Siamese network</a:t>
            </a:r>
            <a:r>
              <a:rPr lang="ja-JP" altLang="en-US" sz="1800">
                <a:solidFill>
                  <a:srgbClr val="333333"/>
                </a:solidFill>
                <a:latin typeface="inherit"/>
              </a:rPr>
              <a:t>の実装</a:t>
            </a:r>
            <a:endParaRPr lang="en-US" altLang="ja-JP" sz="1800" dirty="0">
              <a:solidFill>
                <a:srgbClr val="333333"/>
              </a:solidFill>
              <a:latin typeface="inherit"/>
            </a:endParaRPr>
          </a:p>
          <a:p>
            <a:r>
              <a:rPr lang="ja-JP" altLang="en-US" sz="1800">
                <a:solidFill>
                  <a:srgbClr val="333333"/>
                </a:solidFill>
                <a:latin typeface="inherit"/>
              </a:rPr>
              <a:t>球面クラスタリング（</a:t>
            </a:r>
            <a:r>
              <a:rPr lang="en-US" altLang="ja-JP" sz="1800" dirty="0">
                <a:solidFill>
                  <a:srgbClr val="333333"/>
                </a:solidFill>
                <a:latin typeface="inherit"/>
              </a:rPr>
              <a:t>sphere clustering</a:t>
            </a:r>
            <a:r>
              <a:rPr lang="ja-JP" altLang="en-US" sz="1800">
                <a:solidFill>
                  <a:srgbClr val="333333"/>
                </a:solidFill>
                <a:latin typeface="inherit"/>
              </a:rPr>
              <a:t>）の調査と実装</a:t>
            </a:r>
            <a:endParaRPr lang="en-US" altLang="ja-JP" sz="1800" dirty="0">
              <a:solidFill>
                <a:srgbClr val="333333"/>
              </a:solidFill>
              <a:latin typeface="inherit"/>
            </a:endParaRPr>
          </a:p>
          <a:p>
            <a:pPr marL="0" indent="0" algn="l">
              <a:buNone/>
            </a:pPr>
            <a:endParaRPr lang="ja-JP" altLang="en-US" sz="2000" b="1" i="0">
              <a:solidFill>
                <a:srgbClr val="333333"/>
              </a:solidFill>
              <a:effectLst/>
              <a:latin typeface="inherit"/>
            </a:endParaRPr>
          </a:p>
        </p:txBody>
      </p:sp>
    </p:spTree>
    <p:extLst>
      <p:ext uri="{BB962C8B-B14F-4D97-AF65-F5344CB8AC3E}">
        <p14:creationId xmlns:p14="http://schemas.microsoft.com/office/powerpoint/2010/main" val="327821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テストテーブル</a:t>
            </a:r>
            <a:endParaRPr lang="en-US" altLang="ja-JP" dirty="0"/>
          </a:p>
        </p:txBody>
      </p:sp>
      <p:graphicFrame>
        <p:nvGraphicFramePr>
          <p:cNvPr id="2" name="表 2">
            <a:extLst>
              <a:ext uri="{FF2B5EF4-FFF2-40B4-BE49-F238E27FC236}">
                <a16:creationId xmlns:a16="http://schemas.microsoft.com/office/drawing/2014/main" id="{3BF1CD13-9974-627D-B6AC-37BCD4F24001}"/>
              </a:ext>
            </a:extLst>
          </p:cNvPr>
          <p:cNvGraphicFramePr>
            <a:graphicFrameLocks noGrp="1"/>
          </p:cNvGraphicFramePr>
          <p:nvPr>
            <p:ph idx="1"/>
            <p:extLst>
              <p:ext uri="{D42A27DB-BD31-4B8C-83A1-F6EECF244321}">
                <p14:modId xmlns:p14="http://schemas.microsoft.com/office/powerpoint/2010/main" val="4003707108"/>
              </p:ext>
            </p:extLst>
          </p:nvPr>
        </p:nvGraphicFramePr>
        <p:xfrm>
          <a:off x="468313" y="1381125"/>
          <a:ext cx="8335960" cy="1615440"/>
        </p:xfrm>
        <a:graphic>
          <a:graphicData uri="http://schemas.openxmlformats.org/drawingml/2006/table">
            <a:tbl>
              <a:tblPr firstRow="1" bandRow="1">
                <a:tableStyleId>{5C22544A-7EE6-4342-B048-85BDC9FD1C3A}</a:tableStyleId>
              </a:tblPr>
              <a:tblGrid>
                <a:gridCol w="1667192">
                  <a:extLst>
                    <a:ext uri="{9D8B030D-6E8A-4147-A177-3AD203B41FA5}">
                      <a16:colId xmlns:a16="http://schemas.microsoft.com/office/drawing/2014/main" val="53628446"/>
                    </a:ext>
                  </a:extLst>
                </a:gridCol>
                <a:gridCol w="1667192">
                  <a:extLst>
                    <a:ext uri="{9D8B030D-6E8A-4147-A177-3AD203B41FA5}">
                      <a16:colId xmlns:a16="http://schemas.microsoft.com/office/drawing/2014/main" val="2534500775"/>
                    </a:ext>
                  </a:extLst>
                </a:gridCol>
                <a:gridCol w="1667192">
                  <a:extLst>
                    <a:ext uri="{9D8B030D-6E8A-4147-A177-3AD203B41FA5}">
                      <a16:colId xmlns:a16="http://schemas.microsoft.com/office/drawing/2014/main" val="3210112268"/>
                    </a:ext>
                  </a:extLst>
                </a:gridCol>
                <a:gridCol w="1667192">
                  <a:extLst>
                    <a:ext uri="{9D8B030D-6E8A-4147-A177-3AD203B41FA5}">
                      <a16:colId xmlns:a16="http://schemas.microsoft.com/office/drawing/2014/main" val="2132280126"/>
                    </a:ext>
                  </a:extLst>
                </a:gridCol>
                <a:gridCol w="1667192">
                  <a:extLst>
                    <a:ext uri="{9D8B030D-6E8A-4147-A177-3AD203B41FA5}">
                      <a16:colId xmlns:a16="http://schemas.microsoft.com/office/drawing/2014/main" val="2772316092"/>
                    </a:ext>
                  </a:extLst>
                </a:gridCol>
              </a:tblGrid>
              <a:tr h="370840">
                <a:tc>
                  <a:txBody>
                    <a:bodyPr/>
                    <a:lstStyle/>
                    <a:p>
                      <a:r>
                        <a:rPr kumimoji="1" lang="ja-JP" altLang="en-US"/>
                        <a:t>カラム</a:t>
                      </a:r>
                      <a:r>
                        <a:rPr kumimoji="1" lang="en-US" altLang="ja-JP" dirty="0"/>
                        <a:t>1</a:t>
                      </a:r>
                      <a:endParaRPr kumimoji="1" lang="ja-JP" alt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カラム２</a:t>
                      </a:r>
                    </a:p>
                  </a:txBody>
                  <a:tcPr/>
                </a:tc>
                <a:tc>
                  <a:txBody>
                    <a:bodyPr/>
                    <a:lstStyle/>
                    <a:p>
                      <a:r>
                        <a:rPr kumimoji="1" lang="ja-JP" altLang="en-US"/>
                        <a:t>カラム</a:t>
                      </a:r>
                      <a:r>
                        <a:rPr kumimoji="1" lang="en-US" altLang="ja-JP" dirty="0"/>
                        <a:t>3</a:t>
                      </a:r>
                      <a:endParaRPr kumimoji="1" lang="ja-JP" altLang="en-US"/>
                    </a:p>
                  </a:txBody>
                  <a:tcPr/>
                </a:tc>
                <a:tc>
                  <a:txBody>
                    <a:bodyPr/>
                    <a:lstStyle/>
                    <a:p>
                      <a:r>
                        <a:rPr kumimoji="1" lang="ja-JP" altLang="en-US"/>
                        <a:t>カラム</a:t>
                      </a:r>
                      <a:r>
                        <a:rPr kumimoji="1" lang="en-US" altLang="ja-JP" dirty="0"/>
                        <a:t>4</a:t>
                      </a:r>
                      <a:endParaRPr kumimoji="1" lang="ja-JP" altLang="en-US"/>
                    </a:p>
                  </a:txBody>
                  <a:tcPr/>
                </a:tc>
                <a:tc>
                  <a:txBody>
                    <a:bodyPr/>
                    <a:lstStyle/>
                    <a:p>
                      <a:r>
                        <a:rPr kumimoji="1" lang="ja-JP" altLang="en-US"/>
                        <a:t>カラム</a:t>
                      </a:r>
                      <a:r>
                        <a:rPr kumimoji="1" lang="en-US" altLang="ja-JP" dirty="0"/>
                        <a:t>5</a:t>
                      </a:r>
                      <a:endParaRPr kumimoji="1" lang="ja-JP" altLang="en-US"/>
                    </a:p>
                  </a:txBody>
                  <a:tcPr/>
                </a:tc>
                <a:extLst>
                  <a:ext uri="{0D108BD9-81ED-4DB2-BD59-A6C34878D82A}">
                    <a16:rowId xmlns:a16="http://schemas.microsoft.com/office/drawing/2014/main" val="1504184918"/>
                  </a:ext>
                </a:extLst>
              </a:tr>
              <a:tr h="370840">
                <a:tc>
                  <a:txBody>
                    <a:bodyPr/>
                    <a:lstStyle/>
                    <a:p>
                      <a:r>
                        <a:rPr kumimoji="1" lang="ja-JP" altLang="en-US"/>
                        <a:t>犬</a:t>
                      </a:r>
                    </a:p>
                  </a:txBody>
                  <a:tcPr/>
                </a:tc>
                <a:tc>
                  <a:txBody>
                    <a:bodyPr/>
                    <a:lstStyle/>
                    <a:p>
                      <a:r>
                        <a:rPr kumimoji="1" lang="ja-JP" altLang="en-US"/>
                        <a:t>さる</a:t>
                      </a:r>
                    </a:p>
                  </a:txBody>
                  <a:tcPr/>
                </a:tc>
                <a:tc>
                  <a:txBody>
                    <a:bodyPr/>
                    <a:lstStyle/>
                    <a:p>
                      <a:r>
                        <a:rPr kumimoji="1" lang="ja-JP" altLang="en-US"/>
                        <a:t>鳥</a:t>
                      </a:r>
                    </a:p>
                  </a:txBody>
                  <a:tcPr/>
                </a:tc>
                <a:tc>
                  <a:txBody>
                    <a:bodyPr/>
                    <a:lstStyle/>
                    <a:p>
                      <a:r>
                        <a:rPr kumimoji="1" lang="ja-JP" altLang="en-US"/>
                        <a:t>犬</a:t>
                      </a:r>
                      <a:endParaRPr kumimoji="1" lang="en-US" altLang="ja-JP" dirty="0"/>
                    </a:p>
                    <a:p>
                      <a:endParaRPr kumimoji="1" lang="ja-JP" altLang="en-US"/>
                    </a:p>
                  </a:txBody>
                  <a:tcPr/>
                </a:tc>
                <a:tc>
                  <a:txBody>
                    <a:bodyPr/>
                    <a:lstStyle/>
                    <a:p>
                      <a:r>
                        <a:rPr kumimoji="1" lang="en-US" altLang="ja-JP" dirty="0" err="1"/>
                        <a:t>hoge</a:t>
                      </a:r>
                      <a:endParaRPr kumimoji="1" lang="ja-JP" altLang="en-US"/>
                    </a:p>
                  </a:txBody>
                  <a:tcPr/>
                </a:tc>
                <a:extLst>
                  <a:ext uri="{0D108BD9-81ED-4DB2-BD59-A6C34878D82A}">
                    <a16:rowId xmlns:a16="http://schemas.microsoft.com/office/drawing/2014/main" val="819810762"/>
                  </a:ext>
                </a:extLst>
              </a:tr>
              <a:tr h="370840">
                <a:tc>
                  <a:txBody>
                    <a:bodyPr/>
                    <a:lstStyle/>
                    <a:p>
                      <a:r>
                        <a:rPr kumimoji="1" lang="en-US" altLang="ja-JP" dirty="0" err="1"/>
                        <a:t>hogehgoe</a:t>
                      </a:r>
                      <a:endParaRPr kumimoji="1" lang="ja-JP" altLang="en-US"/>
                    </a:p>
                  </a:txBody>
                  <a:tcPr/>
                </a:tc>
                <a:tc>
                  <a:txBody>
                    <a:bodyPr/>
                    <a:lstStyle/>
                    <a:p>
                      <a:r>
                        <a:rPr kumimoji="1" lang="en-US" altLang="ja-JP" dirty="0" err="1"/>
                        <a:t>fuga</a:t>
                      </a:r>
                      <a:endParaRPr kumimoji="1" lang="ja-JP" altLang="en-US"/>
                    </a:p>
                  </a:txBody>
                  <a:tcPr/>
                </a:tc>
                <a:tc>
                  <a:txBody>
                    <a:bodyPr/>
                    <a:lstStyle/>
                    <a:p>
                      <a:r>
                        <a:rPr kumimoji="1" lang="en-US" altLang="ja-JP" dirty="0"/>
                        <a:t>taro</a:t>
                      </a:r>
                      <a:endParaRPr kumimoji="1" lang="ja-JP" altLang="en-US"/>
                    </a:p>
                  </a:txBody>
                  <a:tcPr/>
                </a:tc>
                <a:tc>
                  <a:txBody>
                    <a:bodyPr/>
                    <a:lstStyle/>
                    <a:p>
                      <a:r>
                        <a:rPr kumimoji="1" lang="en-US" altLang="ja-JP" dirty="0" err="1"/>
                        <a:t>ichiro</a:t>
                      </a:r>
                      <a:r>
                        <a:rPr kumimoji="1" lang="en-US" altLang="ja-JP" dirty="0"/>
                        <a:t> </a:t>
                      </a:r>
                      <a:endParaRPr kumimoji="1" lang="ja-JP" altLang="en-US"/>
                    </a:p>
                  </a:txBody>
                  <a:tcPr/>
                </a:tc>
                <a:tc>
                  <a:txBody>
                    <a:bodyPr/>
                    <a:lstStyle/>
                    <a:p>
                      <a:r>
                        <a:rPr kumimoji="1" lang="en-US" altLang="ja-JP" dirty="0" err="1"/>
                        <a:t>ohtani</a:t>
                      </a:r>
                      <a:endParaRPr kumimoji="1" lang="ja-JP" altLang="en-US"/>
                    </a:p>
                  </a:txBody>
                  <a:tcPr/>
                </a:tc>
                <a:extLst>
                  <a:ext uri="{0D108BD9-81ED-4DB2-BD59-A6C34878D82A}">
                    <a16:rowId xmlns:a16="http://schemas.microsoft.com/office/drawing/2014/main" val="134207379"/>
                  </a:ext>
                </a:extLst>
              </a:tr>
              <a:tr h="370840">
                <a:tc>
                  <a:txBody>
                    <a:bodyPr/>
                    <a:lstStyle/>
                    <a:p>
                      <a:r>
                        <a:rPr kumimoji="1" lang="en-US" altLang="ja-JP" dirty="0"/>
                        <a:t>test</a:t>
                      </a:r>
                      <a:endParaRPr kumimoji="1" lang="ja-JP" altLang="en-US"/>
                    </a:p>
                  </a:txBody>
                  <a:tcPr/>
                </a:tc>
                <a:tc>
                  <a:txBody>
                    <a:bodyPr/>
                    <a:lstStyle/>
                    <a:p>
                      <a:r>
                        <a:rPr kumimoji="1" lang="en-US" altLang="ja-JP" dirty="0" err="1"/>
                        <a:t>hgoehogehoge</a:t>
                      </a:r>
                      <a:endParaRPr kumimoji="1" lang="ja-JP" altLang="en-US"/>
                    </a:p>
                  </a:txBody>
                  <a:tcPr/>
                </a:tc>
                <a:tc>
                  <a:txBody>
                    <a:bodyPr/>
                    <a:lstStyle/>
                    <a:p>
                      <a:r>
                        <a:rPr kumimoji="1" lang="en-US" altLang="ja-JP" dirty="0" err="1"/>
                        <a:t>honya</a:t>
                      </a:r>
                      <a:endParaRPr kumimoji="1" lang="ja-JP" altLang="en-US"/>
                    </a:p>
                  </a:txBody>
                  <a:tcPr/>
                </a:tc>
                <a:tc>
                  <a:txBody>
                    <a:bodyPr/>
                    <a:lstStyle/>
                    <a:p>
                      <a:r>
                        <a:rPr kumimoji="1" lang="en-US" altLang="ja-JP" dirty="0" err="1"/>
                        <a:t>honyahonya</a:t>
                      </a:r>
                      <a:endParaRPr kumimoji="1" lang="ja-JP" altLang="en-US"/>
                    </a:p>
                  </a:txBody>
                  <a:tcPr/>
                </a:tc>
                <a:tc>
                  <a:txBody>
                    <a:bodyPr/>
                    <a:lstStyle/>
                    <a:p>
                      <a:r>
                        <a:rPr kumimoji="1" lang="en-US" altLang="ja-JP" dirty="0"/>
                        <a:t>*****</a:t>
                      </a:r>
                      <a:endParaRPr kumimoji="1" lang="ja-JP" altLang="en-US"/>
                    </a:p>
                  </a:txBody>
                  <a:tcPr/>
                </a:tc>
                <a:extLst>
                  <a:ext uri="{0D108BD9-81ED-4DB2-BD59-A6C34878D82A}">
                    <a16:rowId xmlns:a16="http://schemas.microsoft.com/office/drawing/2014/main" val="2155547646"/>
                  </a:ext>
                </a:extLst>
              </a:tr>
            </a:tbl>
          </a:graphicData>
        </a:graphic>
      </p:graphicFrame>
      <p:cxnSp>
        <p:nvCxnSpPr>
          <p:cNvPr id="15" name="直線矢印コネクタ 14">
            <a:extLst>
              <a:ext uri="{FF2B5EF4-FFF2-40B4-BE49-F238E27FC236}">
                <a16:creationId xmlns:a16="http://schemas.microsoft.com/office/drawing/2014/main" id="{F233E401-3998-ECB7-F778-668D97EC9D3B}"/>
              </a:ext>
            </a:extLst>
          </p:cNvPr>
          <p:cNvCxnSpPr>
            <a:cxnSpLocks/>
          </p:cNvCxnSpPr>
          <p:nvPr/>
        </p:nvCxnSpPr>
        <p:spPr>
          <a:xfrm>
            <a:off x="2895773" y="3608643"/>
            <a:ext cx="0" cy="184206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16" name="正方形/長方形 15">
            <a:extLst>
              <a:ext uri="{FF2B5EF4-FFF2-40B4-BE49-F238E27FC236}">
                <a16:creationId xmlns:a16="http://schemas.microsoft.com/office/drawing/2014/main" id="{1E95D5B7-A23B-0B4D-2645-33CF7A508347}"/>
              </a:ext>
            </a:extLst>
          </p:cNvPr>
          <p:cNvSpPr/>
          <p:nvPr/>
        </p:nvSpPr>
        <p:spPr>
          <a:xfrm>
            <a:off x="892133" y="3757747"/>
            <a:ext cx="1156157" cy="444551"/>
          </a:xfrm>
          <a:prstGeom prst="rect">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Bert</a:t>
            </a:r>
            <a:r>
              <a:rPr lang="ja-JP" altLang="en-US" sz="1200" dirty="0">
                <a:solidFill>
                  <a:schemeClr val="tx1"/>
                </a:solidFill>
              </a:rPr>
              <a:t>、</a:t>
            </a:r>
            <a:r>
              <a:rPr lang="en-US" altLang="ja-JP" sz="1200" dirty="0">
                <a:solidFill>
                  <a:schemeClr val="tx1"/>
                </a:solidFill>
              </a:rPr>
              <a:t>word2vec</a:t>
            </a:r>
            <a:endParaRPr lang="ja-JP" altLang="en-US" sz="1200" dirty="0">
              <a:solidFill>
                <a:schemeClr val="tx1"/>
              </a:solidFill>
            </a:endParaRPr>
          </a:p>
        </p:txBody>
      </p:sp>
      <p:sp>
        <p:nvSpPr>
          <p:cNvPr id="17" name="正方形/長方形 16">
            <a:extLst>
              <a:ext uri="{FF2B5EF4-FFF2-40B4-BE49-F238E27FC236}">
                <a16:creationId xmlns:a16="http://schemas.microsoft.com/office/drawing/2014/main" id="{BAF2958A-C210-13E7-2B01-184FA9630EA7}"/>
              </a:ext>
            </a:extLst>
          </p:cNvPr>
          <p:cNvSpPr/>
          <p:nvPr/>
        </p:nvSpPr>
        <p:spPr>
          <a:xfrm>
            <a:off x="892133" y="4304136"/>
            <a:ext cx="1156157" cy="444551"/>
          </a:xfrm>
          <a:prstGeom prst="rect">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重要語抽出</a:t>
            </a:r>
            <a:endParaRPr lang="en-US" altLang="ja-JP" sz="1200" dirty="0">
              <a:solidFill>
                <a:schemeClr val="tx1"/>
              </a:solidFill>
            </a:endParaRPr>
          </a:p>
          <a:p>
            <a:pPr algn="ctr"/>
            <a:r>
              <a:rPr lang="ja-JP" altLang="en-US" sz="1200" dirty="0">
                <a:solidFill>
                  <a:schemeClr val="tx1"/>
                </a:solidFill>
              </a:rPr>
              <a:t>類似語抽出</a:t>
            </a:r>
          </a:p>
        </p:txBody>
      </p:sp>
      <p:sp>
        <p:nvSpPr>
          <p:cNvPr id="18" name="正方形/長方形 17">
            <a:extLst>
              <a:ext uri="{FF2B5EF4-FFF2-40B4-BE49-F238E27FC236}">
                <a16:creationId xmlns:a16="http://schemas.microsoft.com/office/drawing/2014/main" id="{A8A61015-2915-7F71-60A5-740CA1277438}"/>
              </a:ext>
            </a:extLst>
          </p:cNvPr>
          <p:cNvSpPr/>
          <p:nvPr/>
        </p:nvSpPr>
        <p:spPr>
          <a:xfrm>
            <a:off x="892133" y="4857918"/>
            <a:ext cx="1156157" cy="444551"/>
          </a:xfrm>
          <a:prstGeom prst="rect">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データ構造化</a:t>
            </a:r>
          </a:p>
        </p:txBody>
      </p:sp>
      <p:sp>
        <p:nvSpPr>
          <p:cNvPr id="19" name="正方形/長方形 18">
            <a:extLst>
              <a:ext uri="{FF2B5EF4-FFF2-40B4-BE49-F238E27FC236}">
                <a16:creationId xmlns:a16="http://schemas.microsoft.com/office/drawing/2014/main" id="{6817F630-5403-AF30-31B2-D6D1A8147D0E}"/>
              </a:ext>
            </a:extLst>
          </p:cNvPr>
          <p:cNvSpPr/>
          <p:nvPr/>
        </p:nvSpPr>
        <p:spPr>
          <a:xfrm>
            <a:off x="892133" y="5432017"/>
            <a:ext cx="1156157" cy="444551"/>
          </a:xfrm>
          <a:prstGeom prst="rect">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生成系</a:t>
            </a:r>
            <a:r>
              <a:rPr lang="en-US" altLang="ja-JP" sz="1200" dirty="0">
                <a:solidFill>
                  <a:schemeClr val="tx1"/>
                </a:solidFill>
              </a:rPr>
              <a:t>AI</a:t>
            </a:r>
            <a:endParaRPr lang="ja-JP" altLang="en-US" sz="1200" dirty="0">
              <a:solidFill>
                <a:schemeClr val="tx1"/>
              </a:solidFill>
            </a:endParaRPr>
          </a:p>
        </p:txBody>
      </p:sp>
      <p:cxnSp>
        <p:nvCxnSpPr>
          <p:cNvPr id="20" name="直線矢印コネクタ 19">
            <a:extLst>
              <a:ext uri="{FF2B5EF4-FFF2-40B4-BE49-F238E27FC236}">
                <a16:creationId xmlns:a16="http://schemas.microsoft.com/office/drawing/2014/main" id="{F16B84C0-2E1F-82EC-39A4-CFFE0D66BC45}"/>
              </a:ext>
            </a:extLst>
          </p:cNvPr>
          <p:cNvCxnSpPr/>
          <p:nvPr/>
        </p:nvCxnSpPr>
        <p:spPr>
          <a:xfrm flipV="1">
            <a:off x="2048290" y="3377810"/>
            <a:ext cx="3393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 name="直線矢印コネクタ 20">
            <a:extLst>
              <a:ext uri="{FF2B5EF4-FFF2-40B4-BE49-F238E27FC236}">
                <a16:creationId xmlns:a16="http://schemas.microsoft.com/office/drawing/2014/main" id="{E3EC79F2-EE93-6CD4-BC50-CA810E80FF93}"/>
              </a:ext>
            </a:extLst>
          </p:cNvPr>
          <p:cNvCxnSpPr>
            <a:cxnSpLocks/>
            <a:stCxn id="16" idx="3"/>
          </p:cNvCxnSpPr>
          <p:nvPr/>
        </p:nvCxnSpPr>
        <p:spPr>
          <a:xfrm>
            <a:off x="2048290" y="3980023"/>
            <a:ext cx="339307" cy="35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2" name="直線矢印コネクタ 21">
            <a:extLst>
              <a:ext uri="{FF2B5EF4-FFF2-40B4-BE49-F238E27FC236}">
                <a16:creationId xmlns:a16="http://schemas.microsoft.com/office/drawing/2014/main" id="{C93B7551-4CC4-5DEA-D1C3-1F0889C1224E}"/>
              </a:ext>
            </a:extLst>
          </p:cNvPr>
          <p:cNvCxnSpPr>
            <a:cxnSpLocks/>
            <a:stCxn id="17" idx="3"/>
          </p:cNvCxnSpPr>
          <p:nvPr/>
        </p:nvCxnSpPr>
        <p:spPr>
          <a:xfrm>
            <a:off x="2048290" y="4526411"/>
            <a:ext cx="3393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直線矢印コネクタ 22">
            <a:extLst>
              <a:ext uri="{FF2B5EF4-FFF2-40B4-BE49-F238E27FC236}">
                <a16:creationId xmlns:a16="http://schemas.microsoft.com/office/drawing/2014/main" id="{04A7061A-EB28-1169-A961-D59980510FF3}"/>
              </a:ext>
            </a:extLst>
          </p:cNvPr>
          <p:cNvCxnSpPr>
            <a:cxnSpLocks/>
            <a:stCxn id="18" idx="3"/>
          </p:cNvCxnSpPr>
          <p:nvPr/>
        </p:nvCxnSpPr>
        <p:spPr>
          <a:xfrm>
            <a:off x="2048290" y="5080193"/>
            <a:ext cx="3393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直線矢印コネクタ 23">
            <a:extLst>
              <a:ext uri="{FF2B5EF4-FFF2-40B4-BE49-F238E27FC236}">
                <a16:creationId xmlns:a16="http://schemas.microsoft.com/office/drawing/2014/main" id="{8771C813-329A-9550-24FA-BC0D8E9076D9}"/>
              </a:ext>
            </a:extLst>
          </p:cNvPr>
          <p:cNvCxnSpPr>
            <a:cxnSpLocks/>
            <a:stCxn id="19" idx="3"/>
          </p:cNvCxnSpPr>
          <p:nvPr/>
        </p:nvCxnSpPr>
        <p:spPr>
          <a:xfrm>
            <a:off x="2048290" y="5654292"/>
            <a:ext cx="3393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5" name="テキスト ボックス 24">
            <a:extLst>
              <a:ext uri="{FF2B5EF4-FFF2-40B4-BE49-F238E27FC236}">
                <a16:creationId xmlns:a16="http://schemas.microsoft.com/office/drawing/2014/main" id="{D4C219AF-5D4D-6775-18C3-33178745C682}"/>
              </a:ext>
            </a:extLst>
          </p:cNvPr>
          <p:cNvSpPr txBox="1"/>
          <p:nvPr/>
        </p:nvSpPr>
        <p:spPr>
          <a:xfrm>
            <a:off x="2895773" y="3853713"/>
            <a:ext cx="4201791" cy="646331"/>
          </a:xfrm>
          <a:prstGeom prst="rect">
            <a:avLst/>
          </a:prstGeom>
          <a:noFill/>
        </p:spPr>
        <p:txBody>
          <a:bodyPr wrap="none" rtlCol="0">
            <a:spAutoFit/>
          </a:bodyPr>
          <a:lstStyle/>
          <a:p>
            <a:r>
              <a:rPr kumimoji="1" lang="ja-JP" altLang="en-US"/>
              <a:t>右のような図形の中のテキストも、</a:t>
            </a:r>
            <a:endParaRPr kumimoji="1" lang="en-US" altLang="ja-JP" dirty="0"/>
          </a:p>
          <a:p>
            <a:r>
              <a:rPr kumimoji="1" lang="ja-JP" altLang="en-US"/>
              <a:t>上のようなテーブル内テキストも抽出可能</a:t>
            </a:r>
          </a:p>
        </p:txBody>
      </p:sp>
    </p:spTree>
    <p:extLst>
      <p:ext uri="{BB962C8B-B14F-4D97-AF65-F5344CB8AC3E}">
        <p14:creationId xmlns:p14="http://schemas.microsoft.com/office/powerpoint/2010/main" val="323972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 altLang="ja-JP" dirty="0"/>
              <a:t>Siamese network</a:t>
            </a:r>
            <a:r>
              <a:rPr lang="ja-JP" altLang="en-US"/>
              <a:t>の実装</a:t>
            </a:r>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r>
              <a:rPr lang="ja-JP" altLang="en-US" sz="1800">
                <a:solidFill>
                  <a:srgbClr val="333333"/>
                </a:solidFill>
                <a:latin typeface="inherit"/>
              </a:rPr>
              <a:t>深層距離学習（</a:t>
            </a:r>
            <a:r>
              <a:rPr lang="en" altLang="ja-JP" sz="1800" dirty="0">
                <a:solidFill>
                  <a:srgbClr val="333333"/>
                </a:solidFill>
                <a:latin typeface="inherit"/>
              </a:rPr>
              <a:t>Siamese network</a:t>
            </a:r>
            <a:r>
              <a:rPr lang="ja-JP" altLang="en-US" sz="1800">
                <a:solidFill>
                  <a:srgbClr val="333333"/>
                </a:solidFill>
                <a:latin typeface="inherit"/>
              </a:rPr>
              <a:t>）とは</a:t>
            </a:r>
            <a:endParaRPr lang="en-US" altLang="ja-JP" sz="1800" dirty="0">
              <a:solidFill>
                <a:srgbClr val="333333"/>
              </a:solidFill>
              <a:latin typeface="inherit"/>
            </a:endParaRPr>
          </a:p>
          <a:p>
            <a:pPr marL="0" indent="0">
              <a:buNone/>
            </a:pPr>
            <a:r>
              <a:rPr lang="ja-JP" altLang="en-US" sz="1800">
                <a:solidFill>
                  <a:srgbClr val="333333"/>
                </a:solidFill>
                <a:latin typeface="inherit"/>
              </a:rPr>
              <a:t>　通常の</a:t>
            </a:r>
            <a:r>
              <a:rPr lang="en-US" altLang="ja-JP" sz="1800" dirty="0">
                <a:solidFill>
                  <a:srgbClr val="333333"/>
                </a:solidFill>
                <a:latin typeface="inherit"/>
              </a:rPr>
              <a:t>CNN</a:t>
            </a:r>
            <a:r>
              <a:rPr lang="ja-JP" altLang="en-US" sz="1800">
                <a:solidFill>
                  <a:srgbClr val="333333"/>
                </a:solidFill>
                <a:latin typeface="inherit"/>
              </a:rPr>
              <a:t>等の画像分類器は大量の学習データを必要とするのに対し、距離学習は各クラスのサンプルが少ないときや未知クラスがあるときでも十分な性能を発揮できるため、認識や異常検知タスクなどで利用されている</a:t>
            </a: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lgn="l">
              <a:buNone/>
            </a:pPr>
            <a:endParaRPr lang="ja-JP" altLang="en-US" sz="2000" b="1" i="0">
              <a:solidFill>
                <a:srgbClr val="333333"/>
              </a:solidFill>
              <a:effectLst/>
              <a:latin typeface="inherit"/>
            </a:endParaRPr>
          </a:p>
        </p:txBody>
      </p:sp>
      <p:pic>
        <p:nvPicPr>
          <p:cNvPr id="1026" name="Picture 2" descr="&quot;Siamese Network&quot; &#10;Contrastive &#10;D &#10;llf(xt) &#10;shared &#10;weights &#10;x? ">
            <a:extLst>
              <a:ext uri="{FF2B5EF4-FFF2-40B4-BE49-F238E27FC236}">
                <a16:creationId xmlns:a16="http://schemas.microsoft.com/office/drawing/2014/main" id="{B2FA2A59-8B2C-4C50-7141-7F7145280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64" y="2865734"/>
            <a:ext cx="2354984" cy="311943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CDFBDF04-3614-0B15-F947-78EA742499E2}"/>
              </a:ext>
            </a:extLst>
          </p:cNvPr>
          <p:cNvSpPr txBox="1"/>
          <p:nvPr/>
        </p:nvSpPr>
        <p:spPr>
          <a:xfrm>
            <a:off x="3399906" y="3690851"/>
            <a:ext cx="5162204" cy="1477328"/>
          </a:xfrm>
          <a:prstGeom prst="rect">
            <a:avLst/>
          </a:prstGeom>
          <a:noFill/>
        </p:spPr>
        <p:txBody>
          <a:bodyPr wrap="square">
            <a:spAutoFit/>
          </a:bodyPr>
          <a:lstStyle/>
          <a:p>
            <a:r>
              <a:rPr lang="ja-JP" altLang="en-US" sz="1800">
                <a:solidFill>
                  <a:srgbClr val="333333"/>
                </a:solidFill>
                <a:latin typeface="inherit"/>
              </a:rPr>
              <a:t>距離学習の主な目的は、入力画像を識別性の高い特徴量に変換する特徴量抽出器を得ること</a:t>
            </a:r>
            <a:endParaRPr lang="en-US" altLang="ja-JP" sz="1800" dirty="0">
              <a:effectLst/>
              <a:ea typeface="游ゴシック" panose="020B0400000000000000" pitchFamily="34" charset="-128"/>
              <a:hlinkClick r:id="rId3"/>
            </a:endParaRPr>
          </a:p>
          <a:p>
            <a:pPr marL="0" marR="0">
              <a:spcBef>
                <a:spcPts val="0"/>
              </a:spcBef>
              <a:spcAft>
                <a:spcPts val="0"/>
              </a:spcAft>
            </a:pPr>
            <a:endParaRPr lang="en-US" altLang="ja-JP" dirty="0">
              <a:ea typeface="游ゴシック" panose="020B0400000000000000" pitchFamily="34" charset="-128"/>
              <a:hlinkClick r:id="rId3"/>
            </a:endParaRPr>
          </a:p>
          <a:p>
            <a:pPr marL="0" marR="0">
              <a:spcBef>
                <a:spcPts val="0"/>
              </a:spcBef>
              <a:spcAft>
                <a:spcPts val="0"/>
              </a:spcAft>
            </a:pPr>
            <a:r>
              <a:rPr lang="en-US" altLang="ja-JP" sz="1800" dirty="0">
                <a:effectLst/>
                <a:ea typeface="游ゴシック" panose="020B0400000000000000" pitchFamily="34" charset="-128"/>
                <a:hlinkClick r:id="rId3"/>
              </a:rPr>
              <a:t>https://tech-blog.optim.co.jp/entry/2021/10/01/100000</a:t>
            </a:r>
            <a:endParaRPr lang="en-US" altLang="ja-JP" sz="1800" dirty="0">
              <a:effectLst/>
              <a:ea typeface="游ゴシック" panose="020B0400000000000000" pitchFamily="34" charset="-128"/>
            </a:endParaRPr>
          </a:p>
        </p:txBody>
      </p:sp>
    </p:spTree>
    <p:extLst>
      <p:ext uri="{BB962C8B-B14F-4D97-AF65-F5344CB8AC3E}">
        <p14:creationId xmlns:p14="http://schemas.microsoft.com/office/powerpoint/2010/main" val="248908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ja-JP" dirty="0"/>
              <a:t>3</a:t>
            </a:r>
            <a:r>
              <a:rPr lang="ja-JP" altLang="en-US"/>
              <a:t>次元特徴空間へのマッピング方法</a:t>
            </a:r>
            <a:endParaRPr lang="en-US" altLang="ja-JP" dirty="0"/>
          </a:p>
        </p:txBody>
      </p:sp>
      <p:pic>
        <p:nvPicPr>
          <p:cNvPr id="2049" name="Picture 1" descr="0 モ デ ル の 説 明 &#10;ペ ア 画 像 ( 学 習 デ ー タ ) &#10;3 &#10;画 像 1 &#10;CNN &#10;同 ・ー の CNN &#10;距 離 関 数 &#10;距 離 &#10;6 &#10;画 像 2 &#10;CNN &#10;出 力 を 2 次 元 に 変 更 &#10;( 今 ま で は 64 次 元 ) &#10;学 習 後 &#10;テ ス ト デ ー タ &#10;6 &#10;CNN &#10;区 ⅵ &#10;IMAGINE THE FUTURE. ">
            <a:extLst>
              <a:ext uri="{FF2B5EF4-FFF2-40B4-BE49-F238E27FC236}">
                <a16:creationId xmlns:a16="http://schemas.microsoft.com/office/drawing/2014/main" id="{78938DA4-5C82-EA19-022C-BC146A75F4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80" y="1467126"/>
            <a:ext cx="4719227" cy="337696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Layer (type) &#10;input_26 (InputLayer) &#10;input_27 (InputLayer) &#10;model_ 1 6 (Functional) &#10;lambda_8 (Lambda) &#10;Total params: 133,504 &#10;Output Shape Param # &#10;[(None, &#10;28, 28)] o &#10;[(None, &#10;28, 28)] o &#10;(None, &#10;(None, 1) &#10;Connected to &#10;128) &#10;133504 &#10;o &#10;['modeL1 &#10;'modeL16[1 &#10;Trainable params: 1 33,504 &#10;Non-trainable params: O &#10;input _ 26 &#10;InputLayer &#10;input: &#10;output: &#10;[(None, 28, 28)] &#10;[(None, 28, 28)] &#10;input_27 &#10;InputLayer &#10;input: &#10;output: &#10;[(None, 28, 28)] &#10;[(None, 28, 28)] &#10;model 16 &#10;Functional &#10;input: &#10;output: &#10;(None, 28, 28) &#10;(None, 128) &#10;lambda 8 &#10;Lambda &#10;input: &#10;output: &#10;[(None, 128), (None, 128)] &#10;(None, 1) ">
            <a:extLst>
              <a:ext uri="{FF2B5EF4-FFF2-40B4-BE49-F238E27FC236}">
                <a16:creationId xmlns:a16="http://schemas.microsoft.com/office/drawing/2014/main" id="{7277EBF7-14D2-1C96-C2C6-848645973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336" y="1315727"/>
            <a:ext cx="4371664" cy="302653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64E3F3F-D9EE-18FA-5E5A-57F7F4730731}"/>
              </a:ext>
            </a:extLst>
          </p:cNvPr>
          <p:cNvSpPr txBox="1"/>
          <p:nvPr/>
        </p:nvSpPr>
        <p:spPr>
          <a:xfrm>
            <a:off x="5409542" y="4330417"/>
            <a:ext cx="3665978" cy="1754326"/>
          </a:xfrm>
          <a:prstGeom prst="rect">
            <a:avLst/>
          </a:prstGeom>
          <a:noFill/>
        </p:spPr>
        <p:txBody>
          <a:bodyPr wrap="square" rtlCol="0">
            <a:spAutoFit/>
          </a:bodyPr>
          <a:lstStyle/>
          <a:p>
            <a:r>
              <a:rPr lang="ja-JP" altLang="en-US"/>
              <a:t>特徴空間へのマッピングは、左図での</a:t>
            </a:r>
            <a:r>
              <a:rPr lang="en-US" altLang="ja-JP" dirty="0"/>
              <a:t>CNN</a:t>
            </a:r>
            <a:r>
              <a:rPr lang="ja-JP" altLang="en-US"/>
              <a:t>の出力結果のことか？</a:t>
            </a:r>
            <a:endParaRPr lang="en-US" altLang="ja-JP" dirty="0"/>
          </a:p>
          <a:p>
            <a:r>
              <a:rPr lang="ja-JP" altLang="en-US"/>
              <a:t>または、距離関数を通した後の距離を</a:t>
            </a:r>
            <a:r>
              <a:rPr lang="en-US" altLang="ja-JP" dirty="0"/>
              <a:t>t-SNE</a:t>
            </a:r>
            <a:r>
              <a:rPr lang="ja-JP" altLang="en-US"/>
              <a:t>などによって写像しているのか。</a:t>
            </a:r>
            <a:r>
              <a:rPr lang="en-US" altLang="ja-JP" dirty="0"/>
              <a:t>(t-SNE</a:t>
            </a:r>
            <a:r>
              <a:rPr lang="ja-JP" altLang="en-US"/>
              <a:t>は、まだよくわかっていません、、</a:t>
            </a:r>
            <a:r>
              <a:rPr lang="en-US" altLang="ja-JP" dirty="0"/>
              <a:t>)</a:t>
            </a:r>
          </a:p>
        </p:txBody>
      </p:sp>
      <p:sp>
        <p:nvSpPr>
          <p:cNvPr id="5" name="テキスト ボックス 4">
            <a:extLst>
              <a:ext uri="{FF2B5EF4-FFF2-40B4-BE49-F238E27FC236}">
                <a16:creationId xmlns:a16="http://schemas.microsoft.com/office/drawing/2014/main" id="{1EDD0287-CF80-96C5-49FB-6D875BE056F3}"/>
              </a:ext>
            </a:extLst>
          </p:cNvPr>
          <p:cNvSpPr txBox="1"/>
          <p:nvPr/>
        </p:nvSpPr>
        <p:spPr>
          <a:xfrm>
            <a:off x="5409542" y="1028282"/>
            <a:ext cx="3665978" cy="279225"/>
          </a:xfrm>
          <a:prstGeom prst="rect">
            <a:avLst/>
          </a:prstGeom>
          <a:noFill/>
        </p:spPr>
        <p:txBody>
          <a:bodyPr wrap="square">
            <a:spAutoFit/>
          </a:bodyPr>
          <a:lstStyle/>
          <a:p>
            <a:pPr marL="0" marR="0">
              <a:spcBef>
                <a:spcPts val="0"/>
              </a:spcBef>
              <a:spcAft>
                <a:spcPts val="0"/>
              </a:spcAft>
            </a:pPr>
            <a:r>
              <a:rPr lang="ja-JP" altLang="en-US" sz="1200">
                <a:latin typeface="Yu Gothic" panose="020B0400000000000000" pitchFamily="34" charset="-128"/>
                <a:ea typeface="游ゴシック" panose="020B0400000000000000" pitchFamily="34" charset="-128"/>
              </a:rPr>
              <a:t>実装途中の</a:t>
            </a:r>
            <a:r>
              <a:rPr lang="en-US" altLang="ja-JP" sz="1200" dirty="0" err="1">
                <a:latin typeface="Yu Gothic" panose="020B0400000000000000" pitchFamily="34" charset="-128"/>
                <a:ea typeface="游ゴシック" panose="020B0400000000000000" pitchFamily="34" charset="-128"/>
              </a:rPr>
              <a:t>siamese</a:t>
            </a:r>
            <a:r>
              <a:rPr lang="en-US" altLang="ja-JP" sz="1200" dirty="0">
                <a:latin typeface="Yu Gothic" panose="020B0400000000000000" pitchFamily="34" charset="-128"/>
                <a:ea typeface="游ゴシック" panose="020B0400000000000000" pitchFamily="34" charset="-128"/>
              </a:rPr>
              <a:t> network</a:t>
            </a:r>
            <a:r>
              <a:rPr lang="ja-JP" altLang="en-US" sz="1200">
                <a:latin typeface="Yu Gothic" panose="020B0400000000000000" pitchFamily="34" charset="-128"/>
                <a:ea typeface="游ゴシック" panose="020B0400000000000000" pitchFamily="34" charset="-128"/>
              </a:rPr>
              <a:t>の各レイヤー詳細</a:t>
            </a:r>
            <a:endParaRPr lang="en-US" altLang="ja-JP" sz="1200" dirty="0">
              <a:effectLst/>
              <a:ea typeface="游ゴシック" panose="020B0400000000000000" pitchFamily="34" charset="-128"/>
            </a:endParaRPr>
          </a:p>
        </p:txBody>
      </p:sp>
    </p:spTree>
    <p:extLst>
      <p:ext uri="{BB962C8B-B14F-4D97-AF65-F5344CB8AC3E}">
        <p14:creationId xmlns:p14="http://schemas.microsoft.com/office/powerpoint/2010/main" val="37555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球面クラスタリング（</a:t>
            </a:r>
            <a:r>
              <a:rPr lang="en" altLang="ja-JP" dirty="0"/>
              <a:t>spherical clustering</a:t>
            </a:r>
            <a:r>
              <a:rPr lang="ja-JP" altLang="en"/>
              <a:t>）</a:t>
            </a:r>
            <a:endParaRPr lang="ja-JP" altLang="en-US"/>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r>
              <a:rPr lang="ja-JP" altLang="en-US" sz="1800">
                <a:solidFill>
                  <a:srgbClr val="333333"/>
                </a:solidFill>
                <a:latin typeface="inherit"/>
              </a:rPr>
              <a:t>球面クラスタリング（</a:t>
            </a:r>
            <a:r>
              <a:rPr lang="en-US" altLang="ja-JP" sz="1800" dirty="0">
                <a:solidFill>
                  <a:srgbClr val="333333"/>
                </a:solidFill>
                <a:latin typeface="inherit"/>
              </a:rPr>
              <a:t>spherical </a:t>
            </a:r>
            <a:r>
              <a:rPr lang="en-US" altLang="ja-JP" sz="1800" dirty="0" err="1">
                <a:solidFill>
                  <a:srgbClr val="333333"/>
                </a:solidFill>
                <a:latin typeface="inherit"/>
              </a:rPr>
              <a:t>clustering:SKM</a:t>
            </a:r>
            <a:r>
              <a:rPr lang="ja-JP" altLang="en-US" sz="1800">
                <a:solidFill>
                  <a:srgbClr val="333333"/>
                </a:solidFill>
                <a:latin typeface="inherit"/>
              </a:rPr>
              <a:t>）とは</a:t>
            </a:r>
            <a:endParaRPr lang="en-US" altLang="ja-JP" sz="1800" dirty="0">
              <a:solidFill>
                <a:srgbClr val="333333"/>
              </a:solidFill>
              <a:latin typeface="inherit"/>
            </a:endParaRPr>
          </a:p>
          <a:p>
            <a:pPr marL="0" indent="0">
              <a:buNone/>
            </a:pPr>
            <a:r>
              <a:rPr lang="ja-JP" altLang="en-US" sz="1800">
                <a:solidFill>
                  <a:srgbClr val="333333"/>
                </a:solidFill>
                <a:latin typeface="inherit"/>
              </a:rPr>
              <a:t>入力データとクラスタ重心をともに正規化（ノルムを</a:t>
            </a:r>
            <a:r>
              <a:rPr lang="en-US" altLang="ja-JP" sz="1800" dirty="0">
                <a:solidFill>
                  <a:srgbClr val="333333"/>
                </a:solidFill>
                <a:latin typeface="inherit"/>
              </a:rPr>
              <a:t>1</a:t>
            </a:r>
            <a:r>
              <a:rPr lang="ja-JP" altLang="en-US" sz="1800">
                <a:solidFill>
                  <a:srgbClr val="333333"/>
                </a:solidFill>
                <a:latin typeface="inherit"/>
              </a:rPr>
              <a:t>にする）ので常に単位方向ベクトルとしてデータを扱うことになる。</a:t>
            </a:r>
            <a:endParaRPr lang="en-US" altLang="ja-JP" sz="1800" dirty="0">
              <a:solidFill>
                <a:srgbClr val="333333"/>
              </a:solidFill>
              <a:latin typeface="inherit"/>
            </a:endParaRPr>
          </a:p>
          <a:p>
            <a:pPr marL="0" indent="0">
              <a:buNone/>
            </a:pPr>
            <a:r>
              <a:rPr lang="ja-JP" altLang="en-US" sz="1800">
                <a:solidFill>
                  <a:srgbClr val="333333"/>
                </a:solidFill>
                <a:latin typeface="inherit"/>
              </a:rPr>
              <a:t>入力ベクトルの方向を使用してクラスタを作成するため、クラスタの境界面が従来の</a:t>
            </a:r>
            <a:r>
              <a:rPr lang="en-US" altLang="ja-JP" sz="1800" dirty="0" err="1">
                <a:solidFill>
                  <a:srgbClr val="333333"/>
                </a:solidFill>
                <a:latin typeface="inherit"/>
              </a:rPr>
              <a:t>kmeans</a:t>
            </a:r>
            <a:r>
              <a:rPr lang="ja-JP" altLang="en-US" sz="1800">
                <a:solidFill>
                  <a:srgbClr val="333333"/>
                </a:solidFill>
                <a:latin typeface="inherit"/>
              </a:rPr>
              <a:t>より自然になる？</a:t>
            </a:r>
            <a:endParaRPr lang="en-US" altLang="ja-JP" sz="1800" dirty="0">
              <a:solidFill>
                <a:srgbClr val="333333"/>
              </a:solidFill>
              <a:latin typeface="inherit"/>
            </a:endParaRPr>
          </a:p>
          <a:p>
            <a:pPr marL="0" indent="0">
              <a:buNone/>
            </a:pPr>
            <a:r>
              <a:rPr lang="en-US" altLang="ja-JP" sz="1800" dirty="0">
                <a:solidFill>
                  <a:srgbClr val="333333"/>
                </a:solidFill>
                <a:latin typeface="inherit"/>
              </a:rPr>
              <a:t>Sphere cluster</a:t>
            </a:r>
            <a:r>
              <a:rPr lang="ja-JP" altLang="en-US" sz="1800">
                <a:solidFill>
                  <a:srgbClr val="333333"/>
                </a:solidFill>
                <a:latin typeface="inherit"/>
              </a:rPr>
              <a:t>という実装ライブラリを用いて、実装</a:t>
            </a: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ja-JP" altLang="en-US" sz="2000" b="1" i="0">
              <a:solidFill>
                <a:srgbClr val="333333"/>
              </a:solidFill>
              <a:effectLst/>
              <a:latin typeface="inherit"/>
            </a:endParaRPr>
          </a:p>
        </p:txBody>
      </p:sp>
      <p:pic>
        <p:nvPicPr>
          <p:cNvPr id="3" name="図 2">
            <a:extLst>
              <a:ext uri="{FF2B5EF4-FFF2-40B4-BE49-F238E27FC236}">
                <a16:creationId xmlns:a16="http://schemas.microsoft.com/office/drawing/2014/main" id="{5826583D-E3B1-017C-F1BB-D7DDC6282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567" y="3756179"/>
            <a:ext cx="2446160" cy="2470704"/>
          </a:xfrm>
          <a:prstGeom prst="rect">
            <a:avLst/>
          </a:prstGeom>
        </p:spPr>
      </p:pic>
      <p:pic>
        <p:nvPicPr>
          <p:cNvPr id="5" name="図 4">
            <a:extLst>
              <a:ext uri="{FF2B5EF4-FFF2-40B4-BE49-F238E27FC236}">
                <a16:creationId xmlns:a16="http://schemas.microsoft.com/office/drawing/2014/main" id="{9F3661F0-2A76-0D71-F34B-79B5D74AB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034" y="3603787"/>
            <a:ext cx="2597038" cy="2623096"/>
          </a:xfrm>
          <a:prstGeom prst="rect">
            <a:avLst/>
          </a:prstGeom>
        </p:spPr>
      </p:pic>
      <p:pic>
        <p:nvPicPr>
          <p:cNvPr id="9" name="図 8">
            <a:extLst>
              <a:ext uri="{FF2B5EF4-FFF2-40B4-BE49-F238E27FC236}">
                <a16:creationId xmlns:a16="http://schemas.microsoft.com/office/drawing/2014/main" id="{09C8EDA9-C5E7-9D7B-3214-25D11968D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48" y="3478298"/>
            <a:ext cx="2855474" cy="2748585"/>
          </a:xfrm>
          <a:prstGeom prst="rect">
            <a:avLst/>
          </a:prstGeom>
        </p:spPr>
      </p:pic>
      <p:sp>
        <p:nvSpPr>
          <p:cNvPr id="11" name="テキスト ボックス 10">
            <a:extLst>
              <a:ext uri="{FF2B5EF4-FFF2-40B4-BE49-F238E27FC236}">
                <a16:creationId xmlns:a16="http://schemas.microsoft.com/office/drawing/2014/main" id="{33FB2C25-FA42-5B28-2680-CE99C6B3DCCC}"/>
              </a:ext>
            </a:extLst>
          </p:cNvPr>
          <p:cNvSpPr txBox="1"/>
          <p:nvPr/>
        </p:nvSpPr>
        <p:spPr>
          <a:xfrm>
            <a:off x="2966796" y="3207203"/>
            <a:ext cx="6369541" cy="369332"/>
          </a:xfrm>
          <a:prstGeom prst="rect">
            <a:avLst/>
          </a:prstGeom>
          <a:noFill/>
        </p:spPr>
        <p:txBody>
          <a:bodyPr wrap="square">
            <a:spAutoFit/>
          </a:bodyPr>
          <a:lstStyle/>
          <a:p>
            <a:r>
              <a:rPr lang="ja-JP" altLang="en-US">
                <a:hlinkClick r:id="rId5"/>
              </a:rPr>
              <a:t>https://qiita.com/calderarie/items/5f8b5d0a7b624eeeeb78</a:t>
            </a:r>
            <a:endParaRPr lang="en-US" altLang="ja-JP" dirty="0"/>
          </a:p>
        </p:txBody>
      </p:sp>
    </p:spTree>
    <p:extLst>
      <p:ext uri="{BB962C8B-B14F-4D97-AF65-F5344CB8AC3E}">
        <p14:creationId xmlns:p14="http://schemas.microsoft.com/office/powerpoint/2010/main" val="403000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0"/>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テストデータによる</a:t>
            </a:r>
            <a:r>
              <a:rPr lang="en-US" altLang="ja-JP" dirty="0"/>
              <a:t>SKM</a:t>
            </a:r>
            <a:r>
              <a:rPr lang="ja-JP" altLang="en-US"/>
              <a:t>の評価</a:t>
            </a:r>
            <a:endParaRPr lang="en-US" altLang="ja-JP" dirty="0"/>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r>
              <a:rPr lang="ja-JP" altLang="en-US" sz="1800"/>
              <a:t>テストデータ：球面上に均一にランダム分布する</a:t>
            </a:r>
            <a:r>
              <a:rPr lang="en-US" altLang="ja-JP" sz="1800" dirty="0"/>
              <a:t>10000</a:t>
            </a:r>
            <a:r>
              <a:rPr lang="ja-JP" altLang="en-US" sz="1800"/>
              <a:t>個の点群</a:t>
            </a:r>
            <a:endParaRPr lang="en-US" altLang="ja-JP" sz="1800" dirty="0"/>
          </a:p>
          <a:p>
            <a:endParaRPr lang="en-US" altLang="ja-JP" sz="1800" b="1" i="0" dirty="0">
              <a:solidFill>
                <a:srgbClr val="333333"/>
              </a:solidFill>
              <a:effectLst/>
              <a:latin typeface="inherit"/>
            </a:endParaRPr>
          </a:p>
          <a:p>
            <a:r>
              <a:rPr lang="ja-JP" altLang="en-US" sz="2000" i="0">
                <a:solidFill>
                  <a:srgbClr val="333333"/>
                </a:solidFill>
                <a:effectLst/>
                <a:latin typeface="inherit"/>
              </a:rPr>
              <a:t>球面上に均一に分布する場合はどちらも同じ分割結果</a:t>
            </a:r>
          </a:p>
        </p:txBody>
      </p:sp>
      <p:pic>
        <p:nvPicPr>
          <p:cNvPr id="2" name="図 1">
            <a:extLst>
              <a:ext uri="{FF2B5EF4-FFF2-40B4-BE49-F238E27FC236}">
                <a16:creationId xmlns:a16="http://schemas.microsoft.com/office/drawing/2014/main" id="{B4BF0988-7293-24ED-1A39-AF4ACAABC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792" y="3870479"/>
            <a:ext cx="2446160" cy="2470704"/>
          </a:xfrm>
          <a:prstGeom prst="rect">
            <a:avLst/>
          </a:prstGeom>
        </p:spPr>
      </p:pic>
      <p:pic>
        <p:nvPicPr>
          <p:cNvPr id="3" name="図 2">
            <a:extLst>
              <a:ext uri="{FF2B5EF4-FFF2-40B4-BE49-F238E27FC236}">
                <a16:creationId xmlns:a16="http://schemas.microsoft.com/office/drawing/2014/main" id="{30597F4C-45A9-8FB9-200C-CDBFCE2B9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259" y="3718087"/>
            <a:ext cx="2597038" cy="2623096"/>
          </a:xfrm>
          <a:prstGeom prst="rect">
            <a:avLst/>
          </a:prstGeom>
        </p:spPr>
      </p:pic>
      <p:pic>
        <p:nvPicPr>
          <p:cNvPr id="4" name="図 3">
            <a:extLst>
              <a:ext uri="{FF2B5EF4-FFF2-40B4-BE49-F238E27FC236}">
                <a16:creationId xmlns:a16="http://schemas.microsoft.com/office/drawing/2014/main" id="{7A6A699C-1838-6487-4DFD-82A54010F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273" y="3592598"/>
            <a:ext cx="2855474" cy="2748585"/>
          </a:xfrm>
          <a:prstGeom prst="rect">
            <a:avLst/>
          </a:prstGeom>
        </p:spPr>
      </p:pic>
    </p:spTree>
    <p:extLst>
      <p:ext uri="{BB962C8B-B14F-4D97-AF65-F5344CB8AC3E}">
        <p14:creationId xmlns:p14="http://schemas.microsoft.com/office/powerpoint/2010/main" val="247435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49CBBCB0-E36C-420B-AD67-ECD79B2B0AA9}"/>
              </a:ext>
            </a:extLst>
          </p:cNvPr>
          <p:cNvSpPr txBox="1">
            <a:spLocks/>
          </p:cNvSpPr>
          <p:nvPr/>
        </p:nvSpPr>
        <p:spPr>
          <a:xfrm>
            <a:off x="1470212" y="280555"/>
            <a:ext cx="7673788" cy="936104"/>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kumimoji="1"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ja-JP" altLang="en-US"/>
              <a:t>今後やること</a:t>
            </a:r>
          </a:p>
        </p:txBody>
      </p:sp>
      <p:sp>
        <p:nvSpPr>
          <p:cNvPr id="8" name="コンテンツ プレースホルダー 7">
            <a:extLst>
              <a:ext uri="{FF2B5EF4-FFF2-40B4-BE49-F238E27FC236}">
                <a16:creationId xmlns:a16="http://schemas.microsoft.com/office/drawing/2014/main" id="{5013B7E0-5E9D-B035-4135-76D40FFDB4CD}"/>
              </a:ext>
            </a:extLst>
          </p:cNvPr>
          <p:cNvSpPr>
            <a:spLocks noGrp="1"/>
          </p:cNvSpPr>
          <p:nvPr>
            <p:ph idx="1"/>
          </p:nvPr>
        </p:nvSpPr>
        <p:spPr/>
        <p:txBody>
          <a:bodyPr/>
          <a:lstStyle/>
          <a:p>
            <a:pPr marL="0" indent="0">
              <a:buNone/>
            </a:pPr>
            <a:r>
              <a:rPr lang="ja-JP" altLang="en-US" sz="1800">
                <a:solidFill>
                  <a:srgbClr val="333333"/>
                </a:solidFill>
                <a:latin typeface="inherit"/>
              </a:rPr>
              <a:t>・</a:t>
            </a:r>
            <a:r>
              <a:rPr lang="en" altLang="ja-JP" sz="1800" dirty="0">
                <a:solidFill>
                  <a:srgbClr val="333333"/>
                </a:solidFill>
                <a:latin typeface="inherit"/>
              </a:rPr>
              <a:t>Triplet Loss</a:t>
            </a:r>
            <a:r>
              <a:rPr lang="ja-JP" altLang="en-US" sz="1800">
                <a:solidFill>
                  <a:srgbClr val="333333"/>
                </a:solidFill>
                <a:latin typeface="inherit"/>
              </a:rPr>
              <a:t>について学習</a:t>
            </a:r>
            <a:endParaRPr lang="en-US" altLang="ja-JP" sz="1800" dirty="0">
              <a:solidFill>
                <a:srgbClr val="333333"/>
              </a:solidFill>
              <a:latin typeface="inherit"/>
            </a:endParaRPr>
          </a:p>
          <a:p>
            <a:pPr marL="0" indent="0">
              <a:buNone/>
            </a:pPr>
            <a:r>
              <a:rPr lang="ja-JP" altLang="en-US" sz="1800">
                <a:solidFill>
                  <a:srgbClr val="333333"/>
                </a:solidFill>
                <a:latin typeface="inherit"/>
              </a:rPr>
              <a:t>・</a:t>
            </a:r>
            <a:r>
              <a:rPr lang="en-US" altLang="ja-JP" sz="1800" dirty="0" err="1">
                <a:solidFill>
                  <a:srgbClr val="333333"/>
                </a:solidFill>
                <a:latin typeface="inherit"/>
              </a:rPr>
              <a:t>siamese</a:t>
            </a:r>
            <a:r>
              <a:rPr lang="en-US" altLang="ja-JP" sz="1800" dirty="0">
                <a:solidFill>
                  <a:srgbClr val="333333"/>
                </a:solidFill>
                <a:latin typeface="inherit"/>
              </a:rPr>
              <a:t> network</a:t>
            </a:r>
            <a:r>
              <a:rPr lang="ja-JP" altLang="en-US" sz="1800">
                <a:solidFill>
                  <a:srgbClr val="333333"/>
                </a:solidFill>
                <a:latin typeface="inherit"/>
              </a:rPr>
              <a:t>を実装して三次元特徴空間へのマッピングまで自作する</a:t>
            </a:r>
            <a:endParaRPr lang="en-US" altLang="ja-JP" sz="1800" dirty="0">
              <a:solidFill>
                <a:srgbClr val="333333"/>
              </a:solidFill>
              <a:latin typeface="inherit"/>
            </a:endParaRPr>
          </a:p>
          <a:p>
            <a:pPr marL="0" indent="0">
              <a:buNone/>
            </a:pPr>
            <a:r>
              <a:rPr lang="ja-JP" altLang="en-US" sz="1800">
                <a:solidFill>
                  <a:srgbClr val="333333"/>
                </a:solidFill>
                <a:latin typeface="inherit"/>
              </a:rPr>
              <a:t>・</a:t>
            </a:r>
            <a:r>
              <a:rPr lang="en-US" altLang="ja-JP" sz="1800" dirty="0">
                <a:solidFill>
                  <a:srgbClr val="333333"/>
                </a:solidFill>
                <a:latin typeface="inherit"/>
              </a:rPr>
              <a:t>Contrastive Loss</a:t>
            </a:r>
            <a:r>
              <a:rPr lang="ja-JP" altLang="en-US" sz="1800">
                <a:solidFill>
                  <a:srgbClr val="333333"/>
                </a:solidFill>
                <a:latin typeface="inherit"/>
              </a:rPr>
              <a:t>を変更</a:t>
            </a:r>
            <a:endParaRPr lang="en-US" altLang="ja-JP" sz="1800" dirty="0">
              <a:solidFill>
                <a:srgbClr val="333333"/>
              </a:solidFill>
              <a:latin typeface="inherit"/>
            </a:endParaRPr>
          </a:p>
          <a:p>
            <a:pPr marL="0" indent="0">
              <a:buNone/>
            </a:pPr>
            <a:r>
              <a:rPr lang="ja-JP" altLang="en-US" sz="1800">
                <a:solidFill>
                  <a:srgbClr val="333333"/>
                </a:solidFill>
                <a:latin typeface="inherit"/>
              </a:rPr>
              <a:t>・特徴抽出器部分の</a:t>
            </a:r>
            <a:r>
              <a:rPr lang="en-US" altLang="ja-JP" sz="1800" dirty="0">
                <a:solidFill>
                  <a:srgbClr val="333333"/>
                </a:solidFill>
                <a:latin typeface="inherit"/>
              </a:rPr>
              <a:t>CNN</a:t>
            </a:r>
            <a:r>
              <a:rPr lang="ja-JP" altLang="en-US" sz="1800">
                <a:solidFill>
                  <a:srgbClr val="333333"/>
                </a:solidFill>
                <a:latin typeface="inherit"/>
              </a:rPr>
              <a:t>のレイヤーを矢嶋さんと揃える？</a:t>
            </a:r>
            <a:endParaRPr lang="en"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en-US" altLang="ja-JP" sz="1800" dirty="0">
              <a:solidFill>
                <a:srgbClr val="333333"/>
              </a:solidFill>
              <a:latin typeface="inherit"/>
            </a:endParaRPr>
          </a:p>
          <a:p>
            <a:pPr marL="0" indent="0">
              <a:buNone/>
            </a:pPr>
            <a:endParaRPr lang="ja-JP" altLang="en-US" sz="2000" b="1" i="0">
              <a:solidFill>
                <a:srgbClr val="333333"/>
              </a:solidFill>
              <a:effectLst/>
              <a:latin typeface="inherit"/>
            </a:endParaRPr>
          </a:p>
        </p:txBody>
      </p:sp>
    </p:spTree>
    <p:extLst>
      <p:ext uri="{BB962C8B-B14F-4D97-AF65-F5344CB8AC3E}">
        <p14:creationId xmlns:p14="http://schemas.microsoft.com/office/powerpoint/2010/main" val="65917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A72C2-F839-5619-A266-E103B18B0248}"/>
              </a:ext>
            </a:extLst>
          </p:cNvPr>
          <p:cNvSpPr>
            <a:spLocks noGrp="1"/>
          </p:cNvSpPr>
          <p:nvPr>
            <p:ph type="ctrTitle"/>
          </p:nvPr>
        </p:nvSpPr>
        <p:spPr/>
        <p:txBody>
          <a:bodyPr/>
          <a:lstStyle/>
          <a:p>
            <a:r>
              <a:rPr kumimoji="1" lang="ja-JP" altLang="en-US"/>
              <a:t>ご清聴ありがとうございました。</a:t>
            </a:r>
          </a:p>
        </p:txBody>
      </p:sp>
    </p:spTree>
    <p:extLst>
      <p:ext uri="{BB962C8B-B14F-4D97-AF65-F5344CB8AC3E}">
        <p14:creationId xmlns:p14="http://schemas.microsoft.com/office/powerpoint/2010/main" val="215545144"/>
      </p:ext>
    </p:extLst>
  </p:cSld>
  <p:clrMapOvr>
    <a:masterClrMapping/>
  </p:clrMapOvr>
</p:sld>
</file>

<file path=ppt/theme/theme1.xml><?xml version="1.0" encoding="utf-8"?>
<a:theme xmlns:a="http://schemas.openxmlformats.org/drawingml/2006/main" name="テーマ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2" id="{A2074439-C756-4160-963C-E6A094DB04D5}" vid="{CE9936F5-972B-4651-8EA9-643335731B3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8BF5203D3BDB4DB8ADB7893C475F9C" ma:contentTypeVersion="6" ma:contentTypeDescription="新しいドキュメントを作成します。" ma:contentTypeScope="" ma:versionID="eb9bfd93c81462490220eebcbfd00581">
  <xsd:schema xmlns:xsd="http://www.w3.org/2001/XMLSchema" xmlns:xs="http://www.w3.org/2001/XMLSchema" xmlns:p="http://schemas.microsoft.com/office/2006/metadata/properties" xmlns:ns2="753c479f-702e-4e46-a8dd-dfa8d8a97911" targetNamespace="http://schemas.microsoft.com/office/2006/metadata/properties" ma:root="true" ma:fieldsID="5091b69b8a2892cbf89cf3144d1672e7" ns2:_="">
    <xsd:import namespace="753c479f-702e-4e46-a8dd-dfa8d8a979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3c479f-702e-4e46-a8dd-dfa8d8a979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C2F342-2258-4B39-9935-768502D4B61E}">
  <ds:schemaRefs>
    <ds:schemaRef ds:uri="http://purl.org/dc/elements/1.1/"/>
    <ds:schemaRef ds:uri="http://purl.org/dc/terms/"/>
    <ds:schemaRef ds:uri="http://schemas.openxmlformats.org/package/2006/metadata/core-properties"/>
    <ds:schemaRef ds:uri="753c479f-702e-4e46-a8dd-dfa8d8a97911"/>
    <ds:schemaRef ds:uri="http://schemas.microsoft.com/office/2006/documentManagement/types"/>
    <ds:schemaRef ds:uri="http://purl.org/dc/dcmitype/"/>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6DCC404-FA10-4D80-8D79-7ED2C0E3F3CE}">
  <ds:schemaRefs>
    <ds:schemaRef ds:uri="http://schemas.microsoft.com/sharepoint/v3/contenttype/forms"/>
  </ds:schemaRefs>
</ds:datastoreItem>
</file>

<file path=customXml/itemProps3.xml><?xml version="1.0" encoding="utf-8"?>
<ds:datastoreItem xmlns:ds="http://schemas.openxmlformats.org/officeDocument/2006/customXml" ds:itemID="{677651D7-4A08-4A7A-8349-3AAAEBC34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3c479f-702e-4e46-a8dd-dfa8d8a97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テーマ2</Template>
  <TotalTime>3077</TotalTime>
  <Words>426</Words>
  <Application>Microsoft Macintosh PowerPoint</Application>
  <PresentationFormat>画面に合わせる (4:3)</PresentationFormat>
  <Paragraphs>68</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inherit</vt:lpstr>
      <vt:lpstr>Yu Gothic</vt:lpstr>
      <vt:lpstr>Yu Gothic</vt:lpstr>
      <vt:lpstr>Arial</vt:lpstr>
      <vt:lpstr>Calibri</vt:lpstr>
      <vt:lpstr>テーマ1</vt:lpstr>
      <vt:lpstr>デモ資料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矢嶋雄太</dc:creator>
  <cp:lastModifiedBy>若林功樹</cp:lastModifiedBy>
  <cp:revision>74</cp:revision>
  <dcterms:created xsi:type="dcterms:W3CDTF">2022-12-04T23:47:29Z</dcterms:created>
  <dcterms:modified xsi:type="dcterms:W3CDTF">2023-05-18T08:54:40Z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0x010100AC8BF5203D3BDB4DB8ADB7893C475F9C</vt:lpwstr>
  </property>
</Properties>
</file>