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858" r:id="rId3"/>
    <p:sldId id="852" r:id="rId4"/>
    <p:sldId id="261" r:id="rId5"/>
    <p:sldId id="854" r:id="rId6"/>
    <p:sldId id="859" r:id="rId7"/>
    <p:sldId id="258" r:id="rId8"/>
    <p:sldId id="855" r:id="rId9"/>
    <p:sldId id="856" r:id="rId10"/>
    <p:sldId id="85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fnzOEKsc3BODI/v82xEdoaGq/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4"/>
    <p:restoredTop sz="96512"/>
  </p:normalViewPr>
  <p:slideViewPr>
    <p:cSldViewPr snapToGrid="0">
      <p:cViewPr varScale="1">
        <p:scale>
          <a:sx n="150" d="100"/>
          <a:sy n="150" d="100"/>
        </p:scale>
        <p:origin x="176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3D382FA-6B0B-7C28-6138-CB8E8E36E2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DEC93-52B3-67C4-449C-B31F7C46C1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292A0-05B2-4ACF-8420-56346F16700F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508F00-7A35-FFC2-3782-2B086C4457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FF7143-B008-9D1E-EC66-3CEFF49FA2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D88E-C8B5-46E6-A8FE-97DEC67039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79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47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06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317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9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00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18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75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297725" y="1615768"/>
            <a:ext cx="8236675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200" b="1">
                <a:solidFill>
                  <a:srgbClr val="5A32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/>
          <p:nvPr/>
        </p:nvSpPr>
        <p:spPr>
          <a:xfrm>
            <a:off x="1" y="4939542"/>
            <a:ext cx="356359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Copyright ©2023 </a:t>
            </a:r>
            <a:r>
              <a:rPr lang="en-US" sz="800" b="1" i="0" u="none" strike="noStrike" cap="none" dirty="0" err="1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Iroribi</a:t>
            </a:r>
            <a:r>
              <a:rPr lang="en-US" sz="800" b="1" i="0" u="none" strike="noStrike" cap="none" dirty="0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 Inc. All Rights Reserved.</a:t>
            </a:r>
            <a:endParaRPr dirty="0"/>
          </a:p>
        </p:txBody>
      </p:sp>
      <p:sp>
        <p:nvSpPr>
          <p:cNvPr id="12" name="Google Shape;12;p5"/>
          <p:cNvSpPr txBox="1"/>
          <p:nvPr/>
        </p:nvSpPr>
        <p:spPr>
          <a:xfrm>
            <a:off x="4000858" y="4928465"/>
            <a:ext cx="114228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297729" y="671512"/>
            <a:ext cx="622935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rgbClr val="5A321E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4" name="Google Shape;14;p5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4000" y="-91922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 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/>
          <p:nvPr/>
        </p:nvSpPr>
        <p:spPr>
          <a:xfrm>
            <a:off x="0" y="-7400"/>
            <a:ext cx="9159000" cy="5151000"/>
          </a:xfrm>
          <a:prstGeom prst="rect">
            <a:avLst/>
          </a:prstGeom>
          <a:gradFill>
            <a:gsLst>
              <a:gs pos="0">
                <a:srgbClr val="FF8A00"/>
              </a:gs>
              <a:gs pos="100000">
                <a:srgbClr val="FF2594"/>
              </a:gs>
            </a:gsLst>
            <a:lin ang="18900044" scaled="0"/>
          </a:gra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297727" y="1615768"/>
            <a:ext cx="8436700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3"/>
          <p:cNvSpPr txBox="1"/>
          <p:nvPr/>
        </p:nvSpPr>
        <p:spPr>
          <a:xfrm>
            <a:off x="1" y="4939542"/>
            <a:ext cx="356359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©2023 </a:t>
            </a:r>
            <a:r>
              <a:rPr lang="en-US" sz="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Iroribi</a:t>
            </a:r>
            <a:r>
              <a:rPr lang="en-US"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Inc. All Rights Reserved.</a:t>
            </a:r>
            <a:endParaRPr dirty="0"/>
          </a:p>
        </p:txBody>
      </p:sp>
      <p:sp>
        <p:nvSpPr>
          <p:cNvPr id="40" name="Google Shape;40;p13"/>
          <p:cNvSpPr txBox="1"/>
          <p:nvPr/>
        </p:nvSpPr>
        <p:spPr>
          <a:xfrm>
            <a:off x="4000858" y="4928465"/>
            <a:ext cx="114228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297727" y="665163"/>
            <a:ext cx="622935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42" name="Google Shape;42;p13" descr="アイコン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7643" y="-100012"/>
            <a:ext cx="1621358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中身">
  <p:cSld name="1_中身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0" y="-7400"/>
            <a:ext cx="9159000" cy="714631"/>
          </a:xfrm>
          <a:prstGeom prst="rect">
            <a:avLst/>
          </a:prstGeom>
          <a:gradFill>
            <a:gsLst>
              <a:gs pos="0">
                <a:srgbClr val="FF8A00"/>
              </a:gs>
              <a:gs pos="100000">
                <a:srgbClr val="FF2594"/>
              </a:gs>
            </a:gsLst>
            <a:lin ang="18900044" scaled="0"/>
          </a:gra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79302" y="111625"/>
            <a:ext cx="88419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/>
          <p:nvPr/>
        </p:nvSpPr>
        <p:spPr>
          <a:xfrm>
            <a:off x="1" y="4939542"/>
            <a:ext cx="356359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rPr>
              <a:t>Copyright ©2023 </a:t>
            </a:r>
            <a:r>
              <a:rPr lang="en-US" sz="800" b="1" i="0" u="none" strike="noStrike" cap="none" dirty="0" err="1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rPr>
              <a:t>Iroribi</a:t>
            </a:r>
            <a:r>
              <a:rPr lang="en-US" sz="800" b="1" i="0" u="none" strike="noStrike" cap="none" dirty="0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rPr>
              <a:t> Inc. All Rights Reserved.</a:t>
            </a:r>
            <a:endParaRPr dirty="0"/>
          </a:p>
        </p:txBody>
      </p:sp>
      <p:sp>
        <p:nvSpPr>
          <p:cNvPr id="48" name="Google Shape;48;p14"/>
          <p:cNvSpPr txBox="1"/>
          <p:nvPr/>
        </p:nvSpPr>
        <p:spPr>
          <a:xfrm>
            <a:off x="4000858" y="4928465"/>
            <a:ext cx="114228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49" name="Google Shape;49;p14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7333" y="85322"/>
            <a:ext cx="1133171" cy="47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中身">
  <p:cSld name="1_中身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0" y="-7400"/>
            <a:ext cx="9159000" cy="714631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79302" y="111625"/>
            <a:ext cx="88419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4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5"/>
          <p:cNvSpPr txBox="1"/>
          <p:nvPr/>
        </p:nvSpPr>
        <p:spPr>
          <a:xfrm>
            <a:off x="1" y="4939542"/>
            <a:ext cx="356359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rPr>
              <a:t>Copyright ©2023 </a:t>
            </a:r>
            <a:r>
              <a:rPr lang="en-US" sz="800" b="1" i="0" u="none" strike="noStrike" cap="none" dirty="0" err="1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rPr>
              <a:t>Iroribi</a:t>
            </a:r>
            <a:r>
              <a:rPr lang="en-US" sz="800" b="1" i="0" u="none" strike="noStrike" cap="none" dirty="0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rPr>
              <a:t> Inc. All Rights Reserved.</a:t>
            </a:r>
            <a:endParaRPr dirty="0"/>
          </a:p>
        </p:txBody>
      </p:sp>
      <p:sp>
        <p:nvSpPr>
          <p:cNvPr id="55" name="Google Shape;55;p15"/>
          <p:cNvSpPr txBox="1"/>
          <p:nvPr/>
        </p:nvSpPr>
        <p:spPr>
          <a:xfrm>
            <a:off x="4000858" y="4928465"/>
            <a:ext cx="114228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8A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56" name="Google Shape;56;p15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67333" y="85322"/>
            <a:ext cx="1133171" cy="47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待機画面">
  <p:cSld name="1_待機画面 6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0" y="-7400"/>
            <a:ext cx="9159000" cy="5151000"/>
          </a:xfrm>
          <a:prstGeom prst="rect">
            <a:avLst/>
          </a:prstGeom>
          <a:gradFill>
            <a:gsLst>
              <a:gs pos="0">
                <a:srgbClr val="FF8A00"/>
              </a:gs>
              <a:gs pos="100000">
                <a:srgbClr val="FF2594"/>
              </a:gs>
            </a:gsLst>
            <a:lin ang="18900044" scaled="0"/>
          </a:gra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6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6050" y="588086"/>
            <a:ext cx="6946900" cy="288626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/>
        </p:nvSpPr>
        <p:spPr>
          <a:xfrm>
            <a:off x="477838" y="3325634"/>
            <a:ext cx="8188323" cy="108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“つながり”が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イノベーションの明るい火を灯す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待機画面">
  <p:cSld name="1_待機画面 7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/>
          <p:nvPr/>
        </p:nvSpPr>
        <p:spPr>
          <a:xfrm>
            <a:off x="0" y="-7400"/>
            <a:ext cx="9159000" cy="5151000"/>
          </a:xfrm>
          <a:prstGeom prst="rect">
            <a:avLst/>
          </a:prstGeom>
          <a:gradFill>
            <a:gsLst>
              <a:gs pos="0">
                <a:srgbClr val="FF8A00"/>
              </a:gs>
              <a:gs pos="100000">
                <a:srgbClr val="FF2594"/>
              </a:gs>
            </a:gsLst>
            <a:lin ang="18900044" scaled="0"/>
          </a:gra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7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6050" y="1124965"/>
            <a:ext cx="6946900" cy="288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中身" preserve="1" userDrawn="1">
  <p:cSld name="1_中身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571503"/>
            <a:ext cx="8160000" cy="71437"/>
          </a:xfrm>
          <a:prstGeom prst="rect">
            <a:avLst/>
          </a:prstGeom>
          <a:gradFill>
            <a:gsLst>
              <a:gs pos="0">
                <a:srgbClr val="FF8A00"/>
              </a:gs>
              <a:gs pos="100000">
                <a:srgbClr val="FF2594"/>
              </a:gs>
            </a:gsLst>
            <a:lin ang="18900044" scaled="0"/>
          </a:gra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84051" y="34386"/>
            <a:ext cx="8174124" cy="5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400" b="1">
                <a:solidFill>
                  <a:srgbClr val="5A32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6"/>
          <p:cNvSpPr txBox="1"/>
          <p:nvPr/>
        </p:nvSpPr>
        <p:spPr>
          <a:xfrm>
            <a:off x="1" y="4939542"/>
            <a:ext cx="356359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Copyright ©2023 </a:t>
            </a:r>
            <a:r>
              <a:rPr lang="en-US" sz="800" b="1" i="0" u="none" strike="noStrike" cap="none" dirty="0" err="1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Iroribi</a:t>
            </a:r>
            <a:r>
              <a:rPr lang="en-US" sz="800" b="1" i="0" u="none" strike="noStrike" cap="none" dirty="0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 Inc. All Rights Reserved.</a:t>
            </a:r>
            <a:endParaRPr dirty="0"/>
          </a:p>
        </p:txBody>
      </p:sp>
      <p:sp>
        <p:nvSpPr>
          <p:cNvPr id="20" name="Google Shape;20;p6"/>
          <p:cNvSpPr txBox="1"/>
          <p:nvPr/>
        </p:nvSpPr>
        <p:spPr>
          <a:xfrm>
            <a:off x="4000858" y="4928465"/>
            <a:ext cx="114228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21" name="Google Shape;21;p6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8585" y="-22177"/>
            <a:ext cx="776535" cy="7765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EF6CE125-4E73-CA66-1C4A-D06C05BD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971140"/>
            <a:ext cx="8229600" cy="320121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8072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中身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571503"/>
            <a:ext cx="8160000" cy="71437"/>
          </a:xfrm>
          <a:prstGeom prst="rect">
            <a:avLst/>
          </a:prstGeom>
          <a:gradFill>
            <a:gsLst>
              <a:gs pos="0">
                <a:srgbClr val="FF8A00"/>
              </a:gs>
              <a:gs pos="100000">
                <a:srgbClr val="FF2594"/>
              </a:gs>
            </a:gsLst>
            <a:lin ang="18900044" scaled="0"/>
          </a:gra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84051" y="34386"/>
            <a:ext cx="8174124" cy="5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400" b="1">
                <a:solidFill>
                  <a:srgbClr val="5A321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6"/>
          <p:cNvSpPr txBox="1"/>
          <p:nvPr/>
        </p:nvSpPr>
        <p:spPr>
          <a:xfrm>
            <a:off x="1" y="4939542"/>
            <a:ext cx="356359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Copyright ©2023 </a:t>
            </a:r>
            <a:r>
              <a:rPr lang="en-US" sz="800" b="1" i="0" u="none" strike="noStrike" cap="none" dirty="0" err="1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Iroribi</a:t>
            </a:r>
            <a:r>
              <a:rPr lang="en-US" sz="800" b="1" i="0" u="none" strike="noStrike" cap="none" dirty="0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 Inc. All Rights Reserved.</a:t>
            </a:r>
            <a:endParaRPr dirty="0"/>
          </a:p>
        </p:txBody>
      </p:sp>
      <p:sp>
        <p:nvSpPr>
          <p:cNvPr id="20" name="Google Shape;20;p6"/>
          <p:cNvSpPr txBox="1"/>
          <p:nvPr/>
        </p:nvSpPr>
        <p:spPr>
          <a:xfrm>
            <a:off x="4000858" y="4928465"/>
            <a:ext cx="114228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21" name="Google Shape;21;p6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8585" y="-22177"/>
            <a:ext cx="776535" cy="77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待機画面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待機画面">
  <p:cSld name="1_待機画面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-7400"/>
            <a:ext cx="9159000" cy="51510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待機画面">
  <p:cSld name="1_待機画面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/>
          <p:nvPr/>
        </p:nvSpPr>
        <p:spPr>
          <a:xfrm>
            <a:off x="0" y="-7400"/>
            <a:ext cx="9159000" cy="5151000"/>
          </a:xfrm>
          <a:prstGeom prst="rect">
            <a:avLst/>
          </a:prstGeom>
          <a:gradFill>
            <a:gsLst>
              <a:gs pos="0">
                <a:srgbClr val="FF8A00"/>
              </a:gs>
              <a:gs pos="100000">
                <a:srgbClr val="FF2594"/>
              </a:gs>
            </a:gsLst>
            <a:lin ang="18900044" scaled="0"/>
          </a:gra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待機画面">
  <p:cSld name="1_待機画面 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/>
        </p:nvSpPr>
        <p:spPr>
          <a:xfrm>
            <a:off x="477838" y="3778865"/>
            <a:ext cx="8188323" cy="108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2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“つながり”が</a:t>
            </a:r>
            <a:endParaRPr sz="2800" b="1" i="0" u="none" strike="noStrike" cap="none">
              <a:solidFill>
                <a:srgbClr val="5A32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2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イノベーションの明るい火を灯す</a:t>
            </a:r>
            <a:endParaRPr sz="2800" b="1" i="0" u="none" strike="noStrike" cap="none">
              <a:solidFill>
                <a:srgbClr val="5A32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0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7600" y="-317500"/>
            <a:ext cx="4368800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待機画面">
  <p:cSld name="1_待機画面 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8025" y="967150"/>
            <a:ext cx="7727950" cy="320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待機画面">
  <p:cSld name="1_待機画面 5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/>
        </p:nvSpPr>
        <p:spPr>
          <a:xfrm>
            <a:off x="477838" y="3268484"/>
            <a:ext cx="8188323" cy="108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2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“つながり”が</a:t>
            </a:r>
            <a:endParaRPr sz="2800" b="1" i="0" u="none" strike="noStrike" cap="none">
              <a:solidFill>
                <a:srgbClr val="5A32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2800" b="1" i="0" u="none" strike="noStrike" cap="none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イノベーションの明るい火を灯す</a:t>
            </a:r>
            <a:endParaRPr sz="2800" b="1" i="0" u="none" strike="noStrike" cap="none">
              <a:solidFill>
                <a:srgbClr val="5A32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2" descr="ロゴ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8825" y="291511"/>
            <a:ext cx="7626350" cy="3167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ukiw/mongo_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ukiw/mongo_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title"/>
          </p:nvPr>
        </p:nvSpPr>
        <p:spPr>
          <a:xfrm>
            <a:off x="297725" y="1615768"/>
            <a:ext cx="8236675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</a:pP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データプラットフォームの使用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ja-JP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検討</a:t>
            </a:r>
            <a:endParaRPr sz="1600"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7127723" y="4405256"/>
            <a:ext cx="1484939" cy="63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株式会社Iroribi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5A321E"/>
                </a:solidFill>
                <a:latin typeface="Arial"/>
                <a:ea typeface="Arial"/>
                <a:cs typeface="Arial"/>
                <a:sym typeface="Arial"/>
              </a:rPr>
              <a:t>2023年4月19日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347593" y="479070"/>
            <a:ext cx="4457563" cy="33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1600" b="1" dirty="0">
                <a:solidFill>
                  <a:srgbClr val="5A321E"/>
                </a:solidFill>
              </a:rPr>
              <a:t>若林功樹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84051" y="34386"/>
            <a:ext cx="8174124" cy="5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</a:pPr>
            <a:r>
              <a:rPr lang="en-US" altLang="ja-JP" dirty="0"/>
              <a:t>XXX</a:t>
            </a:r>
            <a:endParaRPr dirty="0"/>
          </a:p>
        </p:txBody>
      </p:sp>
      <p:sp>
        <p:nvSpPr>
          <p:cNvPr id="76" name="Google Shape;76;p2"/>
          <p:cNvSpPr/>
          <p:nvPr/>
        </p:nvSpPr>
        <p:spPr>
          <a:xfrm>
            <a:off x="316834" y="833817"/>
            <a:ext cx="108000" cy="3600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24837" y="771769"/>
            <a:ext cx="687650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dirty="0"/>
          </a:p>
        </p:txBody>
      </p:sp>
      <p:sp>
        <p:nvSpPr>
          <p:cNvPr id="78" name="Google Shape;78;p2"/>
          <p:cNvSpPr txBox="1"/>
          <p:nvPr/>
        </p:nvSpPr>
        <p:spPr>
          <a:xfrm>
            <a:off x="644633" y="1358605"/>
            <a:ext cx="516629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lang="ja-JP" alt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39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84051" y="34386"/>
            <a:ext cx="8174124" cy="5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</a:pPr>
            <a:r>
              <a:rPr lang="en-US" dirty="0" err="1"/>
              <a:t>documentDB</a:t>
            </a:r>
            <a:r>
              <a:rPr lang="en-US" dirty="0"/>
              <a:t>(</a:t>
            </a:r>
            <a:r>
              <a:rPr lang="en-US" dirty="0" err="1"/>
              <a:t>mongoDB</a:t>
            </a:r>
            <a:r>
              <a:rPr lang="en-US" dirty="0"/>
              <a:t>)</a:t>
            </a:r>
            <a:r>
              <a:rPr lang="en-US" dirty="0" err="1"/>
              <a:t>のデモを作成</a:t>
            </a:r>
            <a:endParaRPr dirty="0"/>
          </a:p>
        </p:txBody>
      </p:sp>
      <p:sp>
        <p:nvSpPr>
          <p:cNvPr id="76" name="Google Shape;76;p2"/>
          <p:cNvSpPr/>
          <p:nvPr/>
        </p:nvSpPr>
        <p:spPr>
          <a:xfrm>
            <a:off x="316834" y="833817"/>
            <a:ext cx="108000" cy="3600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24837" y="771769"/>
            <a:ext cx="79476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+mn-ea"/>
                <a:ea typeface="+mn-ea"/>
              </a:rPr>
              <a:t>Dockerコンテナ上にmongoDBを起動させ、ファイル情報を保存していく</a:t>
            </a:r>
            <a:endParaRPr sz="1800" dirty="0">
              <a:latin typeface="+mn-ea"/>
              <a:ea typeface="+mn-ea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Google Shape;78;p2">
            <a:extLst>
              <a:ext uri="{FF2B5EF4-FFF2-40B4-BE49-F238E27FC236}">
                <a16:creationId xmlns:a16="http://schemas.microsoft.com/office/drawing/2014/main" id="{8601473F-498A-575A-1590-B818097E018A}"/>
              </a:ext>
            </a:extLst>
          </p:cNvPr>
          <p:cNvSpPr txBox="1"/>
          <p:nvPr/>
        </p:nvSpPr>
        <p:spPr>
          <a:xfrm>
            <a:off x="245721" y="1354274"/>
            <a:ext cx="8012454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・リポジトリ</a:t>
            </a:r>
            <a:r>
              <a:rPr lang="en-US" altLang="ja-JP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altLang="ja-JP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https://github.com/koukiw/mongo_project</a:t>
            </a:r>
            <a:endParaRPr lang="en-US" altLang="ja-JP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/>
              <a:t>使い方は</a:t>
            </a:r>
            <a:r>
              <a:rPr lang="en-US" altLang="ja-JP" sz="1600" dirty="0" err="1"/>
              <a:t>README.md</a:t>
            </a:r>
            <a:r>
              <a:rPr lang="ja-JP" altLang="en-US" sz="1600"/>
              <a:t>に記載</a:t>
            </a:r>
            <a:endParaRPr lang="en-US" altLang="ja-JP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/>
              <a:t>・</a:t>
            </a:r>
            <a:r>
              <a:rPr lang="en-US" altLang="ja-JP" sz="1600" dirty="0"/>
              <a:t>DB</a:t>
            </a:r>
            <a:r>
              <a:rPr lang="ja-JP" altLang="en-US" sz="1600"/>
              <a:t>詳細</a:t>
            </a:r>
            <a:endParaRPr lang="en-US" altLang="ja-JP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600" dirty="0"/>
              <a:t>DB</a:t>
            </a:r>
            <a:r>
              <a:rPr lang="ja-JP" altLang="en-US" sz="1600"/>
              <a:t>名：</a:t>
            </a:r>
            <a:r>
              <a:rPr lang="en-US" altLang="ja-JP" sz="1600" dirty="0" err="1"/>
              <a:t>demo_db</a:t>
            </a:r>
            <a:endParaRPr lang="en-US" altLang="ja-JP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600" dirty="0"/>
              <a:t>Collection</a:t>
            </a:r>
            <a:r>
              <a:rPr lang="ja-JP" altLang="en-US" sz="1600"/>
              <a:t>名：</a:t>
            </a:r>
            <a:r>
              <a:rPr lang="en-US" altLang="ja-JP" sz="1600" dirty="0" err="1"/>
              <a:t>demo_collection</a:t>
            </a:r>
            <a:endParaRPr lang="en-US" altLang="ja-JP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/>
              <a:t>各ドキュメント：</a:t>
            </a:r>
            <a:r>
              <a:rPr lang="en-US" altLang="ja-JP" sz="1600" dirty="0"/>
              <a:t>csv</a:t>
            </a:r>
            <a:r>
              <a:rPr lang="ja-JP" altLang="en-US" sz="1600"/>
              <a:t>、</a:t>
            </a:r>
            <a:r>
              <a:rPr lang="en-US" altLang="ja-JP" sz="1600" dirty="0"/>
              <a:t>excel</a:t>
            </a:r>
            <a:r>
              <a:rPr lang="ja-JP" altLang="en-US" sz="1600"/>
              <a:t>ファイルの場合は下記にカラム名のスキーマを追加。</a:t>
            </a:r>
            <a:endParaRPr lang="en-US" altLang="ja-JP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3AB7BF2-53B5-BF83-3FBF-BBC32B3D0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93308"/>
              </p:ext>
            </p:extLst>
          </p:nvPr>
        </p:nvGraphicFramePr>
        <p:xfrm>
          <a:off x="885825" y="3497437"/>
          <a:ext cx="6486525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93">
                  <a:extLst>
                    <a:ext uri="{9D8B030D-6E8A-4147-A177-3AD203B41FA5}">
                      <a16:colId xmlns:a16="http://schemas.microsoft.com/office/drawing/2014/main" val="2702834196"/>
                    </a:ext>
                  </a:extLst>
                </a:gridCol>
                <a:gridCol w="1503305">
                  <a:extLst>
                    <a:ext uri="{9D8B030D-6E8A-4147-A177-3AD203B41FA5}">
                      <a16:colId xmlns:a16="http://schemas.microsoft.com/office/drawing/2014/main" val="2053477451"/>
                    </a:ext>
                  </a:extLst>
                </a:gridCol>
                <a:gridCol w="497919">
                  <a:extLst>
                    <a:ext uri="{9D8B030D-6E8A-4147-A177-3AD203B41FA5}">
                      <a16:colId xmlns:a16="http://schemas.microsoft.com/office/drawing/2014/main" val="3726431393"/>
                    </a:ext>
                  </a:extLst>
                </a:gridCol>
                <a:gridCol w="828060">
                  <a:extLst>
                    <a:ext uri="{9D8B030D-6E8A-4147-A177-3AD203B41FA5}">
                      <a16:colId xmlns:a16="http://schemas.microsoft.com/office/drawing/2014/main" val="3647587666"/>
                    </a:ext>
                  </a:extLst>
                </a:gridCol>
                <a:gridCol w="696264">
                  <a:extLst>
                    <a:ext uri="{9D8B030D-6E8A-4147-A177-3AD203B41FA5}">
                      <a16:colId xmlns:a16="http://schemas.microsoft.com/office/drawing/2014/main" val="3023698324"/>
                    </a:ext>
                  </a:extLst>
                </a:gridCol>
                <a:gridCol w="782416">
                  <a:extLst>
                    <a:ext uri="{9D8B030D-6E8A-4147-A177-3AD203B41FA5}">
                      <a16:colId xmlns:a16="http://schemas.microsoft.com/office/drawing/2014/main" val="2754536901"/>
                    </a:ext>
                  </a:extLst>
                </a:gridCol>
                <a:gridCol w="1552568">
                  <a:extLst>
                    <a:ext uri="{9D8B030D-6E8A-4147-A177-3AD203B41FA5}">
                      <a16:colId xmlns:a16="http://schemas.microsoft.com/office/drawing/2014/main" val="2795957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_id</a:t>
                      </a:r>
                      <a:endParaRPr kumimoji="1" lang="ja-JP" altLang="en-US" sz="1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プロジェクト名</a:t>
                      </a:r>
                    </a:p>
                    <a:p>
                      <a:endParaRPr kumimoji="1" lang="ja-JP" altLang="en-US" sz="1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パス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ファイル名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ファイル拡張子</a:t>
                      </a:r>
                      <a:endParaRPr kumimoji="1" lang="ja-JP" altLang="en-US" sz="1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texts</a:t>
                      </a:r>
                      <a:endParaRPr kumimoji="1" lang="ja-JP" altLang="en-US" sz="1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/>
                        <a:t>Upload_Date</a:t>
                      </a:r>
                      <a:endParaRPr kumimoji="1" lang="ja-JP" altLang="en-US" sz="1000"/>
                    </a:p>
                    <a:p>
                      <a:endParaRPr kumimoji="1" lang="ja-JP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51362968"/>
                  </a:ext>
                </a:extLst>
              </a:tr>
              <a:tr h="230952"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kumimoji="1" lang="ja-JP" altLang="en-US" sz="13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8780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490;p28">
            <a:extLst>
              <a:ext uri="{FF2B5EF4-FFF2-40B4-BE49-F238E27FC236}">
                <a16:creationId xmlns:a16="http://schemas.microsoft.com/office/drawing/2014/main" id="{F09E6151-5F3B-A3A9-3F14-47A21860A35B}"/>
              </a:ext>
            </a:extLst>
          </p:cNvPr>
          <p:cNvSpPr/>
          <p:nvPr/>
        </p:nvSpPr>
        <p:spPr>
          <a:xfrm>
            <a:off x="2315606" y="1962913"/>
            <a:ext cx="827532" cy="540769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データ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カタログ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3D6F43-48CB-63B0-DD69-4922D304B1DB}"/>
              </a:ext>
            </a:extLst>
          </p:cNvPr>
          <p:cNvSpPr/>
          <p:nvPr/>
        </p:nvSpPr>
        <p:spPr>
          <a:xfrm>
            <a:off x="376999" y="1477493"/>
            <a:ext cx="8452898" cy="30099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F2751A7-2B95-FE36-80A6-9B6362011EC6}"/>
              </a:ext>
            </a:extLst>
          </p:cNvPr>
          <p:cNvCxnSpPr>
            <a:cxnSpLocks/>
            <a:stCxn id="12" idx="3"/>
            <a:endCxn id="115" idx="1"/>
          </p:cNvCxnSpPr>
          <p:nvPr/>
        </p:nvCxnSpPr>
        <p:spPr>
          <a:xfrm>
            <a:off x="6750805" y="2073758"/>
            <a:ext cx="0" cy="1842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3D1E3BFA-873B-D08E-48B2-531BC32A4E7D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>
            <a:off x="1480574" y="2994101"/>
            <a:ext cx="1950177" cy="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84051" y="34387"/>
            <a:ext cx="8174124" cy="524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ja-JP" altLang="en-US" dirty="0"/>
              <a:t>分析のためのデータ化</a:t>
            </a:r>
            <a:endParaRPr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8341E25-EADF-FE7D-CB6B-F8DA7392C40C}"/>
              </a:ext>
            </a:extLst>
          </p:cNvPr>
          <p:cNvSpPr txBox="1"/>
          <p:nvPr/>
        </p:nvSpPr>
        <p:spPr>
          <a:xfrm>
            <a:off x="451890" y="749884"/>
            <a:ext cx="7109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ja-JP" altLang="en-US" sz="1800" dirty="0">
                <a:solidFill>
                  <a:schemeClr val="dk1"/>
                </a:solidFill>
              </a:rPr>
              <a:t>クラウド環境の利用準備が整うまでは、これまでに用意した</a:t>
            </a:r>
            <a:endParaRPr lang="en-US" altLang="ja-JP" sz="1800" dirty="0">
              <a:solidFill>
                <a:schemeClr val="dk1"/>
              </a:solidFill>
            </a:endParaRPr>
          </a:p>
          <a:p>
            <a:pPr>
              <a:buClr>
                <a:srgbClr val="000000"/>
              </a:buClr>
              <a:buSzPts val="1100"/>
            </a:pPr>
            <a:r>
              <a:rPr lang="ja-JP" altLang="en-US" sz="1800" dirty="0">
                <a:solidFill>
                  <a:schemeClr val="dk1"/>
                </a:solidFill>
              </a:rPr>
              <a:t>仕組みも活用して</a:t>
            </a:r>
            <a:r>
              <a:rPr lang="en-US" altLang="ja-JP" sz="1800" dirty="0">
                <a:solidFill>
                  <a:schemeClr val="dk1"/>
                </a:solidFill>
              </a:rPr>
              <a:t>PC</a:t>
            </a:r>
            <a:r>
              <a:rPr lang="ja-JP" altLang="en-US" sz="1800" dirty="0">
                <a:solidFill>
                  <a:schemeClr val="dk1"/>
                </a:solidFill>
              </a:rPr>
              <a:t>上で分析用データを作成する。</a:t>
            </a:r>
            <a:endParaRPr lang="en-US" altLang="ja-JP" sz="1800" dirty="0">
              <a:solidFill>
                <a:schemeClr val="dk1"/>
              </a:solidFill>
            </a:endParaRPr>
          </a:p>
        </p:txBody>
      </p:sp>
      <p:sp>
        <p:nvSpPr>
          <p:cNvPr id="5" name="Google Shape;490;p28">
            <a:extLst>
              <a:ext uri="{FF2B5EF4-FFF2-40B4-BE49-F238E27FC236}">
                <a16:creationId xmlns:a16="http://schemas.microsoft.com/office/drawing/2014/main" id="{577E4913-C2D4-5ECB-0C5B-189FA3F03041}"/>
              </a:ext>
            </a:extLst>
          </p:cNvPr>
          <p:cNvSpPr/>
          <p:nvPr/>
        </p:nvSpPr>
        <p:spPr>
          <a:xfrm>
            <a:off x="3430752" y="2581549"/>
            <a:ext cx="835300" cy="826004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テキスト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データ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複数書類 15">
            <a:extLst>
              <a:ext uri="{FF2B5EF4-FFF2-40B4-BE49-F238E27FC236}">
                <a16:creationId xmlns:a16="http://schemas.microsoft.com/office/drawing/2014/main" id="{3FBFAF72-4CED-6904-2D26-C6CF420E3161}"/>
              </a:ext>
            </a:extLst>
          </p:cNvPr>
          <p:cNvSpPr/>
          <p:nvPr/>
        </p:nvSpPr>
        <p:spPr>
          <a:xfrm>
            <a:off x="566837" y="2672233"/>
            <a:ext cx="913737" cy="643735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現場書類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646140-EE58-86D6-D7C1-DD02580FE3BA}"/>
              </a:ext>
            </a:extLst>
          </p:cNvPr>
          <p:cNvSpPr txBox="1"/>
          <p:nvPr/>
        </p:nvSpPr>
        <p:spPr>
          <a:xfrm>
            <a:off x="522617" y="1572769"/>
            <a:ext cx="910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/>
                </a:solidFill>
              </a:rPr>
              <a:t>PC</a:t>
            </a:r>
            <a:r>
              <a:rPr lang="ja-JP" altLang="en-US" sz="1200" dirty="0">
                <a:solidFill>
                  <a:schemeClr val="bg2"/>
                </a:solidFill>
              </a:rPr>
              <a:t> </a:t>
            </a:r>
            <a:r>
              <a:rPr lang="en-US" altLang="ja-JP" sz="1200" dirty="0">
                <a:solidFill>
                  <a:schemeClr val="bg2"/>
                </a:solidFill>
              </a:rPr>
              <a:t>Local</a:t>
            </a:r>
            <a:endParaRPr lang="ja-JP" altLang="en-US" sz="1200" dirty="0">
              <a:solidFill>
                <a:schemeClr val="bg2"/>
              </a:solidFill>
            </a:endParaRPr>
          </a:p>
        </p:txBody>
      </p:sp>
      <p:sp>
        <p:nvSpPr>
          <p:cNvPr id="12" name="Google Shape;490;p28">
            <a:extLst>
              <a:ext uri="{FF2B5EF4-FFF2-40B4-BE49-F238E27FC236}">
                <a16:creationId xmlns:a16="http://schemas.microsoft.com/office/drawing/2014/main" id="{D84AEF2B-7C91-BF36-10C3-084EABB4A37B}"/>
              </a:ext>
            </a:extLst>
          </p:cNvPr>
          <p:cNvSpPr/>
          <p:nvPr/>
        </p:nvSpPr>
        <p:spPr>
          <a:xfrm>
            <a:off x="6242629" y="1612093"/>
            <a:ext cx="1016353" cy="46166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単語情報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7" name="Google Shape;490;p28">
            <a:extLst>
              <a:ext uri="{FF2B5EF4-FFF2-40B4-BE49-F238E27FC236}">
                <a16:creationId xmlns:a16="http://schemas.microsoft.com/office/drawing/2014/main" id="{040BD1C7-44C4-7941-0E1B-8B519E7817C8}"/>
              </a:ext>
            </a:extLst>
          </p:cNvPr>
          <p:cNvSpPr/>
          <p:nvPr/>
        </p:nvSpPr>
        <p:spPr>
          <a:xfrm>
            <a:off x="6242629" y="2214663"/>
            <a:ext cx="1016353" cy="46166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ベクトル情報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21" name="Google Shape;490;p28">
            <a:extLst>
              <a:ext uri="{FF2B5EF4-FFF2-40B4-BE49-F238E27FC236}">
                <a16:creationId xmlns:a16="http://schemas.microsoft.com/office/drawing/2014/main" id="{17C30497-8639-4572-476F-E1EEBF01E4AE}"/>
              </a:ext>
            </a:extLst>
          </p:cNvPr>
          <p:cNvSpPr/>
          <p:nvPr/>
        </p:nvSpPr>
        <p:spPr>
          <a:xfrm>
            <a:off x="6242629" y="2765568"/>
            <a:ext cx="1016353" cy="46166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類似語、重要語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25" name="Google Shape;490;p28">
            <a:extLst>
              <a:ext uri="{FF2B5EF4-FFF2-40B4-BE49-F238E27FC236}">
                <a16:creationId xmlns:a16="http://schemas.microsoft.com/office/drawing/2014/main" id="{31443343-B361-0B55-644C-AFC25EEDEE8E}"/>
              </a:ext>
            </a:extLst>
          </p:cNvPr>
          <p:cNvSpPr/>
          <p:nvPr/>
        </p:nvSpPr>
        <p:spPr>
          <a:xfrm>
            <a:off x="6242629" y="3334742"/>
            <a:ext cx="1016353" cy="46166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構造化データ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64E9F5DC-6E23-18C6-A823-B07B77FAA4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32" y="2710190"/>
            <a:ext cx="890008" cy="567939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C880FA0-C0A9-8527-5983-8D9A1CE25635}"/>
              </a:ext>
            </a:extLst>
          </p:cNvPr>
          <p:cNvSpPr/>
          <p:nvPr/>
        </p:nvSpPr>
        <p:spPr>
          <a:xfrm>
            <a:off x="2276132" y="2753510"/>
            <a:ext cx="913737" cy="4978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テキスト抽出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2C9B941-A797-2954-B3EF-C9D1E07EA67C}"/>
              </a:ext>
            </a:extLst>
          </p:cNvPr>
          <p:cNvCxnSpPr>
            <a:cxnSpLocks/>
            <a:stCxn id="108" idx="3"/>
            <a:endCxn id="48" idx="0"/>
          </p:cNvCxnSpPr>
          <p:nvPr/>
        </p:nvCxnSpPr>
        <p:spPr>
          <a:xfrm>
            <a:off x="2729373" y="2503682"/>
            <a:ext cx="3629" cy="24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7BFF0E5B-95A0-3313-0BF2-60DF0484F502}"/>
              </a:ext>
            </a:extLst>
          </p:cNvPr>
          <p:cNvCxnSpPr>
            <a:cxnSpLocks/>
            <a:stCxn id="5" idx="4"/>
            <a:endCxn id="30" idx="1"/>
          </p:cNvCxnSpPr>
          <p:nvPr/>
        </p:nvCxnSpPr>
        <p:spPr>
          <a:xfrm flipV="1">
            <a:off x="4266052" y="1875374"/>
            <a:ext cx="481113" cy="11191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DDCC679E-A410-7CFA-C884-DD76F2E1A34C}"/>
              </a:ext>
            </a:extLst>
          </p:cNvPr>
          <p:cNvCxnSpPr>
            <a:cxnSpLocks/>
            <a:stCxn id="5" idx="4"/>
            <a:endCxn id="31" idx="1"/>
          </p:cNvCxnSpPr>
          <p:nvPr/>
        </p:nvCxnSpPr>
        <p:spPr>
          <a:xfrm flipV="1">
            <a:off x="4266052" y="2445137"/>
            <a:ext cx="481113" cy="54941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85AD10AA-1278-095B-D4B0-8F8163525CC3}"/>
              </a:ext>
            </a:extLst>
          </p:cNvPr>
          <p:cNvCxnSpPr>
            <a:cxnSpLocks/>
            <a:stCxn id="5" idx="4"/>
            <a:endCxn id="32" idx="1"/>
          </p:cNvCxnSpPr>
          <p:nvPr/>
        </p:nvCxnSpPr>
        <p:spPr>
          <a:xfrm flipV="1">
            <a:off x="4266052" y="2991527"/>
            <a:ext cx="481113" cy="302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6163C097-770B-84FA-04BA-B19164863CE3}"/>
              </a:ext>
            </a:extLst>
          </p:cNvPr>
          <p:cNvCxnSpPr>
            <a:cxnSpLocks/>
            <a:stCxn id="5" idx="4"/>
            <a:endCxn id="33" idx="1"/>
          </p:cNvCxnSpPr>
          <p:nvPr/>
        </p:nvCxnSpPr>
        <p:spPr>
          <a:xfrm>
            <a:off x="4266052" y="2994552"/>
            <a:ext cx="481113" cy="55075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EF4639F3-83E7-780C-D61A-4EDFDE6FB6E0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>
            <a:off x="7258982" y="1842926"/>
            <a:ext cx="539950" cy="115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4E92461E-522F-FF7F-0B61-E69C5B688C43}"/>
              </a:ext>
            </a:extLst>
          </p:cNvPr>
          <p:cNvCxnSpPr>
            <a:cxnSpLocks/>
            <a:stCxn id="17" idx="4"/>
            <a:endCxn id="35" idx="1"/>
          </p:cNvCxnSpPr>
          <p:nvPr/>
        </p:nvCxnSpPr>
        <p:spPr>
          <a:xfrm>
            <a:off x="7258982" y="2445496"/>
            <a:ext cx="539950" cy="548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035BE044-7978-BB4A-C7C1-DEA609D09F52}"/>
              </a:ext>
            </a:extLst>
          </p:cNvPr>
          <p:cNvCxnSpPr>
            <a:cxnSpLocks/>
            <a:stCxn id="21" idx="4"/>
            <a:endCxn id="35" idx="1"/>
          </p:cNvCxnSpPr>
          <p:nvPr/>
        </p:nvCxnSpPr>
        <p:spPr>
          <a:xfrm flipV="1">
            <a:off x="7258982" y="2994160"/>
            <a:ext cx="539950" cy="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655C63C3-74C5-28A7-7EFB-60C992D3F1C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 flipV="1">
            <a:off x="7258982" y="2994161"/>
            <a:ext cx="539950" cy="571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617452B-4D7D-A830-E6A7-320D145EAF9A}"/>
              </a:ext>
            </a:extLst>
          </p:cNvPr>
          <p:cNvSpPr/>
          <p:nvPr/>
        </p:nvSpPr>
        <p:spPr>
          <a:xfrm>
            <a:off x="4747165" y="1653098"/>
            <a:ext cx="1156157" cy="444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形態素解析、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連結単語抽出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6049EC3-3A7E-1677-059F-B640D3052889}"/>
              </a:ext>
            </a:extLst>
          </p:cNvPr>
          <p:cNvSpPr/>
          <p:nvPr/>
        </p:nvSpPr>
        <p:spPr>
          <a:xfrm>
            <a:off x="4747165" y="2222862"/>
            <a:ext cx="1156157" cy="444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Bert</a:t>
            </a:r>
            <a:r>
              <a:rPr lang="ja-JP" altLang="en-US" sz="1200" dirty="0">
                <a:solidFill>
                  <a:schemeClr val="tx1"/>
                </a:solidFill>
              </a:rPr>
              <a:t>、</a:t>
            </a:r>
            <a:r>
              <a:rPr lang="en-US" altLang="ja-JP" sz="1200" dirty="0">
                <a:solidFill>
                  <a:schemeClr val="tx1"/>
                </a:solidFill>
              </a:rPr>
              <a:t>word2vec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E751E5C-8531-8FB9-1CA4-CE17270A40E3}"/>
              </a:ext>
            </a:extLst>
          </p:cNvPr>
          <p:cNvSpPr/>
          <p:nvPr/>
        </p:nvSpPr>
        <p:spPr>
          <a:xfrm>
            <a:off x="4747165" y="2769251"/>
            <a:ext cx="1156157" cy="444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重要語抽出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類似語抽出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AF51B3C-9B7A-EF72-AAED-091D7A62C1AD}"/>
              </a:ext>
            </a:extLst>
          </p:cNvPr>
          <p:cNvSpPr/>
          <p:nvPr/>
        </p:nvSpPr>
        <p:spPr>
          <a:xfrm>
            <a:off x="4747165" y="3323033"/>
            <a:ext cx="1156157" cy="444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データ構造化</a:t>
            </a:r>
          </a:p>
        </p:txBody>
      </p: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D7634A99-BA01-8C37-E996-3CD51E0DFA57}"/>
              </a:ext>
            </a:extLst>
          </p:cNvPr>
          <p:cNvCxnSpPr>
            <a:cxnSpLocks/>
            <a:stCxn id="16" idx="0"/>
            <a:endCxn id="108" idx="2"/>
          </p:cNvCxnSpPr>
          <p:nvPr/>
        </p:nvCxnSpPr>
        <p:spPr>
          <a:xfrm rot="5400000" flipH="1" flipV="1">
            <a:off x="1481620" y="1838247"/>
            <a:ext cx="438935" cy="1229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E01FBFED-7837-B52B-822D-D04E12554A33}"/>
              </a:ext>
            </a:extLst>
          </p:cNvPr>
          <p:cNvSpPr/>
          <p:nvPr/>
        </p:nvSpPr>
        <p:spPr>
          <a:xfrm>
            <a:off x="1266235" y="1997295"/>
            <a:ext cx="910580" cy="490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カタログ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作成</a:t>
            </a:r>
          </a:p>
        </p:txBody>
      </p:sp>
      <p:sp>
        <p:nvSpPr>
          <p:cNvPr id="115" name="Google Shape;490;p28">
            <a:extLst>
              <a:ext uri="{FF2B5EF4-FFF2-40B4-BE49-F238E27FC236}">
                <a16:creationId xmlns:a16="http://schemas.microsoft.com/office/drawing/2014/main" id="{B4F9E9B9-BB48-C0AA-1336-BC8CDBCB0F72}"/>
              </a:ext>
            </a:extLst>
          </p:cNvPr>
          <p:cNvSpPr/>
          <p:nvPr/>
        </p:nvSpPr>
        <p:spPr>
          <a:xfrm>
            <a:off x="6242629" y="3915821"/>
            <a:ext cx="1016353" cy="46166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生成データ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01256A96-D6DC-5E44-FD20-B14515405EF0}"/>
              </a:ext>
            </a:extLst>
          </p:cNvPr>
          <p:cNvCxnSpPr>
            <a:cxnSpLocks/>
            <a:stCxn id="5" idx="4"/>
            <a:endCxn id="117" idx="1"/>
          </p:cNvCxnSpPr>
          <p:nvPr/>
        </p:nvCxnSpPr>
        <p:spPr>
          <a:xfrm>
            <a:off x="4266052" y="2994551"/>
            <a:ext cx="481113" cy="112485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A2E3FDC-FCE2-AD73-E71A-E4E00775781B}"/>
              </a:ext>
            </a:extLst>
          </p:cNvPr>
          <p:cNvSpPr/>
          <p:nvPr/>
        </p:nvSpPr>
        <p:spPr>
          <a:xfrm>
            <a:off x="4747165" y="3897132"/>
            <a:ext cx="1156157" cy="444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生成系</a:t>
            </a:r>
            <a:r>
              <a:rPr lang="en-US" altLang="ja-JP" sz="1200" dirty="0">
                <a:solidFill>
                  <a:schemeClr val="tx1"/>
                </a:solidFill>
              </a:rPr>
              <a:t>AI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DF00BF81-2478-A90F-519B-6AC1CBFBDFC0}"/>
              </a:ext>
            </a:extLst>
          </p:cNvPr>
          <p:cNvCxnSpPr>
            <a:stCxn id="30" idx="3"/>
            <a:endCxn id="12" idx="2"/>
          </p:cNvCxnSpPr>
          <p:nvPr/>
        </p:nvCxnSpPr>
        <p:spPr>
          <a:xfrm flipV="1">
            <a:off x="5903322" y="1842925"/>
            <a:ext cx="33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417274B7-3D35-DA20-220D-50A682F629A6}"/>
              </a:ext>
            </a:extLst>
          </p:cNvPr>
          <p:cNvCxnSpPr>
            <a:cxnSpLocks/>
            <a:stCxn id="31" idx="3"/>
            <a:endCxn id="17" idx="2"/>
          </p:cNvCxnSpPr>
          <p:nvPr/>
        </p:nvCxnSpPr>
        <p:spPr>
          <a:xfrm>
            <a:off x="5903322" y="2445138"/>
            <a:ext cx="339307" cy="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4521CC9-38E1-EF3B-6BA4-1F9B2FAA1BF7}"/>
              </a:ext>
            </a:extLst>
          </p:cNvPr>
          <p:cNvCxnSpPr>
            <a:cxnSpLocks/>
            <a:stCxn id="32" idx="3"/>
            <a:endCxn id="21" idx="2"/>
          </p:cNvCxnSpPr>
          <p:nvPr/>
        </p:nvCxnSpPr>
        <p:spPr>
          <a:xfrm>
            <a:off x="5903322" y="2991526"/>
            <a:ext cx="33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614B1B70-6DD8-17E6-DDA0-FFA3EB62A649}"/>
              </a:ext>
            </a:extLst>
          </p:cNvPr>
          <p:cNvCxnSpPr>
            <a:cxnSpLocks/>
            <a:stCxn id="33" idx="3"/>
            <a:endCxn id="25" idx="2"/>
          </p:cNvCxnSpPr>
          <p:nvPr/>
        </p:nvCxnSpPr>
        <p:spPr>
          <a:xfrm>
            <a:off x="5903322" y="3545308"/>
            <a:ext cx="33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BE2477C1-F284-F37D-F76A-37FEAA20D034}"/>
              </a:ext>
            </a:extLst>
          </p:cNvPr>
          <p:cNvCxnSpPr>
            <a:cxnSpLocks/>
            <a:stCxn id="117" idx="3"/>
            <a:endCxn id="115" idx="2"/>
          </p:cNvCxnSpPr>
          <p:nvPr/>
        </p:nvCxnSpPr>
        <p:spPr>
          <a:xfrm>
            <a:off x="5903322" y="4119407"/>
            <a:ext cx="33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4D25AC9B-382B-24B5-4D8D-E12F97425241}"/>
              </a:ext>
            </a:extLst>
          </p:cNvPr>
          <p:cNvCxnSpPr>
            <a:cxnSpLocks/>
            <a:stCxn id="115" idx="4"/>
            <a:endCxn id="35" idx="1"/>
          </p:cNvCxnSpPr>
          <p:nvPr/>
        </p:nvCxnSpPr>
        <p:spPr>
          <a:xfrm flipV="1">
            <a:off x="7258982" y="2994161"/>
            <a:ext cx="539950" cy="1152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A8580A2-3FF3-2CD3-DB04-41E52D99E7B1}"/>
              </a:ext>
            </a:extLst>
          </p:cNvPr>
          <p:cNvSpPr txBox="1"/>
          <p:nvPr/>
        </p:nvSpPr>
        <p:spPr>
          <a:xfrm>
            <a:off x="1919543" y="4526135"/>
            <a:ext cx="589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取り組む対象はヒアリングを通して見定める。</a:t>
            </a:r>
            <a:endParaRPr lang="en-US" altLang="ja-JP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DA6431-9BBF-6A1E-7515-4451B6518624}"/>
              </a:ext>
            </a:extLst>
          </p:cNvPr>
          <p:cNvSpPr/>
          <p:nvPr/>
        </p:nvSpPr>
        <p:spPr>
          <a:xfrm>
            <a:off x="7462412" y="3499158"/>
            <a:ext cx="1558792" cy="12722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</a:rPr>
              <a:t>構造化のポイント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何の工事？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誰が担当？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・現場代理人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・管理技術者 等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（</a:t>
            </a:r>
            <a:r>
              <a:rPr lang="ja-JP" altLang="en-US" sz="1200" dirty="0">
                <a:solidFill>
                  <a:srgbClr val="FF0000"/>
                </a:solidFill>
              </a:rPr>
              <a:t>問合せ先がわかる</a:t>
            </a:r>
            <a:r>
              <a:rPr lang="ja-JP" altLang="en-US" sz="1200" dirty="0">
                <a:solidFill>
                  <a:schemeClr val="tx1"/>
                </a:solidFill>
              </a:rPr>
              <a:t>）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C28AE2ED-A643-E2DA-B73A-0E8097D8BC28}"/>
              </a:ext>
            </a:extLst>
          </p:cNvPr>
          <p:cNvGraphicFramePr>
            <a:graphicFrameLocks noGrp="1"/>
          </p:cNvGraphicFramePr>
          <p:nvPr/>
        </p:nvGraphicFramePr>
        <p:xfrm>
          <a:off x="1889021" y="573808"/>
          <a:ext cx="39590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761">
                  <a:extLst>
                    <a:ext uri="{9D8B030D-6E8A-4147-A177-3AD203B41FA5}">
                      <a16:colId xmlns:a16="http://schemas.microsoft.com/office/drawing/2014/main" val="2702834196"/>
                    </a:ext>
                  </a:extLst>
                </a:gridCol>
                <a:gridCol w="989761">
                  <a:extLst>
                    <a:ext uri="{9D8B030D-6E8A-4147-A177-3AD203B41FA5}">
                      <a16:colId xmlns:a16="http://schemas.microsoft.com/office/drawing/2014/main" val="3726431393"/>
                    </a:ext>
                  </a:extLst>
                </a:gridCol>
                <a:gridCol w="989761">
                  <a:extLst>
                    <a:ext uri="{9D8B030D-6E8A-4147-A177-3AD203B41FA5}">
                      <a16:colId xmlns:a16="http://schemas.microsoft.com/office/drawing/2014/main" val="724843917"/>
                    </a:ext>
                  </a:extLst>
                </a:gridCol>
                <a:gridCol w="989761">
                  <a:extLst>
                    <a:ext uri="{9D8B030D-6E8A-4147-A177-3AD203B41FA5}">
                      <a16:colId xmlns:a16="http://schemas.microsoft.com/office/drawing/2014/main" val="27545369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seq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パス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Upload_date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629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0253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909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4738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60803C5-2878-A251-D813-1A7CBB2EADD4}"/>
              </a:ext>
            </a:extLst>
          </p:cNvPr>
          <p:cNvGraphicFramePr>
            <a:graphicFrameLocks noGrp="1"/>
          </p:cNvGraphicFramePr>
          <p:nvPr/>
        </p:nvGraphicFramePr>
        <p:xfrm>
          <a:off x="2417315" y="3480342"/>
          <a:ext cx="197952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761">
                  <a:extLst>
                    <a:ext uri="{9D8B030D-6E8A-4147-A177-3AD203B41FA5}">
                      <a16:colId xmlns:a16="http://schemas.microsoft.com/office/drawing/2014/main" val="2702834196"/>
                    </a:ext>
                  </a:extLst>
                </a:gridCol>
                <a:gridCol w="989761">
                  <a:extLst>
                    <a:ext uri="{9D8B030D-6E8A-4147-A177-3AD203B41FA5}">
                      <a16:colId xmlns:a16="http://schemas.microsoft.com/office/drawing/2014/main" val="27545369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seq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texts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629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0253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909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4738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F490821-3992-A246-A242-C2BB8C19DDF9}"/>
              </a:ext>
            </a:extLst>
          </p:cNvPr>
          <p:cNvGraphicFramePr>
            <a:graphicFrameLocks noGrp="1"/>
          </p:cNvGraphicFramePr>
          <p:nvPr/>
        </p:nvGraphicFramePr>
        <p:xfrm>
          <a:off x="7120349" y="753186"/>
          <a:ext cx="1979523" cy="1017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41">
                  <a:extLst>
                    <a:ext uri="{9D8B030D-6E8A-4147-A177-3AD203B41FA5}">
                      <a16:colId xmlns:a16="http://schemas.microsoft.com/office/drawing/2014/main" val="2702834196"/>
                    </a:ext>
                  </a:extLst>
                </a:gridCol>
                <a:gridCol w="659841">
                  <a:extLst>
                    <a:ext uri="{9D8B030D-6E8A-4147-A177-3AD203B41FA5}">
                      <a16:colId xmlns:a16="http://schemas.microsoft.com/office/drawing/2014/main" val="2754536901"/>
                    </a:ext>
                  </a:extLst>
                </a:gridCol>
                <a:gridCol w="659841">
                  <a:extLst>
                    <a:ext uri="{9D8B030D-6E8A-4147-A177-3AD203B41FA5}">
                      <a16:colId xmlns:a16="http://schemas.microsoft.com/office/drawing/2014/main" val="2536836344"/>
                    </a:ext>
                  </a:extLst>
                </a:gridCol>
              </a:tblGrid>
              <a:tr h="285801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seq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単語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種類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629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名詞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0253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動詞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909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473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03DE9623-17F5-DC80-8D5F-6DDF801CB276}"/>
              </a:ext>
            </a:extLst>
          </p:cNvPr>
          <p:cNvGraphicFramePr>
            <a:graphicFrameLocks noGrp="1"/>
          </p:cNvGraphicFramePr>
          <p:nvPr/>
        </p:nvGraphicFramePr>
        <p:xfrm>
          <a:off x="7976378" y="2238442"/>
          <a:ext cx="1319682" cy="97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9841">
                  <a:extLst>
                    <a:ext uri="{9D8B030D-6E8A-4147-A177-3AD203B41FA5}">
                      <a16:colId xmlns:a16="http://schemas.microsoft.com/office/drawing/2014/main" val="2702834196"/>
                    </a:ext>
                  </a:extLst>
                </a:gridCol>
                <a:gridCol w="659841">
                  <a:extLst>
                    <a:ext uri="{9D8B030D-6E8A-4147-A177-3AD203B41FA5}">
                      <a16:colId xmlns:a16="http://schemas.microsoft.com/office/drawing/2014/main" val="27545369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seq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json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629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0253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909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3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46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84051" y="34386"/>
            <a:ext cx="8174124" cy="5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/>
              <a:t>データカタログ、テキストデータの保存方法</a:t>
            </a:r>
            <a:br>
              <a:rPr lang="ja-JP" altLang="en-US"/>
            </a:br>
            <a:endParaRPr dirty="0"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768E91-14EA-984C-DE80-D63367D00F2C}"/>
              </a:ext>
            </a:extLst>
          </p:cNvPr>
          <p:cNvSpPr txBox="1"/>
          <p:nvPr/>
        </p:nvSpPr>
        <p:spPr>
          <a:xfrm>
            <a:off x="450869" y="849665"/>
            <a:ext cx="504784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・テキストデータ、データカタログはスキーマが確定的なので、</a:t>
            </a:r>
            <a:r>
              <a:rPr lang="en-US" altLang="ja-JP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RDBMS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で保持しても良さそう</a:t>
            </a:r>
            <a:endParaRPr lang="en-US" altLang="ja-JP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・また</a:t>
            </a:r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RDBMS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でも</a:t>
            </a:r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JSON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型のカラム作成ができるので、データ構造化の部分まで</a:t>
            </a:r>
            <a:r>
              <a:rPr lang="en-US" altLang="ja-JP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で出来るかも</a:t>
            </a:r>
            <a:endParaRPr lang="en-US" altLang="ja-JP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1.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テキストデータ、データカタログは</a:t>
            </a:r>
            <a:r>
              <a:rPr lang="en-US" altLang="ja-JP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RDBMS</a:t>
            </a:r>
          </a:p>
          <a:p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構造化データは</a:t>
            </a:r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Document DB</a:t>
            </a:r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に持たせる</a:t>
            </a:r>
            <a:endParaRPr lang="en-US" altLang="ja-JP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(2</a:t>
            </a:r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種類の</a:t>
            </a:r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DB</a:t>
            </a:r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を併用</a:t>
            </a:r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)</a:t>
            </a:r>
            <a:r>
              <a:rPr lang="ja-JP" altLang="en-US" sz="1000">
                <a:solidFill>
                  <a:srgbClr val="FF0000"/>
                </a:solidFill>
                <a:latin typeface="Arial" panose="020B0604020202020204" pitchFamily="34" charset="0"/>
              </a:rPr>
              <a:t>←実際に併用している事例は見つからず</a:t>
            </a:r>
            <a:endParaRPr lang="en-US" altLang="ja-JP" sz="1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r>
              <a:rPr lang="en-US" altLang="ja-JP" b="1" dirty="0">
                <a:solidFill>
                  <a:srgbClr val="4C4C4C"/>
                </a:solidFill>
                <a:latin typeface="Arial" panose="020B0604020202020204" pitchFamily="34" charset="0"/>
              </a:rPr>
              <a:t>2.</a:t>
            </a:r>
            <a:r>
              <a:rPr lang="ja-JP" altLang="en-US" b="1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テキストデータ、データカタログ、</a:t>
            </a:r>
            <a:r>
              <a:rPr lang="ja-JP" altLang="en-US" b="1">
                <a:solidFill>
                  <a:srgbClr val="4C4C4C"/>
                </a:solidFill>
                <a:latin typeface="Arial" panose="020B0604020202020204" pitchFamily="34" charset="0"/>
              </a:rPr>
              <a:t>構造化データの全てを</a:t>
            </a:r>
            <a:r>
              <a:rPr lang="en-US" altLang="ja-JP" b="1" dirty="0">
                <a:solidFill>
                  <a:srgbClr val="4C4C4C"/>
                </a:solidFill>
                <a:latin typeface="Arial" panose="020B0604020202020204" pitchFamily="34" charset="0"/>
              </a:rPr>
              <a:t>RDBMS</a:t>
            </a:r>
            <a:r>
              <a:rPr lang="ja-JP" altLang="en-US" b="1">
                <a:solidFill>
                  <a:srgbClr val="4C4C4C"/>
                </a:solidFill>
                <a:latin typeface="Arial" panose="020B0604020202020204" pitchFamily="34" charset="0"/>
              </a:rPr>
              <a:t>に持たせる</a:t>
            </a:r>
            <a:endParaRPr lang="en-US" altLang="ja-JP" b="1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endParaRPr lang="en-US" altLang="ja-JP" b="1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3.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テキストデータ、データカタログ、</a:t>
            </a:r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構造化データの全てを</a:t>
            </a:r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Document DB</a:t>
            </a:r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に持たせる</a:t>
            </a:r>
            <a:endParaRPr lang="en-US" altLang="ja-JP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endParaRPr lang="ja-JP" altLang="en-US"/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AABB628B-F388-6731-A340-6EB07FB09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73506"/>
              </p:ext>
            </p:extLst>
          </p:nvPr>
        </p:nvGraphicFramePr>
        <p:xfrm>
          <a:off x="5498712" y="720331"/>
          <a:ext cx="3070753" cy="425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472">
                  <a:extLst>
                    <a:ext uri="{9D8B030D-6E8A-4147-A177-3AD203B41FA5}">
                      <a16:colId xmlns:a16="http://schemas.microsoft.com/office/drawing/2014/main" val="1514489020"/>
                    </a:ext>
                  </a:extLst>
                </a:gridCol>
                <a:gridCol w="1539281">
                  <a:extLst>
                    <a:ext uri="{9D8B030D-6E8A-4147-A177-3AD203B41FA5}">
                      <a16:colId xmlns:a16="http://schemas.microsoft.com/office/drawing/2014/main" val="4081043809"/>
                    </a:ext>
                  </a:extLst>
                </a:gridCol>
              </a:tblGrid>
              <a:tr h="40292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RDBMS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document DB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8929"/>
                  </a:ext>
                </a:extLst>
              </a:tr>
              <a:tr h="2411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・ファイル情報の変更、更新に対して操作が楽</a:t>
                      </a:r>
                      <a:endParaRPr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・正規化されているので、テキストデータの一括処理が楽</a:t>
                      </a:r>
                      <a:endParaRPr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（今後収集したデータを活用しやすい？）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rtl="0"/>
                      <a:endParaRPr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・基本の設計は非正規化したドキュメント構造なので、ファイル情報の変更に対して操作が複雑</a:t>
                      </a:r>
                      <a:endParaRPr lang="en-US" altLang="ja-JP" dirty="0"/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65638043"/>
                  </a:ext>
                </a:extLst>
              </a:tr>
              <a:tr h="1388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・スキーマが確定されている構造化データに適している</a:t>
                      </a:r>
                    </a:p>
                    <a:p>
                      <a:pPr rtl="0"/>
                      <a:endParaRPr lang="ja-JP" altLang="en-US"/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ja-JP" altLang="en-US"/>
                        <a:t>・ファイル形式ごとに保持させたいデータを変更できる</a:t>
                      </a:r>
                    </a:p>
                    <a:p>
                      <a:pPr rtl="0"/>
                      <a:endParaRPr lang="en-US" altLang="ja-JP" dirty="0"/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6684440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ADA17E-6F43-B11B-96B7-DDF86C155C37}"/>
              </a:ext>
            </a:extLst>
          </p:cNvPr>
          <p:cNvSpPr txBox="1"/>
          <p:nvPr/>
        </p:nvSpPr>
        <p:spPr>
          <a:xfrm>
            <a:off x="2666810" y="4435595"/>
            <a:ext cx="25986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4C4C4C"/>
                </a:solidFill>
                <a:latin typeface="Arial" panose="020B0604020202020204" pitchFamily="34" charset="0"/>
              </a:rPr>
              <a:t>2</a:t>
            </a:r>
            <a:r>
              <a:rPr lang="ja-JP" altLang="en-US" b="1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ができないか試してみる</a:t>
            </a:r>
            <a:endParaRPr lang="en-US" altLang="ja-JP" b="1" dirty="0">
              <a:solidFill>
                <a:srgbClr val="4C4C4C"/>
              </a:solidFill>
              <a:latin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57EAF83-F5D7-D6E5-94CC-9040B3BBB9B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433557" y="3291614"/>
            <a:ext cx="1532578" cy="1143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6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84051" y="34386"/>
            <a:ext cx="8174124" cy="5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やろうとしていること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9E5570-701A-6034-980C-F9E88740E096}"/>
              </a:ext>
            </a:extLst>
          </p:cNvPr>
          <p:cNvSpPr txBox="1"/>
          <p:nvPr/>
        </p:nvSpPr>
        <p:spPr>
          <a:xfrm>
            <a:off x="250853" y="763239"/>
            <a:ext cx="751750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chemeClr val="tx1"/>
                </a:solidFill>
              </a:rPr>
              <a:t>・下記のスキーマ情報で</a:t>
            </a:r>
            <a:r>
              <a:rPr lang="en-US" altLang="ja-JP" dirty="0">
                <a:solidFill>
                  <a:schemeClr val="tx1"/>
                </a:solidFill>
              </a:rPr>
              <a:t>MySQL</a:t>
            </a:r>
            <a:r>
              <a:rPr lang="ja-JP" altLang="en-US">
                <a:solidFill>
                  <a:schemeClr val="tx1"/>
                </a:solidFill>
              </a:rPr>
              <a:t>を</a:t>
            </a:r>
            <a:r>
              <a:rPr lang="ja-JP" altLang="en-US"/>
              <a:t>作成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en-US" altLang="ja-JP" sz="1200" dirty="0"/>
              <a:t>MySQL</a:t>
            </a:r>
            <a:r>
              <a:rPr lang="ja-JP" altLang="en-US" sz="1200"/>
              <a:t>で</a:t>
            </a:r>
            <a:r>
              <a:rPr lang="en-US" altLang="ja-JP" sz="1200" dirty="0"/>
              <a:t>JSON</a:t>
            </a:r>
            <a:r>
              <a:rPr lang="ja-JP" altLang="en-US" sz="1200"/>
              <a:t>型のカラム作成ができるので、データ構造化の部分（黄枠）まで</a:t>
            </a:r>
            <a:endParaRPr lang="en-US" altLang="ja-JP" sz="1200" dirty="0"/>
          </a:p>
          <a:p>
            <a:r>
              <a:rPr lang="en-US" altLang="ja-JP" sz="1200" dirty="0"/>
              <a:t>MySQL</a:t>
            </a:r>
            <a:r>
              <a:rPr lang="ja-JP" altLang="en-US" sz="1200"/>
              <a:t>で作成する</a:t>
            </a:r>
            <a:endParaRPr lang="en-US" altLang="ja-JP" sz="1200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D4C6F4A7-0480-6B34-68E4-D069D2E94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62717"/>
              </p:ext>
            </p:extLst>
          </p:nvPr>
        </p:nvGraphicFramePr>
        <p:xfrm>
          <a:off x="241477" y="1733133"/>
          <a:ext cx="7650845" cy="113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620">
                  <a:extLst>
                    <a:ext uri="{9D8B030D-6E8A-4147-A177-3AD203B41FA5}">
                      <a16:colId xmlns:a16="http://schemas.microsoft.com/office/drawing/2014/main" val="2702834196"/>
                    </a:ext>
                  </a:extLst>
                </a:gridCol>
                <a:gridCol w="825473">
                  <a:extLst>
                    <a:ext uri="{9D8B030D-6E8A-4147-A177-3AD203B41FA5}">
                      <a16:colId xmlns:a16="http://schemas.microsoft.com/office/drawing/2014/main" val="2053477451"/>
                    </a:ext>
                  </a:extLst>
                </a:gridCol>
                <a:gridCol w="681697">
                  <a:extLst>
                    <a:ext uri="{9D8B030D-6E8A-4147-A177-3AD203B41FA5}">
                      <a16:colId xmlns:a16="http://schemas.microsoft.com/office/drawing/2014/main" val="3726431393"/>
                    </a:ext>
                  </a:extLst>
                </a:gridCol>
                <a:gridCol w="999066">
                  <a:extLst>
                    <a:ext uri="{9D8B030D-6E8A-4147-A177-3AD203B41FA5}">
                      <a16:colId xmlns:a16="http://schemas.microsoft.com/office/drawing/2014/main" val="3647587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3698324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4203995666"/>
                    </a:ext>
                  </a:extLst>
                </a:gridCol>
                <a:gridCol w="846117">
                  <a:extLst>
                    <a:ext uri="{9D8B030D-6E8A-4147-A177-3AD203B41FA5}">
                      <a16:colId xmlns:a16="http://schemas.microsoft.com/office/drawing/2014/main" val="2795957083"/>
                    </a:ext>
                  </a:extLst>
                </a:gridCol>
                <a:gridCol w="1382005">
                  <a:extLst>
                    <a:ext uri="{9D8B030D-6E8A-4147-A177-3AD203B41FA5}">
                      <a16:colId xmlns:a16="http://schemas.microsoft.com/office/drawing/2014/main" val="3748881832"/>
                    </a:ext>
                  </a:extLst>
                </a:gridCol>
              </a:tblGrid>
              <a:tr h="478763"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seq</a:t>
                      </a:r>
                    </a:p>
                    <a:p>
                      <a:r>
                        <a:rPr kumimoji="1" lang="en-US" altLang="ja-JP" sz="900" dirty="0"/>
                        <a:t>(</a:t>
                      </a:r>
                      <a:r>
                        <a:rPr kumimoji="1" lang="en-US" altLang="ja-JP" sz="900" dirty="0" err="1"/>
                        <a:t>auto_increment</a:t>
                      </a:r>
                      <a:r>
                        <a:rPr kumimoji="1" lang="en-US" altLang="ja-JP" sz="900" dirty="0"/>
                        <a:t>)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err="1"/>
                        <a:t>project_name</a:t>
                      </a:r>
                      <a:endParaRPr kumimoji="1" lang="ja-JP" altLang="en-US" sz="900"/>
                    </a:p>
                    <a:p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path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file_name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file_format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create_data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err="1"/>
                        <a:t>upload_date</a:t>
                      </a:r>
                      <a:endParaRPr kumimoji="1" lang="ja-JP" altLang="en-US" sz="900"/>
                    </a:p>
                    <a:p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json_data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51362968"/>
                  </a:ext>
                </a:extLst>
              </a:tr>
              <a:tr h="598455"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int</a:t>
                      </a:r>
                    </a:p>
                    <a:p>
                      <a:r>
                        <a:rPr kumimoji="1" lang="en-US" altLang="ja-JP" sz="900" dirty="0"/>
                        <a:t>(primary key)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varchr</a:t>
                      </a:r>
                      <a:r>
                        <a:rPr kumimoji="1" lang="en-US" altLang="ja-JP" sz="900" dirty="0"/>
                        <a:t>(100)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varchar(200)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varchar(100)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varchar(10)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datetime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datetime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json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8780253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9ABCED7-FF1F-C6DA-908C-DE8D9A7B4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93496"/>
              </p:ext>
            </p:extLst>
          </p:nvPr>
        </p:nvGraphicFramePr>
        <p:xfrm>
          <a:off x="4714287" y="3332345"/>
          <a:ext cx="3786247" cy="130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58">
                  <a:extLst>
                    <a:ext uri="{9D8B030D-6E8A-4147-A177-3AD203B41FA5}">
                      <a16:colId xmlns:a16="http://schemas.microsoft.com/office/drawing/2014/main" val="667851538"/>
                    </a:ext>
                  </a:extLst>
                </a:gridCol>
                <a:gridCol w="752758">
                  <a:extLst>
                    <a:ext uri="{9D8B030D-6E8A-4147-A177-3AD203B41FA5}">
                      <a16:colId xmlns:a16="http://schemas.microsoft.com/office/drawing/2014/main" val="2702834196"/>
                    </a:ext>
                  </a:extLst>
                </a:gridCol>
                <a:gridCol w="752758">
                  <a:extLst>
                    <a:ext uri="{9D8B030D-6E8A-4147-A177-3AD203B41FA5}">
                      <a16:colId xmlns:a16="http://schemas.microsoft.com/office/drawing/2014/main" val="2612745447"/>
                    </a:ext>
                  </a:extLst>
                </a:gridCol>
                <a:gridCol w="752758">
                  <a:extLst>
                    <a:ext uri="{9D8B030D-6E8A-4147-A177-3AD203B41FA5}">
                      <a16:colId xmlns:a16="http://schemas.microsoft.com/office/drawing/2014/main" val="1008834151"/>
                    </a:ext>
                  </a:extLst>
                </a:gridCol>
                <a:gridCol w="775215">
                  <a:extLst>
                    <a:ext uri="{9D8B030D-6E8A-4147-A177-3AD203B41FA5}">
                      <a16:colId xmlns:a16="http://schemas.microsoft.com/office/drawing/2014/main" val="2754536901"/>
                    </a:ext>
                  </a:extLst>
                </a:gridCol>
              </a:tblGrid>
              <a:tr h="584479"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seq</a:t>
                      </a:r>
                    </a:p>
                    <a:p>
                      <a:r>
                        <a:rPr kumimoji="1" lang="en-US" altLang="ja-JP" sz="900" dirty="0"/>
                        <a:t>(</a:t>
                      </a:r>
                      <a:r>
                        <a:rPr kumimoji="1" lang="en-US" altLang="ja-JP" sz="900" dirty="0" err="1"/>
                        <a:t>auto_increment</a:t>
                      </a:r>
                      <a:r>
                        <a:rPr kumimoji="1" lang="en-US" altLang="ja-JP" sz="900" dirty="0"/>
                        <a:t>)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project_name</a:t>
                      </a:r>
                      <a:endParaRPr kumimoji="1" lang="ja-JP" altLang="en-US" sz="1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path</a:t>
                      </a:r>
                      <a:endParaRPr kumimoji="1" lang="ja-JP" altLang="en-US" sz="1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file_name</a:t>
                      </a:r>
                      <a:endParaRPr kumimoji="1" lang="ja-JP" altLang="en-US" sz="10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text</a:t>
                      </a:r>
                      <a:endParaRPr kumimoji="1" lang="ja-JP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51362968"/>
                  </a:ext>
                </a:extLst>
              </a:tr>
              <a:tr h="722908"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int</a:t>
                      </a:r>
                    </a:p>
                    <a:p>
                      <a:r>
                        <a:rPr kumimoji="1" lang="en-US" altLang="ja-JP" sz="900" dirty="0"/>
                        <a:t>(primary key)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varchr</a:t>
                      </a:r>
                      <a:r>
                        <a:rPr kumimoji="1" lang="en-US" altLang="ja-JP" sz="900" dirty="0"/>
                        <a:t>(100)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varchar(200)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varchar(100)</a:t>
                      </a:r>
                      <a:endParaRPr kumimoji="1" lang="ja-JP" altLang="en-US" sz="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varchar(5000)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8780253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00CA79-D28D-87F6-2B63-6BF2E970CC13}"/>
              </a:ext>
            </a:extLst>
          </p:cNvPr>
          <p:cNvSpPr txBox="1"/>
          <p:nvPr/>
        </p:nvSpPr>
        <p:spPr>
          <a:xfrm>
            <a:off x="362463" y="3328078"/>
            <a:ext cx="4209538" cy="1413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tx1"/>
                </a:solidFill>
              </a:rPr>
              <a:t>構造化のポイント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>
                <a:solidFill>
                  <a:schemeClr val="tx1"/>
                </a:solidFill>
              </a:rPr>
              <a:t>何の工事？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>
                <a:solidFill>
                  <a:schemeClr val="tx1"/>
                </a:solidFill>
              </a:rPr>
              <a:t>誰が担当？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>
                <a:solidFill>
                  <a:schemeClr val="tx1"/>
                </a:solidFill>
              </a:rPr>
              <a:t>・現場代理人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>
                <a:solidFill>
                  <a:schemeClr val="tx1"/>
                </a:solidFill>
              </a:rPr>
              <a:t>・管理技術者 等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>
                <a:solidFill>
                  <a:schemeClr val="tx1"/>
                </a:solidFill>
              </a:rPr>
              <a:t>（</a:t>
            </a:r>
            <a:r>
              <a:rPr lang="ja-JP" altLang="en-US" sz="1200">
                <a:solidFill>
                  <a:srgbClr val="FF0000"/>
                </a:solidFill>
              </a:rPr>
              <a:t>問合せ先がわかる</a:t>
            </a:r>
            <a:r>
              <a:rPr lang="ja-JP" altLang="en-US" sz="1200">
                <a:solidFill>
                  <a:schemeClr val="tx1"/>
                </a:solidFill>
              </a:rPr>
              <a:t>）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/>
              <a:t>各テキスト情報から有用そうな情報を抽出しておきたい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027D4C-CCF3-C685-D548-C065245937EF}"/>
              </a:ext>
            </a:extLst>
          </p:cNvPr>
          <p:cNvSpPr txBox="1"/>
          <p:nvPr/>
        </p:nvSpPr>
        <p:spPr>
          <a:xfrm>
            <a:off x="5950487" y="3050052"/>
            <a:ext cx="1175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/>
              <a:t>text_table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46B087-2289-9B43-0A62-597417A5A983}"/>
              </a:ext>
            </a:extLst>
          </p:cNvPr>
          <p:cNvSpPr txBox="1"/>
          <p:nvPr/>
        </p:nvSpPr>
        <p:spPr>
          <a:xfrm>
            <a:off x="3592659" y="1505459"/>
            <a:ext cx="1175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/>
              <a:t>demo_table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90938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DD7E2-1055-94A0-D474-989D8C52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9360930-EF77-BBE6-942E-A6B448E50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9E08F9-8B59-3082-55C4-3C8754C2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03" y="775197"/>
            <a:ext cx="8229600" cy="3648361"/>
          </a:xfrm>
        </p:spPr>
        <p:txBody>
          <a:bodyPr/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最終到達地点</a:t>
            </a:r>
            <a:r>
              <a:rPr lang="en-US" altLang="ja-JP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ja-JP" alt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集めたデータを前ページのカラムに整形して</a:t>
            </a:r>
            <a:r>
              <a:rPr lang="en-US" altLang="ja-JP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ja-JP" alt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上の</a:t>
            </a:r>
            <a:r>
              <a:rPr lang="en-US" altLang="ja-JP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ja-JP" alt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にデータを保存する</a:t>
            </a:r>
            <a:endParaRPr lang="en-US" altLang="ja-JP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デモ用リポジトリ：</a:t>
            </a:r>
            <a:r>
              <a:rPr lang="en-US" altLang="ja-JP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https://github.com/koukiw/mongo_project</a:t>
            </a:r>
            <a:endParaRPr lang="en-US" altLang="ja-JP" sz="16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進捗状況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200" strike="sngStrike" dirty="0">
                <a:solidFill>
                  <a:schemeClr val="tx1"/>
                </a:solidFill>
              </a:rPr>
              <a:t>Docker</a:t>
            </a:r>
            <a:r>
              <a:rPr lang="ja-JP" altLang="en-US" sz="1200" strike="sngStrike">
                <a:solidFill>
                  <a:schemeClr val="tx1"/>
                </a:solidFill>
              </a:rPr>
              <a:t>上に</a:t>
            </a:r>
            <a:r>
              <a:rPr lang="en-US" altLang="ja-JP" sz="1200" strike="sngStrike" dirty="0" err="1">
                <a:solidFill>
                  <a:schemeClr val="tx1"/>
                </a:solidFill>
              </a:rPr>
              <a:t>mysql</a:t>
            </a:r>
            <a:r>
              <a:rPr lang="ja-JP" altLang="en-US" sz="1200" strike="sngStrike">
                <a:solidFill>
                  <a:schemeClr val="tx1"/>
                </a:solidFill>
              </a:rPr>
              <a:t>環境構築</a:t>
            </a:r>
            <a:endParaRPr lang="en-US" altLang="ja-JP" sz="1200" strike="sngStrike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ja-JP" altLang="en-US" sz="1200" strike="sngStrike">
                <a:solidFill>
                  <a:schemeClr val="tx1"/>
                </a:solidFill>
              </a:rPr>
              <a:t>テーブル作成</a:t>
            </a:r>
            <a:endParaRPr lang="en-US" altLang="ja-JP" sz="1200" strike="sngStrike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/>
                </a:solidFill>
              </a:rPr>
              <a:t>Docker</a:t>
            </a:r>
            <a:r>
              <a:rPr lang="ja-JP" altLang="en-US" sz="1200">
                <a:solidFill>
                  <a:schemeClr val="tx1"/>
                </a:solidFill>
              </a:rPr>
              <a:t>上</a:t>
            </a:r>
            <a:r>
              <a:rPr lang="en-US" altLang="ja-JP" sz="1200" dirty="0">
                <a:solidFill>
                  <a:schemeClr val="tx1"/>
                </a:solidFill>
              </a:rPr>
              <a:t>python</a:t>
            </a:r>
            <a:r>
              <a:rPr lang="ja-JP" altLang="en-US" sz="1200">
                <a:solidFill>
                  <a:schemeClr val="tx1"/>
                </a:solidFill>
              </a:rPr>
              <a:t>から</a:t>
            </a:r>
            <a:r>
              <a:rPr lang="en-US" altLang="ja-JP" sz="1200" dirty="0" err="1">
                <a:solidFill>
                  <a:schemeClr val="tx1"/>
                </a:solidFill>
              </a:rPr>
              <a:t>mysql</a:t>
            </a:r>
            <a:r>
              <a:rPr lang="ja-JP" altLang="en-US" sz="1200">
                <a:solidFill>
                  <a:schemeClr val="tx1"/>
                </a:solidFill>
              </a:rPr>
              <a:t>に接続して、データ保存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1200">
                <a:solidFill>
                  <a:schemeClr val="tx1"/>
                </a:solidFill>
              </a:rPr>
              <a:t>└</a:t>
            </a:r>
            <a:r>
              <a:rPr lang="en-US" altLang="ja-JP" sz="1200" dirty="0" err="1">
                <a:solidFill>
                  <a:schemeClr val="tx1"/>
                </a:solidFill>
              </a:rPr>
              <a:t>mysql</a:t>
            </a:r>
            <a:r>
              <a:rPr lang="en-US" altLang="ja-JP" sz="1200" dirty="0">
                <a:solidFill>
                  <a:schemeClr val="tx1"/>
                </a:solidFill>
              </a:rPr>
              <a:t>-connector</a:t>
            </a:r>
            <a:r>
              <a:rPr lang="ja-JP" altLang="en-US" sz="1200">
                <a:solidFill>
                  <a:schemeClr val="tx1"/>
                </a:solidFill>
              </a:rPr>
              <a:t>を使用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131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84051" y="34386"/>
            <a:ext cx="8174124" cy="5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DB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ごとの特徴（整理用）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" name="表 5">
            <a:extLst>
              <a:ext uri="{FF2B5EF4-FFF2-40B4-BE49-F238E27FC236}">
                <a16:creationId xmlns:a16="http://schemas.microsoft.com/office/drawing/2014/main" id="{7EC3026E-1E15-C4B7-616D-BCD6CBFBA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82659"/>
              </p:ext>
            </p:extLst>
          </p:nvPr>
        </p:nvGraphicFramePr>
        <p:xfrm>
          <a:off x="168135" y="826125"/>
          <a:ext cx="4905572" cy="400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64">
                  <a:extLst>
                    <a:ext uri="{9D8B030D-6E8A-4147-A177-3AD203B41FA5}">
                      <a16:colId xmlns:a16="http://schemas.microsoft.com/office/drawing/2014/main" val="1514489020"/>
                    </a:ext>
                  </a:extLst>
                </a:gridCol>
                <a:gridCol w="2425308">
                  <a:extLst>
                    <a:ext uri="{9D8B030D-6E8A-4147-A177-3AD203B41FA5}">
                      <a16:colId xmlns:a16="http://schemas.microsoft.com/office/drawing/2014/main" val="4081043809"/>
                    </a:ext>
                  </a:extLst>
                </a:gridCol>
              </a:tblGrid>
              <a:tr h="99978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RDBMS(MySQL)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document DB(mongo dB)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8929"/>
                  </a:ext>
                </a:extLst>
              </a:tr>
              <a:tr h="1003305">
                <a:tc>
                  <a:txBody>
                    <a:bodyPr/>
                    <a:lstStyle/>
                    <a:p>
                      <a:pPr rtl="0"/>
                      <a:r>
                        <a:rPr lang="ja-JP" altLang="en-US"/>
                        <a:t>スキーマが確定されている構造化データに適している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ja-JP" altLang="en-US"/>
                        <a:t>非構造化データ、半構造化データに適している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65638043"/>
                  </a:ext>
                </a:extLst>
              </a:tr>
              <a:tr h="1003305">
                <a:tc>
                  <a:txBody>
                    <a:bodyPr/>
                    <a:lstStyle/>
                    <a:p>
                      <a:pPr rtl="0"/>
                      <a:r>
                        <a:rPr lang="en" dirty="0"/>
                        <a:t>JOIN </a:t>
                      </a:r>
                      <a:r>
                        <a:rPr lang="ja-JP" altLang="en-US"/>
                        <a:t>や複雑なクエリに対応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" dirty="0"/>
                        <a:t>大量のデータに対して、JOIN</a:t>
                      </a:r>
                      <a:r>
                        <a:rPr lang="ja-JP" altLang="en-US"/>
                        <a:t>や複雑なクエリ処理が困難</a:t>
                      </a:r>
                      <a:endParaRPr lang="en-US" altLang="ja-JP" dirty="0"/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66844409"/>
                  </a:ext>
                </a:extLst>
              </a:tr>
              <a:tr h="999780">
                <a:tc>
                  <a:txBody>
                    <a:bodyPr/>
                    <a:lstStyle/>
                    <a:p>
                      <a:pPr rtl="0"/>
                      <a:r>
                        <a:rPr lang="ja-JP" altLang="en-US"/>
                        <a:t>正規化されたデータ構造を使用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ja-JP" altLang="en-US"/>
                        <a:t>非正規化データ構造を使用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1800725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F6E78D-DF7C-4081-21FF-8EEA61D3B582}"/>
              </a:ext>
            </a:extLst>
          </p:cNvPr>
          <p:cNvSpPr txBox="1"/>
          <p:nvPr/>
        </p:nvSpPr>
        <p:spPr>
          <a:xfrm>
            <a:off x="5155535" y="903262"/>
            <a:ext cx="38203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テキストデータ、データカタログはスキーマが確定的なので、</a:t>
            </a:r>
            <a:r>
              <a:rPr lang="en-US" altLang="ja-JP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RDBMS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で保持しても良さそう？</a:t>
            </a:r>
            <a:endParaRPr lang="en-US" altLang="ja-JP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1.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テキストデータ、データカタログは</a:t>
            </a:r>
            <a:r>
              <a:rPr lang="en-US" altLang="ja-JP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RDBMS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、</a:t>
            </a:r>
            <a:endParaRPr lang="en-US" altLang="ja-JP" b="0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構造化データは</a:t>
            </a:r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Document DB</a:t>
            </a:r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に持たせる</a:t>
            </a:r>
            <a:endParaRPr lang="en-US" altLang="ja-JP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endParaRPr lang="en-US" altLang="ja-JP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2.</a:t>
            </a:r>
            <a:r>
              <a:rPr lang="ja-JP" altLang="en-US" b="0" i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テキストデータ、データカタログ、</a:t>
            </a:r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構造化データの全てを</a:t>
            </a:r>
            <a:r>
              <a:rPr lang="en-US" altLang="ja-JP" dirty="0">
                <a:solidFill>
                  <a:srgbClr val="4C4C4C"/>
                </a:solidFill>
                <a:latin typeface="Arial" panose="020B0604020202020204" pitchFamily="34" charset="0"/>
              </a:rPr>
              <a:t>Document DB</a:t>
            </a:r>
            <a:r>
              <a:rPr lang="ja-JP" altLang="en-US">
                <a:solidFill>
                  <a:srgbClr val="4C4C4C"/>
                </a:solidFill>
                <a:latin typeface="Arial" panose="020B0604020202020204" pitchFamily="34" charset="0"/>
              </a:rPr>
              <a:t>に持たせる</a:t>
            </a:r>
            <a:endParaRPr lang="en-US" altLang="ja-JP" dirty="0">
              <a:solidFill>
                <a:srgbClr val="4C4C4C"/>
              </a:solidFill>
              <a:latin typeface="Arial" panose="020B0604020202020204" pitchFamily="34" charset="0"/>
            </a:endParaRP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187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84051" y="34386"/>
            <a:ext cx="8174124" cy="52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</a:pPr>
            <a:r>
              <a:rPr lang="en-US" altLang="ja-JP" dirty="0" err="1"/>
              <a:t>documentDB</a:t>
            </a:r>
            <a:r>
              <a:rPr lang="ja-JP" altLang="en-US"/>
              <a:t>特徴整理メモ</a:t>
            </a:r>
            <a:br>
              <a:rPr lang="ja-JP" altLang="en-US"/>
            </a:br>
            <a:endParaRPr lang="en-US" dirty="0"/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8472503" y="4832295"/>
            <a:ext cx="548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423439-C473-84C4-3DCC-678A3AB57627}"/>
              </a:ext>
            </a:extLst>
          </p:cNvPr>
          <p:cNvSpPr txBox="1"/>
          <p:nvPr/>
        </p:nvSpPr>
        <p:spPr>
          <a:xfrm>
            <a:off x="122797" y="721288"/>
            <a:ext cx="902120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r>
              <a:rPr kumimoji="1" lang="en-US" altLang="ja-JP" dirty="0" err="1"/>
              <a:t>sql</a:t>
            </a:r>
            <a:r>
              <a:rPr kumimoji="1" lang="ja-JP" altLang="en-US"/>
              <a:t>と</a:t>
            </a:r>
            <a:r>
              <a:rPr kumimoji="1" lang="en-US" altLang="ja-JP" dirty="0" err="1"/>
              <a:t>documentDB</a:t>
            </a:r>
            <a:r>
              <a:rPr kumimoji="1" lang="ja-JP" altLang="en-US"/>
              <a:t>を併用するべきか</a:t>
            </a:r>
            <a:endParaRPr lang="en-US" altLang="ja-JP" dirty="0"/>
          </a:p>
          <a:p>
            <a:r>
              <a:rPr kumimoji="1" lang="en-US" altLang="ja-JP" dirty="0" err="1"/>
              <a:t>docuemtnDB</a:t>
            </a:r>
            <a:r>
              <a:rPr kumimoji="1" lang="ja-JP" altLang="en-US"/>
              <a:t>のメリット</a:t>
            </a:r>
            <a:endParaRPr kumimoji="1" lang="en-US" altLang="ja-JP" dirty="0"/>
          </a:p>
          <a:p>
            <a:r>
              <a:rPr lang="ja-JP" altLang="en-US"/>
              <a:t>・大容量データの保存に強さを発揮</a:t>
            </a:r>
            <a:endParaRPr kumimoji="1" lang="en-US" altLang="ja-JP" dirty="0"/>
          </a:p>
          <a:p>
            <a:r>
              <a:rPr lang="ja-JP" altLang="en-US"/>
              <a:t>・ドキュメントごとに自由なフィールドを定義できる、カラムの変更が楽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mysql</a:t>
            </a:r>
            <a:r>
              <a:rPr lang="ja-JP" altLang="en-US"/>
              <a:t>と</a:t>
            </a:r>
            <a:r>
              <a:rPr lang="en-US" altLang="ja-JP" dirty="0" err="1"/>
              <a:t>nosql</a:t>
            </a:r>
            <a:r>
              <a:rPr lang="ja-JP" altLang="en-US"/>
              <a:t>を</a:t>
            </a:r>
            <a:r>
              <a:rPr lang="en-US" altLang="ja-JP" dirty="0"/>
              <a:t>id</a:t>
            </a:r>
            <a:r>
              <a:rPr lang="ja-JP" altLang="en-US"/>
              <a:t>で繋ぐのは処理時間が遅くなる</a:t>
            </a:r>
            <a:endParaRPr lang="en-US" altLang="ja-JP" dirty="0"/>
          </a:p>
          <a:p>
            <a:r>
              <a:rPr lang="ja-JP" altLang="en-US"/>
              <a:t>└どちらかのメリットを取るべき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" altLang="ja-JP" dirty="0"/>
              <a:t>MongoDB</a:t>
            </a:r>
            <a:r>
              <a:rPr lang="ja-JP" altLang="en-US"/>
              <a:t>ではレンジクエリ、正規表現（</a:t>
            </a:r>
            <a:r>
              <a:rPr lang="en" altLang="ja-JP" dirty="0"/>
              <a:t>Regex</a:t>
            </a:r>
            <a:r>
              <a:rPr lang="ja-JP" altLang="en"/>
              <a:t>）、</a:t>
            </a:r>
            <a:r>
              <a:rPr lang="ja-JP" altLang="en-US"/>
              <a:t>フィールド検索が使用可能</a:t>
            </a:r>
            <a:endParaRPr lang="en-US" altLang="ja-JP" dirty="0"/>
          </a:p>
          <a:p>
            <a:r>
              <a:rPr lang="ja-JP" altLang="en-US"/>
              <a:t>・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docuemtnDB</a:t>
            </a:r>
            <a:r>
              <a:rPr kumimoji="1" lang="ja-JP" altLang="en-US"/>
              <a:t>のデメリット</a:t>
            </a:r>
            <a:endParaRPr kumimoji="1" lang="en-US" altLang="ja-JP" dirty="0"/>
          </a:p>
          <a:p>
            <a:r>
              <a:rPr lang="ja-JP" altLang="en-US"/>
              <a:t>・基本の設計は非正規化したドキュメント構造なので、ファイル情報の変更に対して操作が複雑</a:t>
            </a:r>
            <a:endParaRPr lang="en-US" altLang="ja-JP" dirty="0"/>
          </a:p>
          <a:p>
            <a:r>
              <a:rPr lang="ja-JP" altLang="en-US"/>
              <a:t>・トランザクション処理ができない</a:t>
            </a:r>
            <a:endParaRPr lang="en-US" altLang="ja-JP" dirty="0"/>
          </a:p>
          <a:p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247323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851</Words>
  <Application>Microsoft Macintosh PowerPoint</Application>
  <PresentationFormat>画面に合わせる (16:9)</PresentationFormat>
  <Paragraphs>180</Paragraphs>
  <Slides>10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ＭＳ Ｐゴシック</vt:lpstr>
      <vt:lpstr>Arial</vt:lpstr>
      <vt:lpstr>Simple Light</vt:lpstr>
      <vt:lpstr>データプラットフォームの使用DB検討</vt:lpstr>
      <vt:lpstr>documentDB(mongoDB)のデモを作成</vt:lpstr>
      <vt:lpstr>分析のためのデータ化</vt:lpstr>
      <vt:lpstr>データカタログ、テキストデータの保存方法 </vt:lpstr>
      <vt:lpstr>やろうとしていること</vt:lpstr>
      <vt:lpstr>PowerPoint プレゼンテーション</vt:lpstr>
      <vt:lpstr>PowerPoint プレゼンテーション</vt:lpstr>
      <vt:lpstr>DBごとの特徴（整理用）</vt:lpstr>
      <vt:lpstr>documentDB特徴整理メモ </vt:lpstr>
      <vt:lpstr>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下山輝昌</dc:creator>
  <cp:lastModifiedBy>若林功樹</cp:lastModifiedBy>
  <cp:revision>45</cp:revision>
  <dcterms:modified xsi:type="dcterms:W3CDTF">2023-05-11T09:08:04Z</dcterms:modified>
</cp:coreProperties>
</file>