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73" r:id="rId5"/>
    <p:sldId id="312" r:id="rId6"/>
    <p:sldId id="320" r:id="rId7"/>
    <p:sldId id="315" r:id="rId8"/>
    <p:sldId id="316" r:id="rId9"/>
    <p:sldId id="317" r:id="rId10"/>
    <p:sldId id="319" r:id="rId11"/>
    <p:sldId id="318" r:id="rId12"/>
    <p:sldId id="31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5CB"/>
    <a:srgbClr val="F494F5"/>
    <a:srgbClr val="FF89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6071"/>
  </p:normalViewPr>
  <p:slideViewPr>
    <p:cSldViewPr snapToGrid="0">
      <p:cViewPr varScale="1">
        <p:scale>
          <a:sx n="117" d="100"/>
          <a:sy n="117" d="100"/>
        </p:scale>
        <p:origin x="1464" y="168"/>
      </p:cViewPr>
      <p:guideLst/>
    </p:cSldViewPr>
  </p:slideViewPr>
  <p:notesTextViewPr>
    <p:cViewPr>
      <p:scale>
        <a:sx n="1" d="1"/>
        <a:sy n="1" d="1"/>
      </p:scale>
      <p:origin x="0" y="0"/>
    </p:cViewPr>
  </p:notesTextViewPr>
  <p:notesViewPr>
    <p:cSldViewPr snapToGrid="0">
      <p:cViewPr varScale="1">
        <p:scale>
          <a:sx n="93" d="100"/>
          <a:sy n="93" d="100"/>
        </p:scale>
        <p:origin x="33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85C3A-BAE0-FF4F-8BDC-CB455591880B}" type="datetimeFigureOut">
              <a:rPr kumimoji="1" lang="ja-JP" altLang="en-US" smtClean="0"/>
              <a:t>2023/5/18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EEF20-6147-D14C-8BF0-E2FA1D878D59}" type="slidenum">
              <a:rPr kumimoji="1" lang="ja-JP" altLang="en-US" smtClean="0"/>
              <a:t>‹#›</a:t>
            </a:fld>
            <a:endParaRPr kumimoji="1" lang="ja-JP" altLang="en-US"/>
          </a:p>
        </p:txBody>
      </p:sp>
    </p:spTree>
    <p:extLst>
      <p:ext uri="{BB962C8B-B14F-4D97-AF65-F5344CB8AC3E}">
        <p14:creationId xmlns:p14="http://schemas.microsoft.com/office/powerpoint/2010/main" val="2808367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normAutofit/>
          </a:bodyPr>
          <a:lstStyle>
            <a:lvl1pPr algn="l">
              <a:defRPr sz="4400"/>
            </a:lvl1pPr>
          </a:lstStyle>
          <a:p>
            <a:r>
              <a:rPr kumimoji="1" lang="ja-JP" altLang="en-US"/>
              <a:t>マスター タイトルの書式設定</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8" name="正方形/長方形 7"/>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027"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3" name="Picture 3" descr="\\KOHO-NAS-01\Koho-Doc\17 校章 ＶＩマニュアル\VIマニュアル_H29年度改訂\校章・ロゴデータ\UTLogo_LockUpHolJ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534" y="404666"/>
            <a:ext cx="1944216" cy="647219"/>
          </a:xfrm>
          <a:prstGeom prst="rect">
            <a:avLst/>
          </a:prstGeom>
          <a:noFill/>
          <a:extLst>
            <a:ext uri="{909E8E84-426E-40DD-AFC4-6F175D3DCCD1}">
              <a14:hiddenFill xmlns:a14="http://schemas.microsoft.com/office/drawing/2010/main">
                <a:solidFill>
                  <a:srgbClr val="FFFFFF"/>
                </a:solidFill>
              </a14:hiddenFill>
            </a:ext>
          </a:extLst>
        </p:spPr>
      </p:pic>
      <p:sp>
        <p:nvSpPr>
          <p:cNvPr id="6" name="字幕 2">
            <a:extLst>
              <a:ext uri="{FF2B5EF4-FFF2-40B4-BE49-F238E27FC236}">
                <a16:creationId xmlns:a16="http://schemas.microsoft.com/office/drawing/2014/main" id="{AA223F7A-45A0-822D-DDAB-BBA65FFDF0F2}"/>
              </a:ext>
            </a:extLst>
          </p:cNvPr>
          <p:cNvSpPr>
            <a:spLocks noGrp="1"/>
          </p:cNvSpPr>
          <p:nvPr>
            <p:ph type="subTitle" idx="1"/>
          </p:nvPr>
        </p:nvSpPr>
        <p:spPr>
          <a:xfrm>
            <a:off x="1143000" y="3769444"/>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Tree>
    <p:extLst>
      <p:ext uri="{BB962C8B-B14F-4D97-AF65-F5344CB8AC3E}">
        <p14:creationId xmlns:p14="http://schemas.microsoft.com/office/powerpoint/2010/main" val="257113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00808"/>
            <a:ext cx="8229600" cy="1143000"/>
          </a:xfrm>
        </p:spPr>
        <p:txBody>
          <a:bodyPr/>
          <a:lstStyle>
            <a:lvl1pPr algn="l">
              <a:defRPr/>
            </a:lvl1pPr>
          </a:lstStyle>
          <a:p>
            <a:r>
              <a:rPr kumimoji="1" lang="ja-JP" altLang="en-US"/>
              <a:t>マスター タイトルの書式設定</a:t>
            </a:r>
          </a:p>
        </p:txBody>
      </p:sp>
      <p:sp>
        <p:nvSpPr>
          <p:cNvPr id="3" name="コンテンツ プレースホルダ 2"/>
          <p:cNvSpPr>
            <a:spLocks noGrp="1"/>
          </p:cNvSpPr>
          <p:nvPr>
            <p:ph idx="1"/>
          </p:nvPr>
        </p:nvSpPr>
        <p:spPr>
          <a:xfrm>
            <a:off x="457200" y="2924946"/>
            <a:ext cx="8229600" cy="320121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1" name="正方形/長方形 10"/>
          <p:cNvSpPr/>
          <p:nvPr/>
        </p:nvSpPr>
        <p:spPr>
          <a:xfrm>
            <a:off x="3590" y="6520650"/>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2"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2050"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 5"/>
          <p:cNvSpPr>
            <a:spLocks noGrp="1"/>
          </p:cNvSpPr>
          <p:nvPr>
            <p:ph type="sldNum" sz="quarter" idx="12"/>
          </p:nvPr>
        </p:nvSpPr>
        <p:spPr>
          <a:xfrm>
            <a:off x="3590" y="6492877"/>
            <a:ext cx="2133600" cy="365125"/>
          </a:xfrm>
        </p:spPr>
        <p:txBody>
          <a:bodyPr/>
          <a:lstStyle>
            <a:lvl1pPr algn="l">
              <a:defRPr sz="1800">
                <a:solidFill>
                  <a:schemeClr val="bg1"/>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118186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のみ">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3" y="1380717"/>
            <a:ext cx="8337409" cy="485190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1" name="正方形/長方形 10"/>
          <p:cNvSpPr/>
          <p:nvPr/>
        </p:nvSpPr>
        <p:spPr>
          <a:xfrm>
            <a:off x="3590" y="6520650"/>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2"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2050"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 5"/>
          <p:cNvSpPr>
            <a:spLocks noGrp="1"/>
          </p:cNvSpPr>
          <p:nvPr>
            <p:ph type="sldNum" sz="quarter" idx="12"/>
          </p:nvPr>
        </p:nvSpPr>
        <p:spPr>
          <a:xfrm>
            <a:off x="3590" y="6492877"/>
            <a:ext cx="2133600" cy="365125"/>
          </a:xfrm>
        </p:spPr>
        <p:txBody>
          <a:bodyPr/>
          <a:lstStyle>
            <a:lvl1pPr algn="l">
              <a:defRPr sz="1800">
                <a:solidFill>
                  <a:schemeClr val="bg1"/>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374906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4042792" cy="1162050"/>
          </a:xfrm>
        </p:spPr>
        <p:txBody>
          <a:bodyPr anchor="b"/>
          <a:lstStyle>
            <a:lvl1pPr algn="l">
              <a:defRPr sz="1500" b="1"/>
            </a:lvl1pPr>
          </a:lstStyle>
          <a:p>
            <a:r>
              <a:rPr kumimoji="1" lang="ja-JP" altLang="en-US"/>
              <a:t>マスター タイトルの書式設定</a:t>
            </a:r>
          </a:p>
        </p:txBody>
      </p:sp>
      <p:sp>
        <p:nvSpPr>
          <p:cNvPr id="3" name="コンテンツ プレースホルダ 2"/>
          <p:cNvSpPr>
            <a:spLocks noGrp="1"/>
          </p:cNvSpPr>
          <p:nvPr>
            <p:ph idx="1"/>
          </p:nvPr>
        </p:nvSpPr>
        <p:spPr>
          <a:xfrm>
            <a:off x="4644009" y="273052"/>
            <a:ext cx="4042792"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2"/>
            <a:ext cx="4042792"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6553200" y="6237314"/>
            <a:ext cx="2133600" cy="365125"/>
          </a:xfrm>
        </p:spPr>
        <p:txBody>
          <a:bodyPr/>
          <a:lstStyle>
            <a:lvl1pPr>
              <a:defRPr sz="750"/>
            </a:lvl1pPr>
          </a:lstStyle>
          <a:p>
            <a:fld id="{E3880558-3EEA-49AA-975D-DD120B092D61}" type="slidenum">
              <a:rPr kumimoji="1" lang="ja-JP" altLang="en-US" smtClean="0"/>
              <a:t>‹#›</a:t>
            </a:fld>
            <a:endParaRPr kumimoji="1" lang="ja-JP" altLang="en-US"/>
          </a:p>
        </p:txBody>
      </p:sp>
      <p:sp>
        <p:nvSpPr>
          <p:cNvPr id="12" name="正方形/長方形 11"/>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3"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14"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a:xfrm>
            <a:off x="6553200" y="6237314"/>
            <a:ext cx="2133600" cy="365125"/>
          </a:xfrm>
        </p:spPr>
        <p:txBody>
          <a:bodyPr/>
          <a:lstStyle>
            <a:lvl1pPr>
              <a:defRPr sz="750"/>
            </a:lvl1pPr>
          </a:lstStyle>
          <a:p>
            <a:fld id="{E3880558-3EEA-49AA-975D-DD120B092D61}" type="slidenum">
              <a:rPr kumimoji="1" lang="ja-JP" altLang="en-US" smtClean="0"/>
              <a:t>‹#›</a:t>
            </a:fld>
            <a:endParaRPr kumimoji="1" lang="ja-JP" altLang="en-US"/>
          </a:p>
        </p:txBody>
      </p:sp>
      <p:sp>
        <p:nvSpPr>
          <p:cNvPr id="10" name="正方形/長方形 9"/>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1"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8"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41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0AAAF-AC11-4806-ABCA-BDAB0A85661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A5BB2B-3BAA-473B-8F3B-17F23C8B93D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C29C66-6DE3-4077-9911-C7D25D7776F6}"/>
              </a:ext>
            </a:extLst>
          </p:cNvPr>
          <p:cNvSpPr>
            <a:spLocks noGrp="1"/>
          </p:cNvSpPr>
          <p:nvPr>
            <p:ph type="dt" sz="half" idx="10"/>
          </p:nvPr>
        </p:nvSpPr>
        <p:spPr/>
        <p:txBody>
          <a:bodyPr/>
          <a:lstStyle/>
          <a:p>
            <a:fld id="{623469E2-B035-4C52-A50B-826A32AD8578}" type="datetimeFigureOut">
              <a:rPr kumimoji="1" lang="ja-JP" altLang="en-US" smtClean="0"/>
              <a:t>2023/5/18</a:t>
            </a:fld>
            <a:endParaRPr kumimoji="1" lang="ja-JP" altLang="en-US"/>
          </a:p>
        </p:txBody>
      </p:sp>
      <p:sp>
        <p:nvSpPr>
          <p:cNvPr id="5" name="フッター プレースホルダー 4">
            <a:extLst>
              <a:ext uri="{FF2B5EF4-FFF2-40B4-BE49-F238E27FC236}">
                <a16:creationId xmlns:a16="http://schemas.microsoft.com/office/drawing/2014/main" id="{AFBC4E7E-7C74-41BF-8507-58D9B12A81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ADA978-CE13-4787-97FC-57EB30AB109C}"/>
              </a:ext>
            </a:extLst>
          </p:cNvPr>
          <p:cNvSpPr>
            <a:spLocks noGrp="1"/>
          </p:cNvSpPr>
          <p:nvPr>
            <p:ph type="sldNum" sz="quarter" idx="12"/>
          </p:nvPr>
        </p:nvSpPr>
        <p:spPr/>
        <p:txBody>
          <a:body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594596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350">
                <a:solidFill>
                  <a:schemeClr val="tx1">
                    <a:tint val="75000"/>
                  </a:schemeClr>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3618187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3" r:id="rId4"/>
    <p:sldLayoutId id="2147483664" r:id="rId5"/>
    <p:sldLayoutId id="2147483665" r:id="rId6"/>
  </p:sldLayoutIdLst>
  <p:txStyles>
    <p:titleStyle>
      <a:lvl1pPr algn="ctr"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tech-blog.optim.co.jp/entry/2021/10/01/100000"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5" Type="http://schemas.openxmlformats.org/officeDocument/2006/relationships/hyperlink" Target="https://qiita.com/calderarie/items/5f8b5d0a7b624eeeeb78" TargetMode="Externa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58BD3-63C0-45C5-9C7E-E2DDC3799D00}"/>
              </a:ext>
            </a:extLst>
          </p:cNvPr>
          <p:cNvSpPr>
            <a:spLocks noGrp="1"/>
          </p:cNvSpPr>
          <p:nvPr>
            <p:ph type="ctrTitle"/>
          </p:nvPr>
        </p:nvSpPr>
        <p:spPr>
          <a:xfrm>
            <a:off x="685800" y="1126273"/>
            <a:ext cx="7772400" cy="2150793"/>
          </a:xfrm>
        </p:spPr>
        <p:txBody>
          <a:bodyPr anchor="b">
            <a:normAutofit/>
          </a:bodyPr>
          <a:lstStyle/>
          <a:p>
            <a:pPr algn="ctr"/>
            <a:r>
              <a:rPr kumimoji="1" lang="ja-JP" altLang="en-US" sz="4000"/>
              <a:t>デモ資料</a:t>
            </a:r>
          </a:p>
        </p:txBody>
      </p:sp>
      <p:sp>
        <p:nvSpPr>
          <p:cNvPr id="6" name="字幕 5">
            <a:extLst>
              <a:ext uri="{FF2B5EF4-FFF2-40B4-BE49-F238E27FC236}">
                <a16:creationId xmlns:a16="http://schemas.microsoft.com/office/drawing/2014/main" id="{205987B8-6171-B641-9AA3-C547B9436BF8}"/>
              </a:ext>
            </a:extLst>
          </p:cNvPr>
          <p:cNvSpPr>
            <a:spLocks noGrp="1"/>
          </p:cNvSpPr>
          <p:nvPr>
            <p:ph type="subTitle" idx="1"/>
          </p:nvPr>
        </p:nvSpPr>
        <p:spPr/>
        <p:txBody>
          <a:bodyPr>
            <a:normAutofit/>
          </a:bodyPr>
          <a:lstStyle/>
          <a:p>
            <a:r>
              <a:rPr lang="ja-JP" altLang="en-US" sz="2400"/>
              <a:t>　若林功樹</a:t>
            </a:r>
            <a:endParaRPr lang="en-US" altLang="ja-JP" sz="2400" dirty="0"/>
          </a:p>
        </p:txBody>
      </p:sp>
    </p:spTree>
    <p:extLst>
      <p:ext uri="{BB962C8B-B14F-4D97-AF65-F5344CB8AC3E}">
        <p14:creationId xmlns:p14="http://schemas.microsoft.com/office/powerpoint/2010/main" val="174982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今回やったこと</a:t>
            </a:r>
            <a:endParaRPr lang="en-US" altLang="ja-JP" dirty="0"/>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en-US" altLang="ja-JP" sz="1800" dirty="0">
                <a:solidFill>
                  <a:srgbClr val="333333"/>
                </a:solidFill>
                <a:latin typeface="inherit"/>
              </a:rPr>
              <a:t>Siamese network</a:t>
            </a:r>
            <a:r>
              <a:rPr lang="ja-JP" altLang="en-US" sz="1800">
                <a:solidFill>
                  <a:srgbClr val="333333"/>
                </a:solidFill>
                <a:latin typeface="inherit"/>
              </a:rPr>
              <a:t>の実装</a:t>
            </a:r>
            <a:endParaRPr lang="en-US" altLang="ja-JP" sz="1800" dirty="0">
              <a:solidFill>
                <a:srgbClr val="333333"/>
              </a:solidFill>
              <a:latin typeface="inherit"/>
            </a:endParaRPr>
          </a:p>
          <a:p>
            <a:r>
              <a:rPr lang="ja-JP" altLang="en-US" sz="1800">
                <a:solidFill>
                  <a:srgbClr val="333333"/>
                </a:solidFill>
                <a:latin typeface="inherit"/>
              </a:rPr>
              <a:t>球面クラスタリング（</a:t>
            </a:r>
            <a:r>
              <a:rPr lang="en-US" altLang="ja-JP" sz="1800" dirty="0">
                <a:solidFill>
                  <a:srgbClr val="333333"/>
                </a:solidFill>
                <a:latin typeface="inherit"/>
              </a:rPr>
              <a:t>sphere clustering</a:t>
            </a:r>
            <a:r>
              <a:rPr lang="ja-JP" altLang="en-US" sz="1800">
                <a:solidFill>
                  <a:srgbClr val="333333"/>
                </a:solidFill>
                <a:latin typeface="inherit"/>
              </a:rPr>
              <a:t>）の調査と実装</a:t>
            </a:r>
            <a:endParaRPr lang="en-US" altLang="ja-JP" sz="1800" dirty="0">
              <a:solidFill>
                <a:srgbClr val="333333"/>
              </a:solidFill>
              <a:latin typeface="inherit"/>
            </a:endParaRPr>
          </a:p>
          <a:p>
            <a:pPr marL="0" indent="0" algn="l">
              <a:buNone/>
            </a:pPr>
            <a:endParaRPr lang="ja-JP" altLang="en-US" sz="2000" b="1" i="0">
              <a:solidFill>
                <a:srgbClr val="333333"/>
              </a:solidFill>
              <a:effectLst/>
              <a:latin typeface="inherit"/>
            </a:endParaRPr>
          </a:p>
        </p:txBody>
      </p:sp>
    </p:spTree>
    <p:extLst>
      <p:ext uri="{BB962C8B-B14F-4D97-AF65-F5344CB8AC3E}">
        <p14:creationId xmlns:p14="http://schemas.microsoft.com/office/powerpoint/2010/main" val="327821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テストテーブル</a:t>
            </a:r>
            <a:endParaRPr lang="en-US" altLang="ja-JP" dirty="0"/>
          </a:p>
        </p:txBody>
      </p:sp>
      <p:graphicFrame>
        <p:nvGraphicFramePr>
          <p:cNvPr id="2" name="表 2">
            <a:extLst>
              <a:ext uri="{FF2B5EF4-FFF2-40B4-BE49-F238E27FC236}">
                <a16:creationId xmlns:a16="http://schemas.microsoft.com/office/drawing/2014/main" id="{3BF1CD13-9974-627D-B6AC-37BCD4F24001}"/>
              </a:ext>
            </a:extLst>
          </p:cNvPr>
          <p:cNvGraphicFramePr>
            <a:graphicFrameLocks noGrp="1"/>
          </p:cNvGraphicFramePr>
          <p:nvPr>
            <p:ph idx="1"/>
            <p:extLst>
              <p:ext uri="{D42A27DB-BD31-4B8C-83A1-F6EECF244321}">
                <p14:modId xmlns:p14="http://schemas.microsoft.com/office/powerpoint/2010/main" val="4003707108"/>
              </p:ext>
            </p:extLst>
          </p:nvPr>
        </p:nvGraphicFramePr>
        <p:xfrm>
          <a:off x="468313" y="1381125"/>
          <a:ext cx="8335960" cy="1615440"/>
        </p:xfrm>
        <a:graphic>
          <a:graphicData uri="http://schemas.openxmlformats.org/drawingml/2006/table">
            <a:tbl>
              <a:tblPr firstRow="1" bandRow="1">
                <a:tableStyleId>{5C22544A-7EE6-4342-B048-85BDC9FD1C3A}</a:tableStyleId>
              </a:tblPr>
              <a:tblGrid>
                <a:gridCol w="1667192">
                  <a:extLst>
                    <a:ext uri="{9D8B030D-6E8A-4147-A177-3AD203B41FA5}">
                      <a16:colId xmlns:a16="http://schemas.microsoft.com/office/drawing/2014/main" val="53628446"/>
                    </a:ext>
                  </a:extLst>
                </a:gridCol>
                <a:gridCol w="1667192">
                  <a:extLst>
                    <a:ext uri="{9D8B030D-6E8A-4147-A177-3AD203B41FA5}">
                      <a16:colId xmlns:a16="http://schemas.microsoft.com/office/drawing/2014/main" val="2534500775"/>
                    </a:ext>
                  </a:extLst>
                </a:gridCol>
                <a:gridCol w="1667192">
                  <a:extLst>
                    <a:ext uri="{9D8B030D-6E8A-4147-A177-3AD203B41FA5}">
                      <a16:colId xmlns:a16="http://schemas.microsoft.com/office/drawing/2014/main" val="3210112268"/>
                    </a:ext>
                  </a:extLst>
                </a:gridCol>
                <a:gridCol w="1667192">
                  <a:extLst>
                    <a:ext uri="{9D8B030D-6E8A-4147-A177-3AD203B41FA5}">
                      <a16:colId xmlns:a16="http://schemas.microsoft.com/office/drawing/2014/main" val="2132280126"/>
                    </a:ext>
                  </a:extLst>
                </a:gridCol>
                <a:gridCol w="1667192">
                  <a:extLst>
                    <a:ext uri="{9D8B030D-6E8A-4147-A177-3AD203B41FA5}">
                      <a16:colId xmlns:a16="http://schemas.microsoft.com/office/drawing/2014/main" val="2772316092"/>
                    </a:ext>
                  </a:extLst>
                </a:gridCol>
              </a:tblGrid>
              <a:tr h="370840">
                <a:tc>
                  <a:txBody>
                    <a:bodyPr/>
                    <a:lstStyle/>
                    <a:p>
                      <a:r>
                        <a:rPr kumimoji="1" lang="ja-JP" altLang="en-US"/>
                        <a:t>カラム</a:t>
                      </a:r>
                      <a:r>
                        <a:rPr kumimoji="1" lang="en-US" altLang="ja-JP" dirty="0"/>
                        <a:t>1</a:t>
                      </a:r>
                      <a:endParaRPr kumimoji="1" lang="ja-JP"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カラム２</a:t>
                      </a:r>
                    </a:p>
                  </a:txBody>
                  <a:tcPr/>
                </a:tc>
                <a:tc>
                  <a:txBody>
                    <a:bodyPr/>
                    <a:lstStyle/>
                    <a:p>
                      <a:r>
                        <a:rPr kumimoji="1" lang="ja-JP" altLang="en-US"/>
                        <a:t>カラム</a:t>
                      </a:r>
                      <a:r>
                        <a:rPr kumimoji="1" lang="en-US" altLang="ja-JP" dirty="0"/>
                        <a:t>3</a:t>
                      </a:r>
                      <a:endParaRPr kumimoji="1" lang="ja-JP" altLang="en-US"/>
                    </a:p>
                  </a:txBody>
                  <a:tcPr/>
                </a:tc>
                <a:tc>
                  <a:txBody>
                    <a:bodyPr/>
                    <a:lstStyle/>
                    <a:p>
                      <a:r>
                        <a:rPr kumimoji="1" lang="ja-JP" altLang="en-US"/>
                        <a:t>カラム</a:t>
                      </a:r>
                      <a:r>
                        <a:rPr kumimoji="1" lang="en-US" altLang="ja-JP" dirty="0"/>
                        <a:t>4</a:t>
                      </a:r>
                      <a:endParaRPr kumimoji="1" lang="ja-JP" altLang="en-US"/>
                    </a:p>
                  </a:txBody>
                  <a:tcPr/>
                </a:tc>
                <a:tc>
                  <a:txBody>
                    <a:bodyPr/>
                    <a:lstStyle/>
                    <a:p>
                      <a:r>
                        <a:rPr kumimoji="1" lang="ja-JP" altLang="en-US"/>
                        <a:t>カラム</a:t>
                      </a:r>
                      <a:r>
                        <a:rPr kumimoji="1" lang="en-US" altLang="ja-JP" dirty="0"/>
                        <a:t>5</a:t>
                      </a:r>
                      <a:endParaRPr kumimoji="1" lang="ja-JP" altLang="en-US"/>
                    </a:p>
                  </a:txBody>
                  <a:tcPr/>
                </a:tc>
                <a:extLst>
                  <a:ext uri="{0D108BD9-81ED-4DB2-BD59-A6C34878D82A}">
                    <a16:rowId xmlns:a16="http://schemas.microsoft.com/office/drawing/2014/main" val="1504184918"/>
                  </a:ext>
                </a:extLst>
              </a:tr>
              <a:tr h="370840">
                <a:tc>
                  <a:txBody>
                    <a:bodyPr/>
                    <a:lstStyle/>
                    <a:p>
                      <a:r>
                        <a:rPr kumimoji="1" lang="ja-JP" altLang="en-US"/>
                        <a:t>犬</a:t>
                      </a:r>
                    </a:p>
                  </a:txBody>
                  <a:tcPr/>
                </a:tc>
                <a:tc>
                  <a:txBody>
                    <a:bodyPr/>
                    <a:lstStyle/>
                    <a:p>
                      <a:r>
                        <a:rPr kumimoji="1" lang="ja-JP" altLang="en-US"/>
                        <a:t>さる</a:t>
                      </a:r>
                    </a:p>
                  </a:txBody>
                  <a:tcPr/>
                </a:tc>
                <a:tc>
                  <a:txBody>
                    <a:bodyPr/>
                    <a:lstStyle/>
                    <a:p>
                      <a:r>
                        <a:rPr kumimoji="1" lang="ja-JP" altLang="en-US"/>
                        <a:t>鳥</a:t>
                      </a:r>
                    </a:p>
                  </a:txBody>
                  <a:tcPr/>
                </a:tc>
                <a:tc>
                  <a:txBody>
                    <a:bodyPr/>
                    <a:lstStyle/>
                    <a:p>
                      <a:r>
                        <a:rPr kumimoji="1" lang="ja-JP" altLang="en-US"/>
                        <a:t>犬</a:t>
                      </a:r>
                      <a:endParaRPr kumimoji="1" lang="en-US" altLang="ja-JP" dirty="0"/>
                    </a:p>
                    <a:p>
                      <a:endParaRPr kumimoji="1" lang="ja-JP" altLang="en-US"/>
                    </a:p>
                  </a:txBody>
                  <a:tcPr/>
                </a:tc>
                <a:tc>
                  <a:txBody>
                    <a:bodyPr/>
                    <a:lstStyle/>
                    <a:p>
                      <a:r>
                        <a:rPr kumimoji="1" lang="en-US" altLang="ja-JP" dirty="0" err="1"/>
                        <a:t>hoge</a:t>
                      </a:r>
                      <a:endParaRPr kumimoji="1" lang="ja-JP" altLang="en-US"/>
                    </a:p>
                  </a:txBody>
                  <a:tcPr/>
                </a:tc>
                <a:extLst>
                  <a:ext uri="{0D108BD9-81ED-4DB2-BD59-A6C34878D82A}">
                    <a16:rowId xmlns:a16="http://schemas.microsoft.com/office/drawing/2014/main" val="819810762"/>
                  </a:ext>
                </a:extLst>
              </a:tr>
              <a:tr h="370840">
                <a:tc>
                  <a:txBody>
                    <a:bodyPr/>
                    <a:lstStyle/>
                    <a:p>
                      <a:r>
                        <a:rPr kumimoji="1" lang="en-US" altLang="ja-JP" dirty="0" err="1"/>
                        <a:t>hogehgoe</a:t>
                      </a:r>
                      <a:endParaRPr kumimoji="1" lang="ja-JP" altLang="en-US"/>
                    </a:p>
                  </a:txBody>
                  <a:tcPr/>
                </a:tc>
                <a:tc>
                  <a:txBody>
                    <a:bodyPr/>
                    <a:lstStyle/>
                    <a:p>
                      <a:r>
                        <a:rPr kumimoji="1" lang="en-US" altLang="ja-JP" dirty="0" err="1"/>
                        <a:t>fuga</a:t>
                      </a:r>
                      <a:endParaRPr kumimoji="1" lang="ja-JP" altLang="en-US"/>
                    </a:p>
                  </a:txBody>
                  <a:tcPr/>
                </a:tc>
                <a:tc>
                  <a:txBody>
                    <a:bodyPr/>
                    <a:lstStyle/>
                    <a:p>
                      <a:r>
                        <a:rPr kumimoji="1" lang="en-US" altLang="ja-JP" dirty="0"/>
                        <a:t>taro</a:t>
                      </a:r>
                      <a:endParaRPr kumimoji="1" lang="ja-JP" altLang="en-US"/>
                    </a:p>
                  </a:txBody>
                  <a:tcPr/>
                </a:tc>
                <a:tc>
                  <a:txBody>
                    <a:bodyPr/>
                    <a:lstStyle/>
                    <a:p>
                      <a:r>
                        <a:rPr kumimoji="1" lang="en-US" altLang="ja-JP" dirty="0" err="1"/>
                        <a:t>ichiro</a:t>
                      </a:r>
                      <a:r>
                        <a:rPr kumimoji="1" lang="en-US" altLang="ja-JP" dirty="0"/>
                        <a:t> </a:t>
                      </a:r>
                      <a:endParaRPr kumimoji="1" lang="ja-JP" altLang="en-US"/>
                    </a:p>
                  </a:txBody>
                  <a:tcPr/>
                </a:tc>
                <a:tc>
                  <a:txBody>
                    <a:bodyPr/>
                    <a:lstStyle/>
                    <a:p>
                      <a:r>
                        <a:rPr kumimoji="1" lang="en-US" altLang="ja-JP" dirty="0" err="1"/>
                        <a:t>ohtani</a:t>
                      </a:r>
                      <a:endParaRPr kumimoji="1" lang="ja-JP" altLang="en-US"/>
                    </a:p>
                  </a:txBody>
                  <a:tcPr/>
                </a:tc>
                <a:extLst>
                  <a:ext uri="{0D108BD9-81ED-4DB2-BD59-A6C34878D82A}">
                    <a16:rowId xmlns:a16="http://schemas.microsoft.com/office/drawing/2014/main" val="134207379"/>
                  </a:ext>
                </a:extLst>
              </a:tr>
              <a:tr h="370840">
                <a:tc>
                  <a:txBody>
                    <a:bodyPr/>
                    <a:lstStyle/>
                    <a:p>
                      <a:r>
                        <a:rPr kumimoji="1" lang="en-US" altLang="ja-JP" dirty="0"/>
                        <a:t>test</a:t>
                      </a:r>
                      <a:endParaRPr kumimoji="1" lang="ja-JP" altLang="en-US"/>
                    </a:p>
                  </a:txBody>
                  <a:tcPr/>
                </a:tc>
                <a:tc>
                  <a:txBody>
                    <a:bodyPr/>
                    <a:lstStyle/>
                    <a:p>
                      <a:r>
                        <a:rPr kumimoji="1" lang="en-US" altLang="ja-JP" dirty="0" err="1"/>
                        <a:t>hgoehogehoge</a:t>
                      </a:r>
                      <a:endParaRPr kumimoji="1" lang="ja-JP" altLang="en-US"/>
                    </a:p>
                  </a:txBody>
                  <a:tcPr/>
                </a:tc>
                <a:tc>
                  <a:txBody>
                    <a:bodyPr/>
                    <a:lstStyle/>
                    <a:p>
                      <a:r>
                        <a:rPr kumimoji="1" lang="en-US" altLang="ja-JP" dirty="0" err="1"/>
                        <a:t>honya</a:t>
                      </a:r>
                      <a:endParaRPr kumimoji="1" lang="ja-JP" altLang="en-US"/>
                    </a:p>
                  </a:txBody>
                  <a:tcPr/>
                </a:tc>
                <a:tc>
                  <a:txBody>
                    <a:bodyPr/>
                    <a:lstStyle/>
                    <a:p>
                      <a:r>
                        <a:rPr kumimoji="1" lang="en-US" altLang="ja-JP" dirty="0" err="1"/>
                        <a:t>honyahonya</a:t>
                      </a:r>
                      <a:endParaRPr kumimoji="1" lang="ja-JP" altLang="en-US"/>
                    </a:p>
                  </a:txBody>
                  <a:tcPr/>
                </a:tc>
                <a:tc>
                  <a:txBody>
                    <a:bodyPr/>
                    <a:lstStyle/>
                    <a:p>
                      <a:r>
                        <a:rPr kumimoji="1" lang="en-US" altLang="ja-JP" dirty="0"/>
                        <a:t>*****</a:t>
                      </a:r>
                      <a:endParaRPr kumimoji="1" lang="ja-JP" altLang="en-US"/>
                    </a:p>
                  </a:txBody>
                  <a:tcPr/>
                </a:tc>
                <a:extLst>
                  <a:ext uri="{0D108BD9-81ED-4DB2-BD59-A6C34878D82A}">
                    <a16:rowId xmlns:a16="http://schemas.microsoft.com/office/drawing/2014/main" val="2155547646"/>
                  </a:ext>
                </a:extLst>
              </a:tr>
            </a:tbl>
          </a:graphicData>
        </a:graphic>
      </p:graphicFrame>
      <p:cxnSp>
        <p:nvCxnSpPr>
          <p:cNvPr id="15" name="直線矢印コネクタ 14">
            <a:extLst>
              <a:ext uri="{FF2B5EF4-FFF2-40B4-BE49-F238E27FC236}">
                <a16:creationId xmlns:a16="http://schemas.microsoft.com/office/drawing/2014/main" id="{F233E401-3998-ECB7-F778-668D97EC9D3B}"/>
              </a:ext>
            </a:extLst>
          </p:cNvPr>
          <p:cNvCxnSpPr>
            <a:cxnSpLocks/>
          </p:cNvCxnSpPr>
          <p:nvPr/>
        </p:nvCxnSpPr>
        <p:spPr>
          <a:xfrm>
            <a:off x="2895773" y="3608643"/>
            <a:ext cx="0" cy="184206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6" name="正方形/長方形 15">
            <a:extLst>
              <a:ext uri="{FF2B5EF4-FFF2-40B4-BE49-F238E27FC236}">
                <a16:creationId xmlns:a16="http://schemas.microsoft.com/office/drawing/2014/main" id="{1E95D5B7-A23B-0B4D-2645-33CF7A508347}"/>
              </a:ext>
            </a:extLst>
          </p:cNvPr>
          <p:cNvSpPr/>
          <p:nvPr/>
        </p:nvSpPr>
        <p:spPr>
          <a:xfrm>
            <a:off x="892133" y="3757747"/>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Bert</a:t>
            </a:r>
            <a:r>
              <a:rPr lang="ja-JP" altLang="en-US" sz="1200" dirty="0">
                <a:solidFill>
                  <a:schemeClr val="tx1"/>
                </a:solidFill>
              </a:rPr>
              <a:t>、</a:t>
            </a:r>
            <a:r>
              <a:rPr lang="en-US" altLang="ja-JP" sz="1200" dirty="0">
                <a:solidFill>
                  <a:schemeClr val="tx1"/>
                </a:solidFill>
              </a:rPr>
              <a:t>word2vec</a:t>
            </a:r>
            <a:endParaRPr lang="ja-JP" altLang="en-US" sz="1200" dirty="0">
              <a:solidFill>
                <a:schemeClr val="tx1"/>
              </a:solidFill>
            </a:endParaRPr>
          </a:p>
        </p:txBody>
      </p:sp>
      <p:sp>
        <p:nvSpPr>
          <p:cNvPr id="17" name="正方形/長方形 16">
            <a:extLst>
              <a:ext uri="{FF2B5EF4-FFF2-40B4-BE49-F238E27FC236}">
                <a16:creationId xmlns:a16="http://schemas.microsoft.com/office/drawing/2014/main" id="{BAF2958A-C210-13E7-2B01-184FA9630EA7}"/>
              </a:ext>
            </a:extLst>
          </p:cNvPr>
          <p:cNvSpPr/>
          <p:nvPr/>
        </p:nvSpPr>
        <p:spPr>
          <a:xfrm>
            <a:off x="892133" y="4304136"/>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重要語抽出</a:t>
            </a:r>
            <a:endParaRPr lang="en-US" altLang="ja-JP" sz="1200" dirty="0">
              <a:solidFill>
                <a:schemeClr val="tx1"/>
              </a:solidFill>
            </a:endParaRPr>
          </a:p>
          <a:p>
            <a:pPr algn="ctr"/>
            <a:r>
              <a:rPr lang="ja-JP" altLang="en-US" sz="1200" dirty="0">
                <a:solidFill>
                  <a:schemeClr val="tx1"/>
                </a:solidFill>
              </a:rPr>
              <a:t>類似語抽出</a:t>
            </a:r>
          </a:p>
        </p:txBody>
      </p:sp>
      <p:sp>
        <p:nvSpPr>
          <p:cNvPr id="18" name="正方形/長方形 17">
            <a:extLst>
              <a:ext uri="{FF2B5EF4-FFF2-40B4-BE49-F238E27FC236}">
                <a16:creationId xmlns:a16="http://schemas.microsoft.com/office/drawing/2014/main" id="{A8A61015-2915-7F71-60A5-740CA1277438}"/>
              </a:ext>
            </a:extLst>
          </p:cNvPr>
          <p:cNvSpPr/>
          <p:nvPr/>
        </p:nvSpPr>
        <p:spPr>
          <a:xfrm>
            <a:off x="892133" y="4857918"/>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データ構造化</a:t>
            </a:r>
          </a:p>
        </p:txBody>
      </p:sp>
      <p:sp>
        <p:nvSpPr>
          <p:cNvPr id="19" name="正方形/長方形 18">
            <a:extLst>
              <a:ext uri="{FF2B5EF4-FFF2-40B4-BE49-F238E27FC236}">
                <a16:creationId xmlns:a16="http://schemas.microsoft.com/office/drawing/2014/main" id="{6817F630-5403-AF30-31B2-D6D1A8147D0E}"/>
              </a:ext>
            </a:extLst>
          </p:cNvPr>
          <p:cNvSpPr/>
          <p:nvPr/>
        </p:nvSpPr>
        <p:spPr>
          <a:xfrm>
            <a:off x="892133" y="5432017"/>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生成系</a:t>
            </a:r>
            <a:r>
              <a:rPr lang="en-US" altLang="ja-JP" sz="1200" dirty="0">
                <a:solidFill>
                  <a:schemeClr val="tx1"/>
                </a:solidFill>
              </a:rPr>
              <a:t>AI</a:t>
            </a:r>
            <a:endParaRPr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F16B84C0-2E1F-82EC-39A4-CFFE0D66BC45}"/>
              </a:ext>
            </a:extLst>
          </p:cNvPr>
          <p:cNvCxnSpPr/>
          <p:nvPr/>
        </p:nvCxnSpPr>
        <p:spPr>
          <a:xfrm flipV="1">
            <a:off x="2048290" y="3377810"/>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直線矢印コネクタ 20">
            <a:extLst>
              <a:ext uri="{FF2B5EF4-FFF2-40B4-BE49-F238E27FC236}">
                <a16:creationId xmlns:a16="http://schemas.microsoft.com/office/drawing/2014/main" id="{E3EC79F2-EE93-6CD4-BC50-CA810E80FF93}"/>
              </a:ext>
            </a:extLst>
          </p:cNvPr>
          <p:cNvCxnSpPr>
            <a:cxnSpLocks/>
            <a:stCxn id="16" idx="3"/>
          </p:cNvCxnSpPr>
          <p:nvPr/>
        </p:nvCxnSpPr>
        <p:spPr>
          <a:xfrm>
            <a:off x="2048290" y="3980023"/>
            <a:ext cx="339307" cy="35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C93B7551-4CC4-5DEA-D1C3-1F0889C1224E}"/>
              </a:ext>
            </a:extLst>
          </p:cNvPr>
          <p:cNvCxnSpPr>
            <a:cxnSpLocks/>
            <a:stCxn id="17" idx="3"/>
          </p:cNvCxnSpPr>
          <p:nvPr/>
        </p:nvCxnSpPr>
        <p:spPr>
          <a:xfrm>
            <a:off x="2048290" y="4526411"/>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線矢印コネクタ 22">
            <a:extLst>
              <a:ext uri="{FF2B5EF4-FFF2-40B4-BE49-F238E27FC236}">
                <a16:creationId xmlns:a16="http://schemas.microsoft.com/office/drawing/2014/main" id="{04A7061A-EB28-1169-A961-D59980510FF3}"/>
              </a:ext>
            </a:extLst>
          </p:cNvPr>
          <p:cNvCxnSpPr>
            <a:cxnSpLocks/>
            <a:stCxn id="18" idx="3"/>
          </p:cNvCxnSpPr>
          <p:nvPr/>
        </p:nvCxnSpPr>
        <p:spPr>
          <a:xfrm>
            <a:off x="2048290" y="5080193"/>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線矢印コネクタ 23">
            <a:extLst>
              <a:ext uri="{FF2B5EF4-FFF2-40B4-BE49-F238E27FC236}">
                <a16:creationId xmlns:a16="http://schemas.microsoft.com/office/drawing/2014/main" id="{8771C813-329A-9550-24FA-BC0D8E9076D9}"/>
              </a:ext>
            </a:extLst>
          </p:cNvPr>
          <p:cNvCxnSpPr>
            <a:cxnSpLocks/>
            <a:stCxn id="19" idx="3"/>
          </p:cNvCxnSpPr>
          <p:nvPr/>
        </p:nvCxnSpPr>
        <p:spPr>
          <a:xfrm>
            <a:off x="2048290" y="5654292"/>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5" name="テキスト ボックス 24">
            <a:extLst>
              <a:ext uri="{FF2B5EF4-FFF2-40B4-BE49-F238E27FC236}">
                <a16:creationId xmlns:a16="http://schemas.microsoft.com/office/drawing/2014/main" id="{D4C219AF-5D4D-6775-18C3-33178745C682}"/>
              </a:ext>
            </a:extLst>
          </p:cNvPr>
          <p:cNvSpPr txBox="1"/>
          <p:nvPr/>
        </p:nvSpPr>
        <p:spPr>
          <a:xfrm>
            <a:off x="2895773" y="3853713"/>
            <a:ext cx="4201791" cy="646331"/>
          </a:xfrm>
          <a:prstGeom prst="rect">
            <a:avLst/>
          </a:prstGeom>
          <a:noFill/>
        </p:spPr>
        <p:txBody>
          <a:bodyPr wrap="none" rtlCol="0">
            <a:spAutoFit/>
          </a:bodyPr>
          <a:lstStyle/>
          <a:p>
            <a:r>
              <a:rPr kumimoji="1" lang="ja-JP" altLang="en-US"/>
              <a:t>右のような図形の中のテキストも、</a:t>
            </a:r>
            <a:endParaRPr kumimoji="1" lang="en-US" altLang="ja-JP" dirty="0"/>
          </a:p>
          <a:p>
            <a:r>
              <a:rPr kumimoji="1" lang="ja-JP" altLang="en-US"/>
              <a:t>上のようなテーブル内テキストも抽出可能</a:t>
            </a:r>
          </a:p>
        </p:txBody>
      </p:sp>
    </p:spTree>
    <p:extLst>
      <p:ext uri="{BB962C8B-B14F-4D97-AF65-F5344CB8AC3E}">
        <p14:creationId xmlns:p14="http://schemas.microsoft.com/office/powerpoint/2010/main" val="323972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 altLang="ja-JP" dirty="0"/>
              <a:t>Siamese network</a:t>
            </a:r>
            <a:r>
              <a:rPr lang="ja-JP" altLang="en-US"/>
              <a:t>の実装</a:t>
            </a:r>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solidFill>
                  <a:srgbClr val="333333"/>
                </a:solidFill>
                <a:latin typeface="inherit"/>
              </a:rPr>
              <a:t>深層距離学習（</a:t>
            </a:r>
            <a:r>
              <a:rPr lang="en" altLang="ja-JP" sz="1800" dirty="0">
                <a:solidFill>
                  <a:srgbClr val="333333"/>
                </a:solidFill>
                <a:latin typeface="inherit"/>
              </a:rPr>
              <a:t>Siamese network</a:t>
            </a:r>
            <a:r>
              <a:rPr lang="ja-JP" altLang="en-US" sz="1800">
                <a:solidFill>
                  <a:srgbClr val="333333"/>
                </a:solidFill>
                <a:latin typeface="inherit"/>
              </a:rPr>
              <a:t>）とは</a:t>
            </a:r>
            <a:endParaRPr lang="en-US" altLang="ja-JP" sz="1800" dirty="0">
              <a:solidFill>
                <a:srgbClr val="333333"/>
              </a:solidFill>
              <a:latin typeface="inherit"/>
            </a:endParaRPr>
          </a:p>
          <a:p>
            <a:pPr marL="0" indent="0">
              <a:buNone/>
            </a:pPr>
            <a:r>
              <a:rPr lang="ja-JP" altLang="en-US" sz="1800">
                <a:solidFill>
                  <a:srgbClr val="333333"/>
                </a:solidFill>
                <a:latin typeface="inherit"/>
              </a:rPr>
              <a:t>　通常の</a:t>
            </a:r>
            <a:r>
              <a:rPr lang="en-US" altLang="ja-JP" sz="1800" dirty="0">
                <a:solidFill>
                  <a:srgbClr val="333333"/>
                </a:solidFill>
                <a:latin typeface="inherit"/>
              </a:rPr>
              <a:t>CNN</a:t>
            </a:r>
            <a:r>
              <a:rPr lang="ja-JP" altLang="en-US" sz="1800">
                <a:solidFill>
                  <a:srgbClr val="333333"/>
                </a:solidFill>
                <a:latin typeface="inherit"/>
              </a:rPr>
              <a:t>等の画像分類器は大量の学習データを必要とするのに対し、距離学習は各クラスのサンプルが少ないときや未知クラスがあるときでも十分な性能を発揮できるため、認識や異常検知タスクなどで利用されている</a:t>
            </a: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lgn="l">
              <a:buNone/>
            </a:pPr>
            <a:endParaRPr lang="ja-JP" altLang="en-US" sz="2000" b="1" i="0">
              <a:solidFill>
                <a:srgbClr val="333333"/>
              </a:solidFill>
              <a:effectLst/>
              <a:latin typeface="inherit"/>
            </a:endParaRPr>
          </a:p>
        </p:txBody>
      </p:sp>
      <p:pic>
        <p:nvPicPr>
          <p:cNvPr id="1026" name="Picture 2" descr="&quot;Siamese Network&quot; &#10;Contrastive &#10;D &#10;llf(xt) &#10;shared &#10;weights &#10;x? ">
            <a:extLst>
              <a:ext uri="{FF2B5EF4-FFF2-40B4-BE49-F238E27FC236}">
                <a16:creationId xmlns:a16="http://schemas.microsoft.com/office/drawing/2014/main" id="{B2FA2A59-8B2C-4C50-7141-7F7145280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64" y="2865734"/>
            <a:ext cx="2354984" cy="311943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CDFBDF04-3614-0B15-F947-78EA742499E2}"/>
              </a:ext>
            </a:extLst>
          </p:cNvPr>
          <p:cNvSpPr txBox="1"/>
          <p:nvPr/>
        </p:nvSpPr>
        <p:spPr>
          <a:xfrm>
            <a:off x="3399906" y="3690851"/>
            <a:ext cx="5162204" cy="1477328"/>
          </a:xfrm>
          <a:prstGeom prst="rect">
            <a:avLst/>
          </a:prstGeom>
          <a:noFill/>
        </p:spPr>
        <p:txBody>
          <a:bodyPr wrap="square">
            <a:spAutoFit/>
          </a:bodyPr>
          <a:lstStyle/>
          <a:p>
            <a:r>
              <a:rPr lang="ja-JP" altLang="en-US" sz="1800">
                <a:solidFill>
                  <a:srgbClr val="333333"/>
                </a:solidFill>
                <a:latin typeface="inherit"/>
              </a:rPr>
              <a:t>距離学習の主な目的は、入力画像を識別性の高い特徴量に変換する特徴量抽出器を得ること</a:t>
            </a:r>
            <a:endParaRPr lang="en-US" altLang="ja-JP" sz="1800" dirty="0">
              <a:effectLst/>
              <a:ea typeface="游ゴシック" panose="020B0400000000000000" pitchFamily="34" charset="-128"/>
              <a:hlinkClick r:id="rId3"/>
            </a:endParaRPr>
          </a:p>
          <a:p>
            <a:pPr marL="0" marR="0">
              <a:spcBef>
                <a:spcPts val="0"/>
              </a:spcBef>
              <a:spcAft>
                <a:spcPts val="0"/>
              </a:spcAft>
            </a:pPr>
            <a:endParaRPr lang="en-US" altLang="ja-JP" dirty="0">
              <a:ea typeface="游ゴシック" panose="020B0400000000000000" pitchFamily="34" charset="-128"/>
              <a:hlinkClick r:id="rId3"/>
            </a:endParaRPr>
          </a:p>
          <a:p>
            <a:pPr marL="0" marR="0">
              <a:spcBef>
                <a:spcPts val="0"/>
              </a:spcBef>
              <a:spcAft>
                <a:spcPts val="0"/>
              </a:spcAft>
            </a:pPr>
            <a:r>
              <a:rPr lang="en-US" altLang="ja-JP" sz="1800" dirty="0">
                <a:effectLst/>
                <a:ea typeface="游ゴシック" panose="020B0400000000000000" pitchFamily="34" charset="-128"/>
                <a:hlinkClick r:id="rId3"/>
              </a:rPr>
              <a:t>https://tech-blog.optim.co.jp/entry/2021/10/01/100000</a:t>
            </a:r>
            <a:endParaRPr lang="en-US" altLang="ja-JP" sz="1800" dirty="0">
              <a:effectLst/>
              <a:ea typeface="游ゴシック" panose="020B0400000000000000" pitchFamily="34" charset="-128"/>
            </a:endParaRPr>
          </a:p>
        </p:txBody>
      </p:sp>
    </p:spTree>
    <p:extLst>
      <p:ext uri="{BB962C8B-B14F-4D97-AF65-F5344CB8AC3E}">
        <p14:creationId xmlns:p14="http://schemas.microsoft.com/office/powerpoint/2010/main" val="248908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a:t>3</a:t>
            </a:r>
            <a:r>
              <a:rPr lang="ja-JP" altLang="en-US"/>
              <a:t>次元特徴空間へのマッピング方法</a:t>
            </a:r>
            <a:endParaRPr lang="en-US" altLang="ja-JP" dirty="0"/>
          </a:p>
        </p:txBody>
      </p:sp>
      <p:pic>
        <p:nvPicPr>
          <p:cNvPr id="2049" name="Picture 1" descr="0 モ デ ル の 説 明 &#10;ペ ア 画 像 ( 学 習 デ ー タ ) &#10;3 &#10;画 像 1 &#10;CNN &#10;同 ・ー の CNN &#10;距 離 関 数 &#10;距 離 &#10;6 &#10;画 像 2 &#10;CNN &#10;出 力 を 2 次 元 に 変 更 &#10;( 今 ま で は 64 次 元 ) &#10;学 習 後 &#10;テ ス ト デ ー タ &#10;6 &#10;CNN &#10;区 ⅵ &#10;IMAGINE THE FUTURE. ">
            <a:extLst>
              <a:ext uri="{FF2B5EF4-FFF2-40B4-BE49-F238E27FC236}">
                <a16:creationId xmlns:a16="http://schemas.microsoft.com/office/drawing/2014/main" id="{78938DA4-5C82-EA19-022C-BC146A75F4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80" y="1467126"/>
            <a:ext cx="4719227" cy="33769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Layer (type) &#10;input_26 (InputLayer) &#10;input_27 (InputLayer) &#10;model_ 1 6 (Functional) &#10;lambda_8 (Lambda) &#10;Total params: 133,504 &#10;Output Shape Param # &#10;[(None, &#10;28, 28)] o &#10;[(None, &#10;28, 28)] o &#10;(None, &#10;(None, 1) &#10;Connected to &#10;128) &#10;133504 &#10;o &#10;['modeL1 &#10;'modeL16[1 &#10;Trainable params: 1 33,504 &#10;Non-trainable params: O &#10;input _ 26 &#10;InputLayer &#10;input: &#10;output: &#10;[(None, 28, 28)] &#10;[(None, 28, 28)] &#10;input_27 &#10;InputLayer &#10;input: &#10;output: &#10;[(None, 28, 28)] &#10;[(None, 28, 28)] &#10;model 16 &#10;Functional &#10;input: &#10;output: &#10;(None, 28, 28) &#10;(None, 128) &#10;lambda 8 &#10;Lambda &#10;input: &#10;output: &#10;[(None, 128), (None, 128)] &#10;(None, 1) ">
            <a:extLst>
              <a:ext uri="{FF2B5EF4-FFF2-40B4-BE49-F238E27FC236}">
                <a16:creationId xmlns:a16="http://schemas.microsoft.com/office/drawing/2014/main" id="{7277EBF7-14D2-1C96-C2C6-848645973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36" y="1315727"/>
            <a:ext cx="4371664" cy="302653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64E3F3F-D9EE-18FA-5E5A-57F7F4730731}"/>
              </a:ext>
            </a:extLst>
          </p:cNvPr>
          <p:cNvSpPr txBox="1"/>
          <p:nvPr/>
        </p:nvSpPr>
        <p:spPr>
          <a:xfrm>
            <a:off x="5409542" y="4330417"/>
            <a:ext cx="3665978" cy="1754326"/>
          </a:xfrm>
          <a:prstGeom prst="rect">
            <a:avLst/>
          </a:prstGeom>
          <a:noFill/>
        </p:spPr>
        <p:txBody>
          <a:bodyPr wrap="square" rtlCol="0">
            <a:spAutoFit/>
          </a:bodyPr>
          <a:lstStyle/>
          <a:p>
            <a:r>
              <a:rPr lang="ja-JP" altLang="en-US"/>
              <a:t>特徴空間へのマッピングは、左図での</a:t>
            </a:r>
            <a:r>
              <a:rPr lang="en-US" altLang="ja-JP" dirty="0"/>
              <a:t>CNN</a:t>
            </a:r>
            <a:r>
              <a:rPr lang="ja-JP" altLang="en-US"/>
              <a:t>の出力結果のことか？</a:t>
            </a:r>
            <a:endParaRPr lang="en-US" altLang="ja-JP" dirty="0"/>
          </a:p>
          <a:p>
            <a:r>
              <a:rPr lang="ja-JP" altLang="en-US"/>
              <a:t>または、距離関数を通した後の距離を</a:t>
            </a:r>
            <a:r>
              <a:rPr lang="en-US" altLang="ja-JP" dirty="0"/>
              <a:t>t-SNE</a:t>
            </a:r>
            <a:r>
              <a:rPr lang="ja-JP" altLang="en-US"/>
              <a:t>などによって写像しているのか。</a:t>
            </a:r>
            <a:r>
              <a:rPr lang="en-US" altLang="ja-JP" dirty="0"/>
              <a:t>(t-SNE</a:t>
            </a:r>
            <a:r>
              <a:rPr lang="ja-JP" altLang="en-US"/>
              <a:t>は、まだよくわかっていません、、</a:t>
            </a:r>
            <a:r>
              <a:rPr lang="en-US" altLang="ja-JP" dirty="0"/>
              <a:t>)</a:t>
            </a:r>
          </a:p>
        </p:txBody>
      </p:sp>
      <p:sp>
        <p:nvSpPr>
          <p:cNvPr id="5" name="テキスト ボックス 4">
            <a:extLst>
              <a:ext uri="{FF2B5EF4-FFF2-40B4-BE49-F238E27FC236}">
                <a16:creationId xmlns:a16="http://schemas.microsoft.com/office/drawing/2014/main" id="{1EDD0287-CF80-96C5-49FB-6D875BE056F3}"/>
              </a:ext>
            </a:extLst>
          </p:cNvPr>
          <p:cNvSpPr txBox="1"/>
          <p:nvPr/>
        </p:nvSpPr>
        <p:spPr>
          <a:xfrm>
            <a:off x="5409542" y="1028282"/>
            <a:ext cx="3665978" cy="279225"/>
          </a:xfrm>
          <a:prstGeom prst="rect">
            <a:avLst/>
          </a:prstGeom>
          <a:noFill/>
        </p:spPr>
        <p:txBody>
          <a:bodyPr wrap="square">
            <a:spAutoFit/>
          </a:bodyPr>
          <a:lstStyle/>
          <a:p>
            <a:pPr marL="0" marR="0">
              <a:spcBef>
                <a:spcPts val="0"/>
              </a:spcBef>
              <a:spcAft>
                <a:spcPts val="0"/>
              </a:spcAft>
            </a:pPr>
            <a:r>
              <a:rPr lang="ja-JP" altLang="en-US" sz="1200">
                <a:latin typeface="Yu Gothic" panose="020B0400000000000000" pitchFamily="34" charset="-128"/>
                <a:ea typeface="游ゴシック" panose="020B0400000000000000" pitchFamily="34" charset="-128"/>
              </a:rPr>
              <a:t>実装途中の</a:t>
            </a:r>
            <a:r>
              <a:rPr lang="en-US" altLang="ja-JP" sz="1200" dirty="0" err="1">
                <a:latin typeface="Yu Gothic" panose="020B0400000000000000" pitchFamily="34" charset="-128"/>
                <a:ea typeface="游ゴシック" panose="020B0400000000000000" pitchFamily="34" charset="-128"/>
              </a:rPr>
              <a:t>siamese</a:t>
            </a:r>
            <a:r>
              <a:rPr lang="en-US" altLang="ja-JP" sz="1200" dirty="0">
                <a:latin typeface="Yu Gothic" panose="020B0400000000000000" pitchFamily="34" charset="-128"/>
                <a:ea typeface="游ゴシック" panose="020B0400000000000000" pitchFamily="34" charset="-128"/>
              </a:rPr>
              <a:t> network</a:t>
            </a:r>
            <a:r>
              <a:rPr lang="ja-JP" altLang="en-US" sz="1200">
                <a:latin typeface="Yu Gothic" panose="020B0400000000000000" pitchFamily="34" charset="-128"/>
                <a:ea typeface="游ゴシック" panose="020B0400000000000000" pitchFamily="34" charset="-128"/>
              </a:rPr>
              <a:t>の各レイヤー詳細</a:t>
            </a:r>
            <a:endParaRPr lang="en-US" altLang="ja-JP" sz="1200" dirty="0">
              <a:effectLst/>
              <a:ea typeface="游ゴシック" panose="020B0400000000000000" pitchFamily="34" charset="-128"/>
            </a:endParaRPr>
          </a:p>
        </p:txBody>
      </p:sp>
    </p:spTree>
    <p:extLst>
      <p:ext uri="{BB962C8B-B14F-4D97-AF65-F5344CB8AC3E}">
        <p14:creationId xmlns:p14="http://schemas.microsoft.com/office/powerpoint/2010/main" val="37555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球面クラスタリング（</a:t>
            </a:r>
            <a:r>
              <a:rPr lang="en" altLang="ja-JP" dirty="0"/>
              <a:t>spherical clustering</a:t>
            </a:r>
            <a:r>
              <a:rPr lang="ja-JP" altLang="en"/>
              <a:t>）</a:t>
            </a:r>
            <a:endParaRPr lang="ja-JP" altLang="en-US"/>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solidFill>
                  <a:srgbClr val="333333"/>
                </a:solidFill>
                <a:latin typeface="inherit"/>
              </a:rPr>
              <a:t>球面クラスタリング（</a:t>
            </a:r>
            <a:r>
              <a:rPr lang="en-US" altLang="ja-JP" sz="1800" dirty="0">
                <a:solidFill>
                  <a:srgbClr val="333333"/>
                </a:solidFill>
                <a:latin typeface="inherit"/>
              </a:rPr>
              <a:t>spherical </a:t>
            </a:r>
            <a:r>
              <a:rPr lang="en-US" altLang="ja-JP" sz="1800" dirty="0" err="1">
                <a:solidFill>
                  <a:srgbClr val="333333"/>
                </a:solidFill>
                <a:latin typeface="inherit"/>
              </a:rPr>
              <a:t>clustering:SKM</a:t>
            </a:r>
            <a:r>
              <a:rPr lang="ja-JP" altLang="en-US" sz="1800">
                <a:solidFill>
                  <a:srgbClr val="333333"/>
                </a:solidFill>
                <a:latin typeface="inherit"/>
              </a:rPr>
              <a:t>）とは</a:t>
            </a:r>
            <a:endParaRPr lang="en-US" altLang="ja-JP" sz="1800" dirty="0">
              <a:solidFill>
                <a:srgbClr val="333333"/>
              </a:solidFill>
              <a:latin typeface="inherit"/>
            </a:endParaRPr>
          </a:p>
          <a:p>
            <a:pPr marL="0" indent="0">
              <a:buNone/>
            </a:pPr>
            <a:r>
              <a:rPr lang="ja-JP" altLang="en-US" sz="1800">
                <a:solidFill>
                  <a:srgbClr val="333333"/>
                </a:solidFill>
                <a:latin typeface="inherit"/>
              </a:rPr>
              <a:t>入力データとクラスタ重心をともに正規化（ノルムを</a:t>
            </a:r>
            <a:r>
              <a:rPr lang="en-US" altLang="ja-JP" sz="1800" dirty="0">
                <a:solidFill>
                  <a:srgbClr val="333333"/>
                </a:solidFill>
                <a:latin typeface="inherit"/>
              </a:rPr>
              <a:t>1</a:t>
            </a:r>
            <a:r>
              <a:rPr lang="ja-JP" altLang="en-US" sz="1800">
                <a:solidFill>
                  <a:srgbClr val="333333"/>
                </a:solidFill>
                <a:latin typeface="inherit"/>
              </a:rPr>
              <a:t>にする）ので常に単位方向ベクトルとしてデータを扱うことになる。</a:t>
            </a:r>
            <a:endParaRPr lang="en-US" altLang="ja-JP" sz="1800" dirty="0">
              <a:solidFill>
                <a:srgbClr val="333333"/>
              </a:solidFill>
              <a:latin typeface="inherit"/>
            </a:endParaRPr>
          </a:p>
          <a:p>
            <a:pPr marL="0" indent="0">
              <a:buNone/>
            </a:pPr>
            <a:r>
              <a:rPr lang="ja-JP" altLang="en-US" sz="1800">
                <a:solidFill>
                  <a:srgbClr val="333333"/>
                </a:solidFill>
                <a:latin typeface="inherit"/>
              </a:rPr>
              <a:t>入力ベクトルの方向を使用してクラスタを作成するため、クラスタの境界面が従来の</a:t>
            </a:r>
            <a:r>
              <a:rPr lang="en-US" altLang="ja-JP" sz="1800" dirty="0" err="1">
                <a:solidFill>
                  <a:srgbClr val="333333"/>
                </a:solidFill>
                <a:latin typeface="inherit"/>
              </a:rPr>
              <a:t>kmeans</a:t>
            </a:r>
            <a:r>
              <a:rPr lang="ja-JP" altLang="en-US" sz="1800">
                <a:solidFill>
                  <a:srgbClr val="333333"/>
                </a:solidFill>
                <a:latin typeface="inherit"/>
              </a:rPr>
              <a:t>より自然になる？</a:t>
            </a:r>
            <a:endParaRPr lang="en-US" altLang="ja-JP" sz="1800" dirty="0">
              <a:solidFill>
                <a:srgbClr val="333333"/>
              </a:solidFill>
              <a:latin typeface="inherit"/>
            </a:endParaRPr>
          </a:p>
          <a:p>
            <a:pPr marL="0" indent="0">
              <a:buNone/>
            </a:pPr>
            <a:r>
              <a:rPr lang="en-US" altLang="ja-JP" sz="1800" dirty="0">
                <a:solidFill>
                  <a:srgbClr val="333333"/>
                </a:solidFill>
                <a:latin typeface="inherit"/>
              </a:rPr>
              <a:t>Sphere cluster</a:t>
            </a:r>
            <a:r>
              <a:rPr lang="ja-JP" altLang="en-US" sz="1800">
                <a:solidFill>
                  <a:srgbClr val="333333"/>
                </a:solidFill>
                <a:latin typeface="inherit"/>
              </a:rPr>
              <a:t>という実装ライブラリを用いて、実装</a:t>
            </a: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ja-JP" altLang="en-US" sz="2000" b="1" i="0">
              <a:solidFill>
                <a:srgbClr val="333333"/>
              </a:solidFill>
              <a:effectLst/>
              <a:latin typeface="inherit"/>
            </a:endParaRPr>
          </a:p>
        </p:txBody>
      </p:sp>
      <p:pic>
        <p:nvPicPr>
          <p:cNvPr id="3" name="図 2">
            <a:extLst>
              <a:ext uri="{FF2B5EF4-FFF2-40B4-BE49-F238E27FC236}">
                <a16:creationId xmlns:a16="http://schemas.microsoft.com/office/drawing/2014/main" id="{5826583D-E3B1-017C-F1BB-D7DDC6282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567" y="3756179"/>
            <a:ext cx="2446160" cy="2470704"/>
          </a:xfrm>
          <a:prstGeom prst="rect">
            <a:avLst/>
          </a:prstGeom>
        </p:spPr>
      </p:pic>
      <p:pic>
        <p:nvPicPr>
          <p:cNvPr id="5" name="図 4">
            <a:extLst>
              <a:ext uri="{FF2B5EF4-FFF2-40B4-BE49-F238E27FC236}">
                <a16:creationId xmlns:a16="http://schemas.microsoft.com/office/drawing/2014/main" id="{9F3661F0-2A76-0D71-F34B-79B5D74AB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034" y="3603787"/>
            <a:ext cx="2597038" cy="2623096"/>
          </a:xfrm>
          <a:prstGeom prst="rect">
            <a:avLst/>
          </a:prstGeom>
        </p:spPr>
      </p:pic>
      <p:pic>
        <p:nvPicPr>
          <p:cNvPr id="9" name="図 8">
            <a:extLst>
              <a:ext uri="{FF2B5EF4-FFF2-40B4-BE49-F238E27FC236}">
                <a16:creationId xmlns:a16="http://schemas.microsoft.com/office/drawing/2014/main" id="{09C8EDA9-C5E7-9D7B-3214-25D11968D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48" y="3478298"/>
            <a:ext cx="2855474" cy="2748585"/>
          </a:xfrm>
          <a:prstGeom prst="rect">
            <a:avLst/>
          </a:prstGeom>
        </p:spPr>
      </p:pic>
      <p:sp>
        <p:nvSpPr>
          <p:cNvPr id="11" name="テキスト ボックス 10">
            <a:extLst>
              <a:ext uri="{FF2B5EF4-FFF2-40B4-BE49-F238E27FC236}">
                <a16:creationId xmlns:a16="http://schemas.microsoft.com/office/drawing/2014/main" id="{33FB2C25-FA42-5B28-2680-CE99C6B3DCCC}"/>
              </a:ext>
            </a:extLst>
          </p:cNvPr>
          <p:cNvSpPr txBox="1"/>
          <p:nvPr/>
        </p:nvSpPr>
        <p:spPr>
          <a:xfrm>
            <a:off x="2966796" y="3207203"/>
            <a:ext cx="6369541" cy="369332"/>
          </a:xfrm>
          <a:prstGeom prst="rect">
            <a:avLst/>
          </a:prstGeom>
          <a:noFill/>
        </p:spPr>
        <p:txBody>
          <a:bodyPr wrap="square">
            <a:spAutoFit/>
          </a:bodyPr>
          <a:lstStyle/>
          <a:p>
            <a:r>
              <a:rPr lang="ja-JP" altLang="en-US">
                <a:hlinkClick r:id="rId5"/>
              </a:rPr>
              <a:t>https://qiita.com/calderarie/items/5f8b5d0a7b624eeeeb78</a:t>
            </a:r>
            <a:endParaRPr lang="en-US" altLang="ja-JP" dirty="0"/>
          </a:p>
        </p:txBody>
      </p:sp>
    </p:spTree>
    <p:extLst>
      <p:ext uri="{BB962C8B-B14F-4D97-AF65-F5344CB8AC3E}">
        <p14:creationId xmlns:p14="http://schemas.microsoft.com/office/powerpoint/2010/main" val="403000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テストデータによる</a:t>
            </a:r>
            <a:r>
              <a:rPr lang="en-US" altLang="ja-JP" dirty="0"/>
              <a:t>SKM</a:t>
            </a:r>
            <a:r>
              <a:rPr lang="ja-JP" altLang="en-US"/>
              <a:t>の評価</a:t>
            </a:r>
            <a:endParaRPr lang="en-US" altLang="ja-JP" dirty="0"/>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t>テストデータ：球面上に均一にランダム分布する</a:t>
            </a:r>
            <a:r>
              <a:rPr lang="en-US" altLang="ja-JP" sz="1800" dirty="0"/>
              <a:t>10000</a:t>
            </a:r>
            <a:r>
              <a:rPr lang="ja-JP" altLang="en-US" sz="1800"/>
              <a:t>個の点群</a:t>
            </a:r>
            <a:endParaRPr lang="en-US" altLang="ja-JP" sz="1800" dirty="0"/>
          </a:p>
          <a:p>
            <a:endParaRPr lang="en-US" altLang="ja-JP" sz="1800" b="1" i="0" dirty="0">
              <a:solidFill>
                <a:srgbClr val="333333"/>
              </a:solidFill>
              <a:effectLst/>
              <a:latin typeface="inherit"/>
            </a:endParaRPr>
          </a:p>
          <a:p>
            <a:r>
              <a:rPr lang="ja-JP" altLang="en-US" sz="2000" i="0">
                <a:solidFill>
                  <a:srgbClr val="333333"/>
                </a:solidFill>
                <a:effectLst/>
                <a:latin typeface="inherit"/>
              </a:rPr>
              <a:t>球面上に均一に分布する場合はどちらも同じ分割結果</a:t>
            </a:r>
          </a:p>
        </p:txBody>
      </p:sp>
      <p:pic>
        <p:nvPicPr>
          <p:cNvPr id="2" name="図 1">
            <a:extLst>
              <a:ext uri="{FF2B5EF4-FFF2-40B4-BE49-F238E27FC236}">
                <a16:creationId xmlns:a16="http://schemas.microsoft.com/office/drawing/2014/main" id="{B4BF0988-7293-24ED-1A39-AF4ACAABC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92" y="3870479"/>
            <a:ext cx="2446160" cy="2470704"/>
          </a:xfrm>
          <a:prstGeom prst="rect">
            <a:avLst/>
          </a:prstGeom>
        </p:spPr>
      </p:pic>
      <p:pic>
        <p:nvPicPr>
          <p:cNvPr id="3" name="図 2">
            <a:extLst>
              <a:ext uri="{FF2B5EF4-FFF2-40B4-BE49-F238E27FC236}">
                <a16:creationId xmlns:a16="http://schemas.microsoft.com/office/drawing/2014/main" id="{30597F4C-45A9-8FB9-200C-CDBFCE2B9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259" y="3718087"/>
            <a:ext cx="2597038" cy="2623096"/>
          </a:xfrm>
          <a:prstGeom prst="rect">
            <a:avLst/>
          </a:prstGeom>
        </p:spPr>
      </p:pic>
      <p:pic>
        <p:nvPicPr>
          <p:cNvPr id="4" name="図 3">
            <a:extLst>
              <a:ext uri="{FF2B5EF4-FFF2-40B4-BE49-F238E27FC236}">
                <a16:creationId xmlns:a16="http://schemas.microsoft.com/office/drawing/2014/main" id="{7A6A699C-1838-6487-4DFD-82A54010F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73" y="3592598"/>
            <a:ext cx="2855474" cy="2748585"/>
          </a:xfrm>
          <a:prstGeom prst="rect">
            <a:avLst/>
          </a:prstGeom>
        </p:spPr>
      </p:pic>
    </p:spTree>
    <p:extLst>
      <p:ext uri="{BB962C8B-B14F-4D97-AF65-F5344CB8AC3E}">
        <p14:creationId xmlns:p14="http://schemas.microsoft.com/office/powerpoint/2010/main" val="247435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280555"/>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今後やること</a:t>
            </a:r>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pPr marL="0" indent="0">
              <a:buNone/>
            </a:pPr>
            <a:r>
              <a:rPr lang="ja-JP" altLang="en-US" sz="1800">
                <a:solidFill>
                  <a:srgbClr val="333333"/>
                </a:solidFill>
                <a:latin typeface="inherit"/>
              </a:rPr>
              <a:t>・</a:t>
            </a:r>
            <a:r>
              <a:rPr lang="en" altLang="ja-JP" sz="1800" dirty="0">
                <a:solidFill>
                  <a:srgbClr val="333333"/>
                </a:solidFill>
                <a:latin typeface="inherit"/>
              </a:rPr>
              <a:t>Triplet Loss</a:t>
            </a:r>
            <a:r>
              <a:rPr lang="ja-JP" altLang="en-US" sz="1800">
                <a:solidFill>
                  <a:srgbClr val="333333"/>
                </a:solidFill>
                <a:latin typeface="inherit"/>
              </a:rPr>
              <a:t>について学習</a:t>
            </a:r>
            <a:endParaRPr lang="en-US" altLang="ja-JP" sz="1800" dirty="0">
              <a:solidFill>
                <a:srgbClr val="333333"/>
              </a:solidFill>
              <a:latin typeface="inherit"/>
            </a:endParaRPr>
          </a:p>
          <a:p>
            <a:pPr marL="0" indent="0">
              <a:buNone/>
            </a:pPr>
            <a:r>
              <a:rPr lang="ja-JP" altLang="en-US" sz="1800">
                <a:solidFill>
                  <a:srgbClr val="333333"/>
                </a:solidFill>
                <a:latin typeface="inherit"/>
              </a:rPr>
              <a:t>・</a:t>
            </a:r>
            <a:r>
              <a:rPr lang="en-US" altLang="ja-JP" sz="1800" dirty="0" err="1">
                <a:solidFill>
                  <a:srgbClr val="333333"/>
                </a:solidFill>
                <a:latin typeface="inherit"/>
              </a:rPr>
              <a:t>siamese</a:t>
            </a:r>
            <a:r>
              <a:rPr lang="en-US" altLang="ja-JP" sz="1800" dirty="0">
                <a:solidFill>
                  <a:srgbClr val="333333"/>
                </a:solidFill>
                <a:latin typeface="inherit"/>
              </a:rPr>
              <a:t> network</a:t>
            </a:r>
            <a:r>
              <a:rPr lang="ja-JP" altLang="en-US" sz="1800">
                <a:solidFill>
                  <a:srgbClr val="333333"/>
                </a:solidFill>
                <a:latin typeface="inherit"/>
              </a:rPr>
              <a:t>を実装して三次元特徴空間へのマッピングまで自作する</a:t>
            </a:r>
            <a:endParaRPr lang="en-US" altLang="ja-JP" sz="1800" dirty="0">
              <a:solidFill>
                <a:srgbClr val="333333"/>
              </a:solidFill>
              <a:latin typeface="inherit"/>
            </a:endParaRPr>
          </a:p>
          <a:p>
            <a:pPr marL="0" indent="0">
              <a:buNone/>
            </a:pPr>
            <a:r>
              <a:rPr lang="ja-JP" altLang="en-US" sz="1800">
                <a:solidFill>
                  <a:srgbClr val="333333"/>
                </a:solidFill>
                <a:latin typeface="inherit"/>
              </a:rPr>
              <a:t>・</a:t>
            </a:r>
            <a:r>
              <a:rPr lang="en-US" altLang="ja-JP" sz="1800" dirty="0">
                <a:solidFill>
                  <a:srgbClr val="333333"/>
                </a:solidFill>
                <a:latin typeface="inherit"/>
              </a:rPr>
              <a:t>Contrastive Loss</a:t>
            </a:r>
            <a:r>
              <a:rPr lang="ja-JP" altLang="en-US" sz="1800">
                <a:solidFill>
                  <a:srgbClr val="333333"/>
                </a:solidFill>
                <a:latin typeface="inherit"/>
              </a:rPr>
              <a:t>を変更</a:t>
            </a:r>
            <a:endParaRPr lang="en-US" altLang="ja-JP" sz="1800" dirty="0">
              <a:solidFill>
                <a:srgbClr val="333333"/>
              </a:solidFill>
              <a:latin typeface="inherit"/>
            </a:endParaRPr>
          </a:p>
          <a:p>
            <a:pPr marL="0" indent="0">
              <a:buNone/>
            </a:pPr>
            <a:r>
              <a:rPr lang="ja-JP" altLang="en-US" sz="1800">
                <a:solidFill>
                  <a:srgbClr val="333333"/>
                </a:solidFill>
                <a:latin typeface="inherit"/>
              </a:rPr>
              <a:t>・特徴抽出器部分の</a:t>
            </a:r>
            <a:r>
              <a:rPr lang="en-US" altLang="ja-JP" sz="1800" dirty="0">
                <a:solidFill>
                  <a:srgbClr val="333333"/>
                </a:solidFill>
                <a:latin typeface="inherit"/>
              </a:rPr>
              <a:t>CNN</a:t>
            </a:r>
            <a:r>
              <a:rPr lang="ja-JP" altLang="en-US" sz="1800">
                <a:solidFill>
                  <a:srgbClr val="333333"/>
                </a:solidFill>
                <a:latin typeface="inherit"/>
              </a:rPr>
              <a:t>のレイヤーを矢嶋さんと揃える？</a:t>
            </a:r>
            <a:endParaRPr lang="en"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ja-JP" altLang="en-US" sz="2000" b="1" i="0">
              <a:solidFill>
                <a:srgbClr val="333333"/>
              </a:solidFill>
              <a:effectLst/>
              <a:latin typeface="inherit"/>
            </a:endParaRPr>
          </a:p>
        </p:txBody>
      </p:sp>
    </p:spTree>
    <p:extLst>
      <p:ext uri="{BB962C8B-B14F-4D97-AF65-F5344CB8AC3E}">
        <p14:creationId xmlns:p14="http://schemas.microsoft.com/office/powerpoint/2010/main" val="65917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72C2-F839-5619-A266-E103B18B0248}"/>
              </a:ext>
            </a:extLst>
          </p:cNvPr>
          <p:cNvSpPr>
            <a:spLocks noGrp="1"/>
          </p:cNvSpPr>
          <p:nvPr>
            <p:ph type="ctrTitle"/>
          </p:nvPr>
        </p:nvSpPr>
        <p:spPr/>
        <p:txBody>
          <a:bodyPr/>
          <a:lstStyle/>
          <a:p>
            <a:r>
              <a:rPr kumimoji="1" lang="ja-JP" altLang="en-US"/>
              <a:t>ご清聴ありがとうございました。</a:t>
            </a:r>
          </a:p>
        </p:txBody>
      </p:sp>
    </p:spTree>
    <p:extLst>
      <p:ext uri="{BB962C8B-B14F-4D97-AF65-F5344CB8AC3E}">
        <p14:creationId xmlns:p14="http://schemas.microsoft.com/office/powerpoint/2010/main" val="215545144"/>
      </p:ext>
    </p:extLst>
  </p:cSld>
  <p:clrMapOvr>
    <a:masterClrMapping/>
  </p:clrMapOvr>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2" id="{A2074439-C756-4160-963C-E6A094DB04D5}" vid="{CE9936F5-972B-4651-8EA9-643335731B3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8BF5203D3BDB4DB8ADB7893C475F9C" ma:contentTypeVersion="6" ma:contentTypeDescription="新しいドキュメントを作成します。" ma:contentTypeScope="" ma:versionID="eb9bfd93c81462490220eebcbfd00581">
  <xsd:schema xmlns:xsd="http://www.w3.org/2001/XMLSchema" xmlns:xs="http://www.w3.org/2001/XMLSchema" xmlns:p="http://schemas.microsoft.com/office/2006/metadata/properties" xmlns:ns2="753c479f-702e-4e46-a8dd-dfa8d8a97911" targetNamespace="http://schemas.microsoft.com/office/2006/metadata/properties" ma:root="true" ma:fieldsID="5091b69b8a2892cbf89cf3144d1672e7" ns2:_="">
    <xsd:import namespace="753c479f-702e-4e46-a8dd-dfa8d8a979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3c479f-702e-4e46-a8dd-dfa8d8a979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C2F342-2258-4B39-9935-768502D4B61E}">
  <ds:schemaRefs>
    <ds:schemaRef ds:uri="http://purl.org/dc/elements/1.1/"/>
    <ds:schemaRef ds:uri="http://purl.org/dc/terms/"/>
    <ds:schemaRef ds:uri="http://schemas.openxmlformats.org/package/2006/metadata/core-properties"/>
    <ds:schemaRef ds:uri="753c479f-702e-4e46-a8dd-dfa8d8a97911"/>
    <ds:schemaRef ds:uri="http://schemas.microsoft.com/office/2006/documentManagement/types"/>
    <ds:schemaRef ds:uri="http://purl.org/dc/dcmitype/"/>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6DCC404-FA10-4D80-8D79-7ED2C0E3F3CE}">
  <ds:schemaRefs>
    <ds:schemaRef ds:uri="http://schemas.microsoft.com/sharepoint/v3/contenttype/forms"/>
  </ds:schemaRefs>
</ds:datastoreItem>
</file>

<file path=customXml/itemProps3.xml><?xml version="1.0" encoding="utf-8"?>
<ds:datastoreItem xmlns:ds="http://schemas.openxmlformats.org/officeDocument/2006/customXml" ds:itemID="{677651D7-4A08-4A7A-8349-3AAAEBC34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3c479f-702e-4e46-a8dd-dfa8d8a97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テーマ2</Template>
  <TotalTime>3068</TotalTime>
  <Words>426</Words>
  <Application>Microsoft Macintosh PowerPoint</Application>
  <PresentationFormat>画面に合わせる (4:3)</PresentationFormat>
  <Paragraphs>68</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inherit</vt:lpstr>
      <vt:lpstr>Yu Gothic</vt:lpstr>
      <vt:lpstr>Yu Gothic</vt:lpstr>
      <vt:lpstr>Arial</vt:lpstr>
      <vt:lpstr>Calibri</vt:lpstr>
      <vt:lpstr>テーマ1</vt:lpstr>
      <vt:lpstr>デモ資料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矢嶋雄太</dc:creator>
  <cp:lastModifiedBy>若林功樹</cp:lastModifiedBy>
  <cp:revision>74</cp:revision>
  <dcterms:created xsi:type="dcterms:W3CDTF">2022-12-04T23:47:29Z</dcterms:created>
  <dcterms:modified xsi:type="dcterms:W3CDTF">2023-05-18T08:46:24Z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0x010100AC8BF5203D3BDB4DB8ADB7893C475F9C</vt:lpwstr>
  </property>
</Properties>
</file>