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180"/>
    <p:restoredTop sz="96928"/>
  </p:normalViewPr>
  <p:slideViewPr>
    <p:cSldViewPr snapToGrid="0" snapToObjects="1">
      <p:cViewPr varScale="1">
        <p:scale>
          <a:sx n="91" d="100"/>
          <a:sy n="91" d="100"/>
        </p:scale>
        <p:origin x="19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6C701-67E4-E248-B90C-F31800F54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F6F97B-C0B3-FE45-81B2-9803E29A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F54002-6F4E-8542-A3C3-F1C516DA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C8651-EF45-DE42-A9F9-9DA8B1A3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211D2-0FC2-FD4C-B85F-BE997CF8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284621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1D278-CF10-E743-B346-3A0A6382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E039D6-429F-F249-9747-3D4A6BBB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6EEE4-C968-BC4F-83BF-E34E81DE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6F995-0EBD-524F-B2B6-D014BA0C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22F81-B53C-C446-A3F3-307447E1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20014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0C900E-DABE-F147-BD97-C94768BA7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90DC9B-68AE-824B-90A3-0FFF0D3EC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154BA-DD7F-0B49-9066-30CF345E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1BCEFD-8CEA-7E40-B72B-53716B4D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C7795-3244-D049-AFF8-ABF15751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8299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9ACB2-EF88-BE41-B373-10E6F0A4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0CA81-CBA1-8D48-8BB4-7D491767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0A770-8006-994D-B47F-DBED269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ECE8A3-D2E8-FD49-ACFF-A321BF7A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9C40E-DA6D-D249-8532-DF10F80E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23408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0C82B-F82A-0248-90ED-43399B9F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2D0379-028B-E546-A472-CD6015BE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06CCC-8C8B-EA4A-B789-064655FC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A63FD-35B8-1B4D-932A-C323B21D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A343C-DF28-4F4B-B460-F8E2F705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243513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19423-A684-044F-B182-3079801E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E7423-C923-DE4F-9409-A8BF5DAB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4E49EF-D49F-654F-89DA-42E5637F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49217-FEA0-F548-9404-9ECF1D3B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403BFC-090A-CA4D-B2F5-FE6AC939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72FED-3611-5F45-9137-F1E52111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56635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40BBF-E986-4F4C-B038-F8D0034E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5B0B39-08B3-BC42-AEF5-88D8B07A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79B9B-EE4B-5649-A7B8-8CBC7139F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9563A4-23B3-F449-9826-3693B063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968563-E817-2D4A-8706-F6A6A7209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6B7616-43CF-3647-A9E9-D80EAE86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0A2CDB-2519-DF45-AC2E-F09EDBF6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8C36F8-E065-A94F-9A02-D1252612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266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0917-1545-D842-B3A2-E20AB2C4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B98B3-EBC1-AC4C-A5D0-DC273CB7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BB4889-0140-AC46-892E-D28337C5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EA205C-EC6B-DA4D-91BB-42B23F67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126535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8375A4-A6AD-0644-9C37-D66F7538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D4764E-C962-6E4E-A85F-E394F93A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249D50-078F-4346-B95F-CCFBA8A4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50223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C8E1D-49E9-C64F-8163-F717CDCD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1B3E2-A589-4E48-A296-59C30023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F3D254-7FD6-FC4A-B2AE-1D9A0A55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6FB8E1-43BC-7A41-A7F3-F751848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D4CE82-8CDC-0D4E-A569-DE351A5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BBD7A-E806-AF45-BBE5-EA95EABF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25019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2B94-E500-9041-959B-5D9D23CB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D0B55-B7CF-1549-86FA-8493B5E1C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DE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025A1F-9403-B849-AC30-238F53AE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9DB956-986B-A44B-9B05-1D704CC7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5C330-FA90-2D47-8A2B-24615011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D6E89C-25B2-7043-A5C3-6798E3B9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9991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FEA5A3-0EA8-E348-9D5B-4063F22F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665BD-8599-6440-A8B6-552DB9EC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C285FF-A053-2D49-B0EA-0FFE7AF7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A75E-0D71-BF4D-9B82-18E9C62AB74A}" type="datetimeFigureOut">
              <a:rPr kumimoji="1" lang="ja-DE" altLang="en-US" smtClean="0"/>
              <a:t>2020/07/28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F996B-F371-7D4C-AF28-8F866388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4B62B-524C-BF42-B6A7-0605C7787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7FBD-6893-444B-BF79-5C1B9FAC31C8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2372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8831" y="106615"/>
            <a:ext cx="1175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DARLA: Improving Zero-Shot Transfer in Reinforcement Learning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6463" y="1372331"/>
            <a:ext cx="3856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どんなもの？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56465" y="3096662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先行研究と比べて何がすごい？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6465" y="4463349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技術や手法のキモは？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10896" y="1545309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どうやって有効だと検証した？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10894" y="2803326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議論はある？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85142" y="4463349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次に読むべき論文は？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49230" y="364297"/>
            <a:ext cx="7893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Irina Higgins, Andrei </a:t>
            </a:r>
            <a:r>
              <a:rPr kumimoji="1" lang="en-US" altLang="ja-JP" dirty="0" err="1"/>
              <a:t>Rusu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Loic</a:t>
            </a:r>
            <a:r>
              <a:rPr kumimoji="1" lang="en-US" altLang="ja-JP" dirty="0"/>
              <a:t> Matthey, Christopher Burgess, Alexander </a:t>
            </a:r>
            <a:r>
              <a:rPr kumimoji="1" lang="en-US" altLang="ja-JP" dirty="0" err="1"/>
              <a:t>Pritzel</a:t>
            </a:r>
            <a:r>
              <a:rPr kumimoji="1" lang="en-US" altLang="ja-JP" dirty="0"/>
              <a:t>, Matthew </a:t>
            </a:r>
            <a:r>
              <a:rPr kumimoji="1" lang="en-US" altLang="ja-JP" dirty="0" err="1"/>
              <a:t>Botvinick</a:t>
            </a:r>
            <a:r>
              <a:rPr kumimoji="1" lang="en-US" altLang="ja-JP" dirty="0"/>
              <a:t>, Charles Blundell, </a:t>
            </a:r>
            <a:r>
              <a:rPr kumimoji="1" lang="en-US" altLang="ja-JP" dirty="0" err="1"/>
              <a:t>Alexader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Lerchner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ICML2017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FB2612-BF3C-CF4C-A6D4-6E8F013A9D3F}"/>
              </a:ext>
            </a:extLst>
          </p:cNvPr>
          <p:cNvSpPr txBox="1"/>
          <p:nvPr/>
        </p:nvSpPr>
        <p:spPr>
          <a:xfrm>
            <a:off x="1156463" y="3479662"/>
            <a:ext cx="385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DE" altLang="en-US" sz="1200" dirty="0"/>
              <a:t>これまでの強化学習における</a:t>
            </a:r>
            <a:r>
              <a:rPr kumimoji="1" lang="en-US" altLang="ja-DE" sz="1200" dirty="0"/>
              <a:t>Domain Adaptation</a:t>
            </a:r>
            <a:r>
              <a:rPr kumimoji="1" lang="ja-DE" altLang="en-US" sz="1200" dirty="0"/>
              <a:t>は</a:t>
            </a:r>
            <a:r>
              <a:rPr kumimoji="1" lang="en-US" altLang="ja-DE" sz="1200" dirty="0"/>
              <a:t>source</a:t>
            </a:r>
            <a:r>
              <a:rPr kumimoji="1" lang="ja-DE" altLang="en-US" sz="1200" dirty="0"/>
              <a:t>と</a:t>
            </a:r>
            <a:r>
              <a:rPr kumimoji="1" lang="en-US" altLang="ja-DE" sz="1200" dirty="0"/>
              <a:t>target</a:t>
            </a:r>
            <a:r>
              <a:rPr kumimoji="1" lang="ja-DE" altLang="en-US" sz="1200" dirty="0"/>
              <a:t>の双方のデータを必要としているものが多かった。また、</a:t>
            </a:r>
            <a:r>
              <a:rPr kumimoji="1" lang="en-US" altLang="ja-DE" sz="1200" dirty="0"/>
              <a:t>source</a:t>
            </a:r>
            <a:r>
              <a:rPr kumimoji="1" lang="ja-DE" altLang="en-US" sz="1200" dirty="0"/>
              <a:t>だけでいいものも性能が悪かった。</a:t>
            </a:r>
            <a:endParaRPr kumimoji="1" lang="en-US" altLang="ja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617D4F9-930C-7247-BC2C-A2A26FCAA5AC}"/>
                  </a:ext>
                </a:extLst>
              </p:cNvPr>
              <p:cNvSpPr txBox="1"/>
              <p:nvPr/>
            </p:nvSpPr>
            <p:spPr>
              <a:xfrm>
                <a:off x="1156464" y="4832681"/>
                <a:ext cx="385689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DE" sz="1200" dirty="0"/>
                  <a:t>DARLA</a:t>
                </a:r>
                <a:r>
                  <a:rPr kumimoji="1" lang="ja-DE" altLang="en-US" sz="1200" dirty="0"/>
                  <a:t>は</a:t>
                </a:r>
                <a:r>
                  <a:rPr kumimoji="1" lang="en-US" altLang="ja-DE" sz="1200" dirty="0" err="1"/>
                  <a:t>i</a:t>
                </a:r>
                <a:r>
                  <a:rPr kumimoji="1" lang="en-US" altLang="ja-DE" sz="1200" dirty="0"/>
                  <a:t>) Learning to see ii) Learning to act iii) Transfer</a:t>
                </a:r>
                <a:r>
                  <a:rPr kumimoji="1" lang="ja-DE" altLang="en-US" sz="1200" dirty="0"/>
                  <a:t>の三段階に分かれる。</a:t>
                </a:r>
                <a:r>
                  <a:rPr kumimoji="1" lang="en-US" altLang="ja-DE" sz="1200" dirty="0" err="1"/>
                  <a:t>i</a:t>
                </a:r>
                <a:r>
                  <a:rPr kumimoji="1" lang="en-US" altLang="ja-DE" sz="1200" dirty="0"/>
                  <a:t>)</a:t>
                </a:r>
                <a:r>
                  <a:rPr kumimoji="1" lang="ja-DE" altLang="en-US" sz="1200" dirty="0"/>
                  <a:t>では教師のない大量のデータで</a:t>
                </a:r>
                <a:r>
                  <a:rPr kumimoji="1" lang="en-US" altLang="ja-DE" sz="1200" dirty="0"/>
                  <a:t>disentangled visual concepts</a:t>
                </a:r>
                <a:r>
                  <a:rPr kumimoji="1" lang="ja-DE" altLang="en-US" sz="1200" dirty="0"/>
                  <a:t>を学習する。</a:t>
                </a:r>
                <a:r>
                  <a:rPr kumimoji="1" lang="en-US" altLang="ja-DE" sz="1200" dirty="0"/>
                  <a:t>Ii)</a:t>
                </a:r>
                <a:r>
                  <a:rPr kumimoji="1" lang="ja-DE" altLang="en-US" sz="1200" dirty="0"/>
                  <a:t>では学習された表現を用いて</a:t>
                </a:r>
                <a:r>
                  <a:rPr kumimoji="1" lang="en-US" altLang="ja-DE" sz="1200" dirty="0"/>
                  <a:t>policy</a:t>
                </a:r>
                <a:r>
                  <a:rPr kumimoji="1" lang="ja-DE" altLang="en-US" sz="1200" dirty="0"/>
                  <a:t>を学習する。</a:t>
                </a:r>
                <a:r>
                  <a:rPr kumimoji="1" lang="en-US" altLang="ja-DE" sz="1200" dirty="0"/>
                  <a:t>Iii)</a:t>
                </a:r>
                <a:r>
                  <a:rPr kumimoji="1" lang="ja-DE" altLang="en-US" sz="1200" dirty="0"/>
                  <a:t>では</a:t>
                </a:r>
                <a:r>
                  <a:rPr kumimoji="1" lang="en-US" altLang="ja-DE" sz="1200" dirty="0"/>
                  <a:t>source policy</a:t>
                </a:r>
                <a:r>
                  <a:rPr kumimoji="1" lang="ja-DE" altLang="en-US" sz="1200" dirty="0"/>
                  <a:t>が</a:t>
                </a:r>
                <a:r>
                  <a:rPr kumimoji="1" lang="en-US" altLang="ja-DE" sz="1200" dirty="0"/>
                  <a:t>target domain</a:t>
                </a:r>
                <a:r>
                  <a:rPr kumimoji="1" lang="ja-DE" altLang="en-US" sz="1200" dirty="0"/>
                  <a:t>で使えることを示す。</a:t>
                </a:r>
                <a:r>
                  <a:rPr kumimoji="1" lang="en-US" altLang="ja-DE" sz="1200" dirty="0" err="1"/>
                  <a:t>i</a:t>
                </a:r>
                <a:r>
                  <a:rPr kumimoji="1" lang="en-US" altLang="ja-DE" sz="1200" dirty="0"/>
                  <a:t>)</a:t>
                </a:r>
                <a:r>
                  <a:rPr kumimoji="1" lang="ja-DE" altLang="en-US" sz="12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DE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DE" sz="1200" dirty="0"/>
                  <a:t>-VAE</a:t>
                </a:r>
                <a:r>
                  <a:rPr kumimoji="1" lang="ja-DE" altLang="en-US" sz="1200" dirty="0"/>
                  <a:t>を用いて行われるが、再構成誤差の悪化を抑えるために</a:t>
                </a:r>
                <a:r>
                  <a:rPr kumimoji="1" lang="en-US" altLang="ja-DE" sz="1200" dirty="0"/>
                  <a:t>Perceptual Similarity Loss</a:t>
                </a:r>
                <a:r>
                  <a:rPr kumimoji="1" lang="ja-DE" altLang="en-US" sz="1200" dirty="0"/>
                  <a:t>で</a:t>
                </a:r>
                <a:r>
                  <a:rPr kumimoji="1" lang="en-US" altLang="ja-DE" sz="1200" dirty="0"/>
                  <a:t>log-likel</a:t>
                </a:r>
                <a:r>
                  <a:rPr kumimoji="1" lang="en-US" altLang="ja-JP" sz="1200" dirty="0"/>
                  <a:t>i</a:t>
                </a:r>
                <a:r>
                  <a:rPr kumimoji="1" lang="en-US" altLang="ja-DE" sz="1200" dirty="0"/>
                  <a:t>hood</a:t>
                </a:r>
                <a:r>
                  <a:rPr kumimoji="1" lang="ja-DE" altLang="en-US" sz="1200" dirty="0"/>
                  <a:t>を置き換える</a:t>
                </a:r>
                <a:endParaRPr kumimoji="1" lang="en-US" altLang="ja-DE" sz="1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617D4F9-930C-7247-BC2C-A2A26FCAA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64" y="4832681"/>
                <a:ext cx="3856893" cy="1384995"/>
              </a:xfrm>
              <a:prstGeom prst="rect">
                <a:avLst/>
              </a:prstGeom>
              <a:blipFill>
                <a:blip r:embed="rId2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ja-DE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DAC096-8161-9542-8ADD-1C2D7320D845}"/>
              </a:ext>
            </a:extLst>
          </p:cNvPr>
          <p:cNvSpPr txBox="1"/>
          <p:nvPr/>
        </p:nvSpPr>
        <p:spPr>
          <a:xfrm>
            <a:off x="6810891" y="1859825"/>
            <a:ext cx="385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DE" altLang="en-US" sz="1200" dirty="0"/>
              <a:t>シミュレータは同じだが観測が異なる</a:t>
            </a:r>
            <a:r>
              <a:rPr kumimoji="1" lang="en-US" altLang="ja-DE" sz="1200" dirty="0"/>
              <a:t>Sim2Sim</a:t>
            </a:r>
            <a:r>
              <a:rPr kumimoji="1" lang="ja-DE" altLang="en-US" sz="1200" dirty="0"/>
              <a:t>の設定と</a:t>
            </a:r>
            <a:r>
              <a:rPr kumimoji="1" lang="en-US" altLang="ja-DE" sz="1200" dirty="0"/>
              <a:t>Sim2Real</a:t>
            </a:r>
            <a:r>
              <a:rPr kumimoji="1" lang="ja-DE" altLang="en-US" sz="1200" dirty="0"/>
              <a:t>な設定で実験。</a:t>
            </a:r>
            <a:r>
              <a:rPr kumimoji="1" lang="en-US" altLang="ja-DE" sz="1200" dirty="0"/>
              <a:t>Visual Concept</a:t>
            </a:r>
            <a:r>
              <a:rPr kumimoji="1" lang="ja-DE" altLang="en-US" sz="1200" dirty="0"/>
              <a:t>が</a:t>
            </a:r>
            <a:r>
              <a:rPr kumimoji="1" lang="en-US" altLang="ja-DE" sz="1200" dirty="0"/>
              <a:t>disentangle</a:t>
            </a:r>
            <a:r>
              <a:rPr kumimoji="1" lang="ja-DE" altLang="en-US" sz="1200" dirty="0"/>
              <a:t>されている方が遥かに性能が良いことを示した。</a:t>
            </a:r>
            <a:endParaRPr kumimoji="1" lang="en-US" altLang="ja-DE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2BB24D-01CE-8446-9CBE-1BD694EA30B2}"/>
              </a:ext>
            </a:extLst>
          </p:cNvPr>
          <p:cNvSpPr txBox="1"/>
          <p:nvPr/>
        </p:nvSpPr>
        <p:spPr>
          <a:xfrm>
            <a:off x="1156463" y="1755331"/>
            <a:ext cx="38568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DE" altLang="en-US" sz="1200" dirty="0"/>
              <a:t>強化学習の問題の中で</a:t>
            </a:r>
            <a:r>
              <a:rPr kumimoji="1" lang="en-US" altLang="ja-DE" sz="1200" dirty="0"/>
              <a:t>Domain Adaptation</a:t>
            </a:r>
            <a:r>
              <a:rPr kumimoji="1" lang="ja-DE" altLang="en-US" sz="1200" dirty="0"/>
              <a:t>をする際に、</a:t>
            </a:r>
            <a:r>
              <a:rPr kumimoji="1" lang="en-US" altLang="ja-DE" sz="1200" dirty="0"/>
              <a:t>Visual Concept</a:t>
            </a:r>
            <a:r>
              <a:rPr kumimoji="1" lang="ja-DE" altLang="en-US" sz="1200" dirty="0"/>
              <a:t>を</a:t>
            </a:r>
            <a:r>
              <a:rPr kumimoji="1" lang="en-US" altLang="ja-DE" sz="1200" dirty="0"/>
              <a:t>disentangle</a:t>
            </a:r>
            <a:r>
              <a:rPr kumimoji="1" lang="ja-DE" altLang="en-US" sz="1200" dirty="0"/>
              <a:t>する機構を先に学習させておくことで、強化学習のエージェントが</a:t>
            </a:r>
            <a:r>
              <a:rPr kumimoji="1" lang="en-US" altLang="ja-DE" sz="1200" dirty="0"/>
              <a:t>Domain shift</a:t>
            </a:r>
            <a:r>
              <a:rPr kumimoji="1" lang="ja-DE" altLang="en-US" sz="1200" dirty="0"/>
              <a:t>にロバストになるようにするという研究。</a:t>
            </a:r>
            <a:r>
              <a:rPr kumimoji="1" lang="en-US" altLang="ja-DE" sz="1200" dirty="0"/>
              <a:t>Source domain</a:t>
            </a:r>
            <a:r>
              <a:rPr kumimoji="1" lang="ja-DE" altLang="en-US" sz="1200" dirty="0"/>
              <a:t>に適した報酬体系は</a:t>
            </a:r>
            <a:r>
              <a:rPr kumimoji="1" lang="en-US" altLang="ja-DE" sz="1200" dirty="0"/>
              <a:t>Target domain</a:t>
            </a:r>
            <a:r>
              <a:rPr kumimoji="1" lang="ja-DE" altLang="en-US" sz="1200" dirty="0"/>
              <a:t>に適した報酬体系と異なるため、強化学習エージェントがうまくいかなくなることがあるという背景がある。</a:t>
            </a:r>
            <a:endParaRPr kumimoji="1" lang="en-US" altLang="ja-DE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6CEC4E-DC29-A74D-83DD-B91D8B0C46FB}"/>
              </a:ext>
            </a:extLst>
          </p:cNvPr>
          <p:cNvSpPr txBox="1"/>
          <p:nvPr/>
        </p:nvSpPr>
        <p:spPr>
          <a:xfrm>
            <a:off x="6810890" y="3161587"/>
            <a:ext cx="385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DE" altLang="en-US" sz="1200" dirty="0"/>
              <a:t>強化学習の話ではあるが、</a:t>
            </a:r>
            <a:r>
              <a:rPr kumimoji="1" lang="en-US" altLang="ja-DE" sz="1200" dirty="0"/>
              <a:t>Disentangled Representation</a:t>
            </a:r>
            <a:r>
              <a:rPr kumimoji="1" lang="ja-DE" altLang="en-US" sz="1200" dirty="0"/>
              <a:t>が</a:t>
            </a:r>
            <a:r>
              <a:rPr kumimoji="1" lang="en-US" altLang="ja-DE" sz="1200" dirty="0"/>
              <a:t>Domain Adaptation</a:t>
            </a:r>
            <a:r>
              <a:rPr kumimoji="1" lang="ja-DE" altLang="en-US" sz="1200" dirty="0"/>
              <a:t>で役立つことを示した貴重な論文。</a:t>
            </a:r>
            <a:r>
              <a:rPr kumimoji="1" lang="en-US" altLang="ja-DE" sz="1200" dirty="0"/>
              <a:t>Domain Adaptation</a:t>
            </a:r>
            <a:r>
              <a:rPr kumimoji="1" lang="ja-DE" altLang="en-US" sz="1200" dirty="0"/>
              <a:t>で役立つ系の話は結構あるが、確かめられているものは少ない。どのような</a:t>
            </a:r>
            <a:r>
              <a:rPr kumimoji="1" lang="en-US" altLang="ja-DE" sz="1200" dirty="0"/>
              <a:t>Domain Shift</a:t>
            </a:r>
            <a:r>
              <a:rPr kumimoji="1" lang="ja-DE" altLang="en-US" sz="1200" dirty="0"/>
              <a:t>が起きているときには</a:t>
            </a:r>
            <a:r>
              <a:rPr kumimoji="1" lang="en-US" altLang="ja-DE" sz="1200" dirty="0"/>
              <a:t>Adaptation</a:t>
            </a:r>
            <a:r>
              <a:rPr kumimoji="1" lang="ja-DE" altLang="en-US" sz="1200" dirty="0"/>
              <a:t>がうまくいくのかを明らかにする必要あり。</a:t>
            </a:r>
            <a:endParaRPr kumimoji="1" lang="en-US" altLang="ja-DE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F6D3F6-44EF-0D4C-9029-44DEDC910963}"/>
              </a:ext>
            </a:extLst>
          </p:cNvPr>
          <p:cNvSpPr/>
          <p:nvPr/>
        </p:nvSpPr>
        <p:spPr>
          <a:xfrm>
            <a:off x="6810890" y="4877899"/>
            <a:ext cx="3931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DE" sz="1200" dirty="0" err="1">
                <a:solidFill>
                  <a:srgbClr val="22222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Locatello</a:t>
            </a:r>
            <a:r>
              <a:rPr lang="en" altLang="ja-DE" sz="1200" dirty="0">
                <a:solidFill>
                  <a:srgbClr val="22222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Francesco, et al. "Disentangling factors of variation using few labels." </a:t>
            </a:r>
            <a:r>
              <a:rPr lang="en" altLang="ja-DE" sz="1200" i="1" dirty="0" err="1">
                <a:solidFill>
                  <a:srgbClr val="22222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arXiv</a:t>
            </a:r>
            <a:r>
              <a:rPr lang="en" altLang="ja-DE" sz="1200" i="1" dirty="0">
                <a:solidFill>
                  <a:srgbClr val="22222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preprint arXiv:1905.01258</a:t>
            </a:r>
            <a:r>
              <a:rPr lang="en" altLang="ja-DE" sz="1200" dirty="0">
                <a:solidFill>
                  <a:srgbClr val="22222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 (2019).</a:t>
            </a:r>
            <a:endParaRPr lang="ja-DE" altLang="en-US" sz="12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8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239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Yu Gothic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荒居　秀尚</dc:creator>
  <cp:lastModifiedBy>荒居　秀尚</cp:lastModifiedBy>
  <cp:revision>7</cp:revision>
  <dcterms:created xsi:type="dcterms:W3CDTF">2020-07-27T07:00:50Z</dcterms:created>
  <dcterms:modified xsi:type="dcterms:W3CDTF">2020-07-28T01:48:47Z</dcterms:modified>
</cp:coreProperties>
</file>