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9180"/>
    <p:restoredTop sz="96928"/>
  </p:normalViewPr>
  <p:slideViewPr>
    <p:cSldViewPr snapToGrid="0" snapToObjects="1">
      <p:cViewPr>
        <p:scale>
          <a:sx n="129" d="100"/>
          <a:sy n="129" d="100"/>
        </p:scale>
        <p:origin x="1792" y="75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43476-9AAB-884E-940C-7CC23547B0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CA478DB7-C5AF-4A48-89B9-C332222E8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1807658A-EEA5-5642-B33D-00491BCD94C4}"/>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159CA15C-AA50-FB41-94B7-A83FE038E6F7}"/>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742BA29-B824-D642-9CA0-F2F9310677F5}"/>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24706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E6F50-378B-4049-92EB-7BC3E2557160}"/>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6884F041-0B46-B145-9B18-61564A03F4A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01F55A7F-BCDE-8244-9AA9-C6E4471BEA14}"/>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5C51EB53-B2E2-E64E-AC67-64B84AD785B0}"/>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C215FFC4-0513-1347-82C7-DCB9B7086004}"/>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251255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E3667C4-C98A-CD42-906E-593B503B12C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D312954A-68F3-4141-A20B-459674406B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5D5340F2-9193-3D4E-9F03-4C2170C5FEC4}"/>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B2FA53C3-162A-5643-BEF7-E1D8CD93B49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C625579-0295-2D45-9706-4551C0F9C1B1}"/>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102101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5B15F-F54C-3340-863A-3C797982E998}"/>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6A579D4A-F959-FD4A-87FF-6D0B994E125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74CC865A-7313-6F46-AEDC-3C8B00938DE4}"/>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D570F575-3B8E-C347-83EF-CD842136C229}"/>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2963FBFA-282E-1549-889B-F6C2AF8EEB62}"/>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63088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5BD6C-2D81-1D4F-8C99-EF9CB3E895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8533B123-1E2C-224B-B121-6EE2E7AF1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EEA520-8C04-104E-8C34-0551D3790BCC}"/>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A9EC9920-7A62-0F40-B478-341542BAD195}"/>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20DD042C-5FD7-6A48-932A-00510CD712EF}"/>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32465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8211A-9C61-B84E-9061-483E3A0D9659}"/>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C70EB1E9-3E33-4C49-B6DD-57FCB8F41A8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8C7D9BC8-09D1-5246-956A-2EA706D868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8481762A-13E1-B54E-978E-9A933881B921}"/>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DABC7970-631D-A54C-938F-4BC1502D07A7}"/>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CE333395-FF0E-C840-B6B9-078E30EA79D5}"/>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4906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3BD8E-B81E-D040-8C18-6E2D08905D8D}"/>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DF8E9919-FFD8-FA4E-AD84-421CFCC0D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AB52108-057E-204F-AF5C-695829A9BA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43AA840B-D393-9B4A-849F-90D02C9EF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04127A-DF0E-A94C-8D35-41104D575F1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A7AD1843-ECB5-AC41-82C8-A1A9BC744D6F}"/>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8" name="フッター プレースホルダー 7">
            <a:extLst>
              <a:ext uri="{FF2B5EF4-FFF2-40B4-BE49-F238E27FC236}">
                <a16:creationId xmlns:a16="http://schemas.microsoft.com/office/drawing/2014/main" id="{9B54FA76-B232-234D-BBA4-0793FA889BE2}"/>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3FA09788-311B-1048-A05E-6429F0671548}"/>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121785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96E6D-3BE3-2248-A249-D5D4D3A710FE}"/>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6AF90EAD-F846-4347-9065-1D762E018A14}"/>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4" name="フッター プレースホルダー 3">
            <a:extLst>
              <a:ext uri="{FF2B5EF4-FFF2-40B4-BE49-F238E27FC236}">
                <a16:creationId xmlns:a16="http://schemas.microsoft.com/office/drawing/2014/main" id="{C0474D05-8621-9549-A61D-8CEDE09C6425}"/>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72C0169B-CCAF-364A-BB85-3A2CC2119549}"/>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151494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093F1D-EE9F-BA4E-901F-E6F41817EFF6}"/>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3" name="フッター プレースホルダー 2">
            <a:extLst>
              <a:ext uri="{FF2B5EF4-FFF2-40B4-BE49-F238E27FC236}">
                <a16:creationId xmlns:a16="http://schemas.microsoft.com/office/drawing/2014/main" id="{C9F6B0A8-B90A-704F-BED9-EAE2DD3A6994}"/>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6793417F-DA06-B541-B105-F55BE9BEAAD7}"/>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148679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638B9-90BF-604B-BE46-7BA631970B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9CAD56E7-5CF0-884B-9F69-CCBFE706E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2307735D-659D-1C48-A238-7B8C4AAA9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CF22170-5AAC-4B4F-8E16-7B9C53EEEEC5}"/>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3A6D2B3B-8F3F-5E48-9EBB-94FD32D2B5FF}"/>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C63173A6-2D6A-324C-A49D-04FF0406D026}"/>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52759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4CEFE-29D6-C94C-A9B2-09D3A64BF7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314D7500-8D64-1941-AF05-77D9DA72C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34CCE8E8-7011-B741-AEF8-4F1508A2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FF60D4-65A2-0443-AA11-24552C7CB75B}"/>
              </a:ext>
            </a:extLst>
          </p:cNvPr>
          <p:cNvSpPr>
            <a:spLocks noGrp="1"/>
          </p:cNvSpPr>
          <p:nvPr>
            <p:ph type="dt" sz="half" idx="10"/>
          </p:nvPr>
        </p:nvSpPr>
        <p:spPr/>
        <p:txBody>
          <a:bodyPr/>
          <a:lstStyle/>
          <a:p>
            <a:fld id="{4DC28390-E172-784E-86E8-7998A5596B2A}"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7F5A41E5-9407-8A4B-9D24-88EED0F91078}"/>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45220BED-18BD-8B4E-A99C-93B468B0FEC1}"/>
              </a:ext>
            </a:extLst>
          </p:cNvPr>
          <p:cNvSpPr>
            <a:spLocks noGrp="1"/>
          </p:cNvSpPr>
          <p:nvPr>
            <p:ph type="sldNum" sz="quarter" idx="12"/>
          </p:nvPr>
        </p:nvSpPr>
        <p:spPr/>
        <p:txBody>
          <a:body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94836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5FEBDB-BEEC-8B41-AB34-CBFADD5EB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3E48BF9B-C8FB-9C4B-89FE-9CB2D273F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E9C880C5-B978-9340-B194-DD03AF2EA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28390-E172-784E-86E8-7998A5596B2A}"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168AA559-8CE3-6443-894E-32587F994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90F57D63-0E1C-9F44-ABDF-9ACC03E1F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E988F-9092-FA4D-801B-B006CD1207E4}" type="slidenum">
              <a:rPr kumimoji="1" lang="ja-DE" altLang="en-US" smtClean="0"/>
              <a:t>‹#›</a:t>
            </a:fld>
            <a:endParaRPr kumimoji="1" lang="ja-DE" altLang="en-US"/>
          </a:p>
        </p:txBody>
      </p:sp>
    </p:spTree>
    <p:extLst>
      <p:ext uri="{BB962C8B-B14F-4D97-AF65-F5344CB8AC3E}">
        <p14:creationId xmlns:p14="http://schemas.microsoft.com/office/powerpoint/2010/main" val="322079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8831" y="106615"/>
            <a:ext cx="11754338" cy="369332"/>
          </a:xfrm>
          <a:prstGeom prst="rect">
            <a:avLst/>
          </a:prstGeom>
          <a:noFill/>
        </p:spPr>
        <p:txBody>
          <a:bodyPr wrap="square" rtlCol="0">
            <a:spAutoFit/>
          </a:bodyPr>
          <a:lstStyle/>
          <a:p>
            <a:pPr algn="ctr"/>
            <a:r>
              <a:rPr kumimoji="1" lang="en-US" altLang="ja-JP" b="1" dirty="0"/>
              <a:t>Towards Nonlinear Disentanglement in Natural Data with Temporal Sparse Coding</a:t>
            </a:r>
            <a:endParaRPr kumimoji="1" lang="ja-JP" altLang="en-US" b="1" dirty="0"/>
          </a:p>
        </p:txBody>
      </p:sp>
      <p:sp>
        <p:nvSpPr>
          <p:cNvPr id="5" name="テキスト ボックス 4"/>
          <p:cNvSpPr txBox="1"/>
          <p:nvPr/>
        </p:nvSpPr>
        <p:spPr>
          <a:xfrm>
            <a:off x="1156466" y="1545309"/>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1156465" y="3096662"/>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1156465" y="4463349"/>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810896" y="1545309"/>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810894" y="280332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885142" y="4463349"/>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2149230" y="364297"/>
            <a:ext cx="7893539" cy="923330"/>
          </a:xfrm>
          <a:prstGeom prst="rect">
            <a:avLst/>
          </a:prstGeom>
          <a:noFill/>
        </p:spPr>
        <p:txBody>
          <a:bodyPr wrap="square" rtlCol="0">
            <a:spAutoFit/>
          </a:bodyPr>
          <a:lstStyle/>
          <a:p>
            <a:pPr algn="ctr"/>
            <a:r>
              <a:rPr kumimoji="1" lang="en-US" altLang="ja-JP" dirty="0"/>
              <a:t>David </a:t>
            </a:r>
            <a:r>
              <a:rPr kumimoji="1" lang="en-US" altLang="ja-JP" dirty="0" err="1"/>
              <a:t>Klindt</a:t>
            </a:r>
            <a:r>
              <a:rPr kumimoji="1" lang="en-US" altLang="ja-JP" dirty="0"/>
              <a:t>, Lukas Schott, Yash Sharma, Ivan </a:t>
            </a:r>
            <a:r>
              <a:rPr kumimoji="1" lang="en-US" altLang="ja-JP" dirty="0" err="1"/>
              <a:t>Ustyuzhaninov</a:t>
            </a:r>
            <a:r>
              <a:rPr kumimoji="1" lang="en-US" altLang="ja-JP" dirty="0"/>
              <a:t>, Wieland </a:t>
            </a:r>
            <a:r>
              <a:rPr kumimoji="1" lang="en-US" altLang="ja-JP" dirty="0" err="1"/>
              <a:t>Bbrendel</a:t>
            </a:r>
            <a:r>
              <a:rPr kumimoji="1" lang="en-US" altLang="ja-JP" dirty="0"/>
              <a:t>, Matthias </a:t>
            </a:r>
            <a:r>
              <a:rPr kumimoji="1" lang="en-US" altLang="ja-JP" dirty="0" err="1"/>
              <a:t>Bethge</a:t>
            </a:r>
            <a:r>
              <a:rPr kumimoji="1" lang="en-US" altLang="ja-JP" dirty="0"/>
              <a:t>, Dylan </a:t>
            </a:r>
            <a:r>
              <a:rPr kumimoji="1" lang="en-US" altLang="ja-JP" dirty="0" err="1"/>
              <a:t>Paiton</a:t>
            </a:r>
            <a:endParaRPr kumimoji="1" lang="en-US" altLang="ja-JP" dirty="0"/>
          </a:p>
          <a:p>
            <a:pPr algn="ctr"/>
            <a:r>
              <a:rPr kumimoji="1" lang="en-US" altLang="ja-JP" dirty="0"/>
              <a:t>Under review</a:t>
            </a:r>
            <a:endParaRPr kumimoji="1" lang="ja-JP" altLang="en-US" dirty="0"/>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1156463" y="3479662"/>
            <a:ext cx="3856893" cy="830997"/>
          </a:xfrm>
          <a:prstGeom prst="rect">
            <a:avLst/>
          </a:prstGeom>
          <a:noFill/>
        </p:spPr>
        <p:txBody>
          <a:bodyPr wrap="square" rtlCol="0">
            <a:spAutoFit/>
          </a:bodyPr>
          <a:lstStyle/>
          <a:p>
            <a:r>
              <a:rPr kumimoji="1" lang="en-US" altLang="ja-DE" sz="1200" dirty="0"/>
              <a:t>GVAE</a:t>
            </a:r>
            <a:r>
              <a:rPr kumimoji="1" lang="ja-DE" altLang="en-US" sz="1200" dirty="0"/>
              <a:t>や</a:t>
            </a:r>
            <a:r>
              <a:rPr kumimoji="1" lang="en-US" altLang="ja-DE" sz="1200" dirty="0"/>
              <a:t>Ada-GVAE</a:t>
            </a:r>
            <a:r>
              <a:rPr kumimoji="1" lang="ja-DE" altLang="en-US" sz="1200" dirty="0"/>
              <a:t>などは同時に変化しうる要素は少数であるという仮定の元、弱教師を利用するが、この手法では完全に教師なしでできる</a:t>
            </a:r>
            <a:r>
              <a:rPr kumimoji="1" lang="en-US" altLang="ja-DE" sz="1200" dirty="0"/>
              <a:t>(</a:t>
            </a:r>
            <a:r>
              <a:rPr kumimoji="1" lang="ja-DE" altLang="en-US" sz="1200" dirty="0"/>
              <a:t>ただし時系列である必要がある</a:t>
            </a:r>
            <a:r>
              <a:rPr kumimoji="1" lang="en-US" altLang="ja-DE" sz="1200" dirty="0"/>
              <a:t>)</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1156464" y="4832681"/>
                <a:ext cx="3856893" cy="1830373"/>
              </a:xfrm>
              <a:prstGeom prst="rect">
                <a:avLst/>
              </a:prstGeom>
              <a:noFill/>
            </p:spPr>
            <p:txBody>
              <a:bodyPr wrap="square" rtlCol="0">
                <a:spAutoFit/>
              </a:bodyPr>
              <a:lstStyle/>
              <a:p>
                <a:r>
                  <a:rPr kumimoji="1" lang="ja-DE" altLang="en-US" sz="1200" dirty="0"/>
                  <a:t>時間的に隣接した入力</a:t>
                </a:r>
                <a14:m>
                  <m:oMath xmlns:m="http://schemas.openxmlformats.org/officeDocument/2006/math">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 </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oMath>
                </a14:m>
                <a:r>
                  <a:rPr kumimoji="1" lang="ja-DE" altLang="en-US" sz="1200" dirty="0"/>
                  <a:t>があったとしてこれらは</a:t>
                </a:r>
                <a14:m>
                  <m:oMath xmlns:m="http://schemas.openxmlformats.org/officeDocument/2006/math">
                    <m:r>
                      <a:rPr kumimoji="1" lang="en-US" altLang="ja-DE" sz="1200" b="0" i="1" dirty="0" smtClean="0">
                        <a:latin typeface="Cambria Math" panose="02040503050406030204" pitchFamily="18" charset="0"/>
                      </a:rPr>
                      <m:t>𝑥</m:t>
                    </m:r>
                    <m:r>
                      <a:rPr kumimoji="1" lang="en-US" altLang="ja-DE" sz="1200" b="0" i="1" dirty="0" smtClean="0">
                        <a:latin typeface="Cambria Math" panose="02040503050406030204" pitchFamily="18" charset="0"/>
                      </a:rPr>
                      <m:t>=</m:t>
                    </m:r>
                    <m:r>
                      <a:rPr kumimoji="1" lang="en-US" altLang="ja-DE" sz="1200" b="0" i="1" dirty="0" smtClean="0">
                        <a:latin typeface="Cambria Math" panose="02040503050406030204" pitchFamily="18" charset="0"/>
                      </a:rPr>
                      <m:t>𝑔</m:t>
                    </m:r>
                    <m:r>
                      <a:rPr kumimoji="1" lang="en-US" altLang="ja-DE" sz="1200" b="0" i="1" dirty="0" smtClean="0">
                        <a:latin typeface="Cambria Math" panose="02040503050406030204" pitchFamily="18" charset="0"/>
                      </a:rPr>
                      <m:t>(</m:t>
                    </m:r>
                    <m:r>
                      <a:rPr kumimoji="1" lang="en-US" altLang="ja-DE" sz="1200" b="0" i="1" dirty="0" smtClean="0">
                        <a:latin typeface="Cambria Math" panose="02040503050406030204" pitchFamily="18" charset="0"/>
                      </a:rPr>
                      <m:t>𝑧</m:t>
                    </m:r>
                    <m:r>
                      <a:rPr kumimoji="1" lang="en-US" altLang="ja-DE" sz="1200" b="0" i="1" dirty="0" smtClean="0">
                        <a:latin typeface="Cambria Math" panose="02040503050406030204" pitchFamily="18" charset="0"/>
                      </a:rPr>
                      <m:t>)</m:t>
                    </m:r>
                  </m:oMath>
                </a14:m>
                <a:r>
                  <a:rPr kumimoji="1" lang="ja-DE" altLang="en-US" sz="1200" dirty="0"/>
                  <a:t>のように生成されるとする。</a:t>
                </a:r>
                <a14:m>
                  <m:oMath xmlns:m="http://schemas.openxmlformats.org/officeDocument/2006/math">
                    <m:r>
                      <a:rPr kumimoji="1" lang="en-US" altLang="ja-DE" sz="1200" b="0" i="1" smtClean="0">
                        <a:latin typeface="Cambria Math" panose="02040503050406030204" pitchFamily="18" charset="0"/>
                      </a:rPr>
                      <m:t>𝑝</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 </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𝑝</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r>
                      <a:rPr kumimoji="1" lang="en-US" altLang="ja-DE" sz="1200" b="0" i="1" smtClean="0">
                        <a:latin typeface="Cambria Math" panose="02040503050406030204" pitchFamily="18" charset="0"/>
                      </a:rPr>
                      <m:t>𝑝</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oMath>
                </a14:m>
                <a:r>
                  <a:rPr kumimoji="1" lang="ja-DE" altLang="en-US" sz="1200" dirty="0"/>
                  <a:t>とし、</a:t>
                </a:r>
                <a14:m>
                  <m:oMath xmlns:m="http://schemas.openxmlformats.org/officeDocument/2006/math">
                    <m:r>
                      <a:rPr kumimoji="1" lang="en-US" altLang="ja-DE" sz="1200" b="0" i="1" smtClean="0">
                        <a:latin typeface="Cambria Math" panose="02040503050406030204" pitchFamily="18" charset="0"/>
                      </a:rPr>
                      <m:t>𝑝</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oMath>
                </a14:m>
                <a:r>
                  <a:rPr kumimoji="1" lang="ja-DE" altLang="en-US" sz="1200" dirty="0"/>
                  <a:t>は</a:t>
                </a:r>
                <a:r>
                  <a:rPr kumimoji="1" lang="en-US" altLang="ja-DE" sz="1200" dirty="0"/>
                  <a:t>Gaussian Prior</a:t>
                </a:r>
                <a:r>
                  <a:rPr kumimoji="1" lang="ja-DE" altLang="en-US" sz="1200" dirty="0"/>
                  <a:t>に従い、</a:t>
                </a:r>
                <a14:m>
                  <m:oMath xmlns:m="http://schemas.openxmlformats.org/officeDocument/2006/math">
                    <m:r>
                      <a:rPr kumimoji="1" lang="en-US" altLang="ja-DE" sz="1200" b="0" i="1" smtClean="0">
                        <a:latin typeface="Cambria Math" panose="02040503050406030204" pitchFamily="18" charset="0"/>
                      </a:rPr>
                      <m:t>𝑝</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oMath>
                </a14:m>
                <a:r>
                  <a:rPr kumimoji="1" lang="ja-DE" altLang="en-US" sz="1200" dirty="0"/>
                  <a:t>は</a:t>
                </a:r>
                <a:r>
                  <a:rPr kumimoji="1" lang="en-US" altLang="ja-DE" sz="1200" dirty="0"/>
                  <a:t>Generalized Laplace distribution</a:t>
                </a:r>
                <a:r>
                  <a:rPr kumimoji="1" lang="ja-DE" altLang="en-US" sz="1200" dirty="0"/>
                  <a:t>に従うとする。その上で、</a:t>
                </a:r>
                <a:r>
                  <a:rPr kumimoji="1" lang="en-US" altLang="ja-DE" sz="1200" dirty="0"/>
                  <a:t>ELBO</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𝐸</m:t>
                        </m:r>
                      </m:e>
                      <m:sub>
                        <m:r>
                          <a:rPr kumimoji="1" lang="en-US" altLang="ja-DE" sz="1200" b="0" i="1" smtClean="0">
                            <a:latin typeface="Cambria Math" panose="02040503050406030204" pitchFamily="18" charset="0"/>
                          </a:rPr>
                          <m:t>𝑞</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d>
                          <m:dPr>
                            <m:begChr m:val="["/>
                            <m:endChr m:val="]"/>
                            <m:ctrlPr>
                              <a:rPr kumimoji="1" lang="en-US" altLang="ja-DE" sz="1200" b="0" i="1" smtClean="0">
                                <a:latin typeface="Cambria Math" panose="02040503050406030204" pitchFamily="18" charset="0"/>
                              </a:rPr>
                            </m:ctrlPr>
                          </m:dPr>
                          <m:e>
                            <m:func>
                              <m:funcPr>
                                <m:ctrlPr>
                                  <a:rPr kumimoji="1" lang="en-US" altLang="ja-DE" sz="1200" b="0" i="1" smtClean="0">
                                    <a:latin typeface="Cambria Math" panose="02040503050406030204" pitchFamily="18" charset="0"/>
                                  </a:rPr>
                                </m:ctrlPr>
                              </m:funcPr>
                              <m:fName>
                                <m:r>
                                  <m:rPr>
                                    <m:sty m:val="p"/>
                                  </m:rPr>
                                  <a:rPr kumimoji="1" lang="en-US" altLang="ja-DE" sz="1200" b="0" i="0" smtClean="0">
                                    <a:latin typeface="Cambria Math" panose="02040503050406030204" pitchFamily="18" charset="0"/>
                                  </a:rPr>
                                  <m:t>log</m:t>
                                </m:r>
                              </m:fName>
                              <m:e>
                                <m:r>
                                  <a:rPr kumimoji="1" lang="en-US" altLang="ja-DE" sz="1200" b="0" i="1" smtClean="0">
                                    <a:latin typeface="Cambria Math" panose="02040503050406030204" pitchFamily="18" charset="0"/>
                                  </a:rPr>
                                  <m:t>𝑝</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e>
                            </m:func>
                          </m:e>
                        </m:d>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𝐷</m:t>
                        </m:r>
                      </m:e>
                      <m:sub>
                        <m:r>
                          <a:rPr kumimoji="1" lang="en-US" altLang="ja-DE" sz="1200" b="0" i="1" smtClean="0">
                            <a:latin typeface="Cambria Math" panose="02040503050406030204" pitchFamily="18" charset="0"/>
                          </a:rPr>
                          <m:t>𝐾𝐿</m:t>
                        </m:r>
                      </m:sub>
                    </m:sSub>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𝑞</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𝑝</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𝛾</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𝐸</m:t>
                        </m:r>
                      </m:e>
                      <m:sub>
                        <m:r>
                          <a:rPr kumimoji="1" lang="en-US" altLang="ja-DE" sz="1200" b="0" i="1" smtClean="0">
                            <a:latin typeface="Cambria Math" panose="02040503050406030204" pitchFamily="18" charset="0"/>
                          </a:rPr>
                          <m:t>𝑞</m:t>
                        </m:r>
                        <m:d>
                          <m:dPr>
                            <m:ctrlPr>
                              <a:rPr kumimoji="1" lang="en-US" altLang="ja-DE" sz="1200" b="0" i="1" smtClean="0">
                                <a:latin typeface="Cambria Math" panose="02040503050406030204" pitchFamily="18" charset="0"/>
                              </a:rPr>
                            </m:ctrlPr>
                          </m:dPr>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e>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e>
                        </m:d>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𝐷</m:t>
                        </m:r>
                      </m:e>
                      <m:sub>
                        <m:r>
                          <a:rPr kumimoji="1" lang="en-US" altLang="ja-DE" sz="1200" b="0" i="1" smtClean="0">
                            <a:latin typeface="Cambria Math" panose="02040503050406030204" pitchFamily="18" charset="0"/>
                          </a:rPr>
                          <m:t>𝐾𝐿</m:t>
                        </m:r>
                      </m:sub>
                    </m:sSub>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𝑞</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𝑥</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𝑝</m:t>
                    </m:r>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sub>
                    </m:sSub>
                    <m:r>
                      <a:rPr kumimoji="1" lang="en-US" altLang="ja-DE" sz="1200" b="0" i="1" smtClean="0">
                        <a:latin typeface="Cambria Math" panose="02040503050406030204" pitchFamily="18" charset="0"/>
                      </a:rPr>
                      <m:t>|</m:t>
                    </m:r>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𝑡</m:t>
                        </m:r>
                        <m:r>
                          <a:rPr kumimoji="1" lang="en-US" altLang="ja-DE" sz="1200" b="0" i="1" smtClean="0">
                            <a:latin typeface="Cambria Math" panose="02040503050406030204" pitchFamily="18" charset="0"/>
                          </a:rPr>
                          <m:t>−1</m:t>
                        </m:r>
                      </m:sub>
                    </m:sSub>
                    <m:r>
                      <a:rPr kumimoji="1" lang="en-US" altLang="ja-DE" sz="1200" b="0" i="1" smtClean="0">
                        <a:latin typeface="Cambria Math" panose="02040503050406030204" pitchFamily="18" charset="0"/>
                      </a:rPr>
                      <m:t>))]</m:t>
                    </m:r>
                  </m:oMath>
                </a14:m>
                <a:r>
                  <a:rPr kumimoji="1" lang="ja-DE" altLang="en-US" sz="1200" dirty="0"/>
                  <a:t>を最大化すればよい</a:t>
                </a:r>
                <a:endParaRPr kumimoji="1" lang="en-US" altLang="ja-DE" sz="1200" dirty="0"/>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1156464" y="4832681"/>
                <a:ext cx="3856893" cy="1830373"/>
              </a:xfrm>
              <a:prstGeom prst="rect">
                <a:avLst/>
              </a:prstGeom>
              <a:blipFill>
                <a:blip r:embed="rId2"/>
                <a:stretch>
                  <a:fillRect r="-3607" b="-690"/>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810891" y="1859825"/>
            <a:ext cx="3856895" cy="1015663"/>
          </a:xfrm>
          <a:prstGeom prst="rect">
            <a:avLst/>
          </a:prstGeom>
          <a:noFill/>
        </p:spPr>
        <p:txBody>
          <a:bodyPr wrap="square" rtlCol="0">
            <a:spAutoFit/>
          </a:bodyPr>
          <a:lstStyle/>
          <a:p>
            <a:r>
              <a:rPr kumimoji="1" lang="en-US" altLang="ja-DE" sz="1200" dirty="0"/>
              <a:t>Disentangle Lib</a:t>
            </a:r>
            <a:r>
              <a:rPr kumimoji="1" lang="ja-DE" altLang="en-US" sz="1200" dirty="0"/>
              <a:t>を用いて検証。しかし、</a:t>
            </a:r>
            <a:r>
              <a:rPr kumimoji="1" lang="en-US" altLang="ja-DE" sz="1200" dirty="0"/>
              <a:t>Disentangle Lib</a:t>
            </a:r>
            <a:r>
              <a:rPr kumimoji="1" lang="ja-DE" altLang="en-US" sz="1200" dirty="0"/>
              <a:t>の指標は連続値に対応していないので</a:t>
            </a:r>
            <a:r>
              <a:rPr kumimoji="1" lang="en-US" altLang="ja-DE" sz="1200" dirty="0"/>
              <a:t>Mean Correlation Coefficient(ICA</a:t>
            </a:r>
            <a:r>
              <a:rPr kumimoji="1" lang="ja-DE" altLang="en-US" sz="1200" dirty="0"/>
              <a:t>では標準的</a:t>
            </a:r>
            <a:r>
              <a:rPr kumimoji="1" lang="en-US" altLang="ja-DE" sz="1200" dirty="0"/>
              <a:t>)</a:t>
            </a:r>
            <a:r>
              <a:rPr kumimoji="1" lang="ja-DE" altLang="en-US" sz="1200" dirty="0"/>
              <a:t>を用いた。</a:t>
            </a:r>
            <a:r>
              <a:rPr kumimoji="1" lang="en-US" altLang="ja-DE" sz="1200" dirty="0"/>
              <a:t>KITTI Mask/YouTube-VOS/Natural Sprites</a:t>
            </a:r>
            <a:r>
              <a:rPr kumimoji="1" lang="ja-DE" altLang="en-US" sz="1200" dirty="0"/>
              <a:t>というデータセットを提案し利用</a:t>
            </a:r>
            <a:endParaRPr kumimoji="1" lang="en-US" altLang="ja-DE" sz="1200" dirty="0"/>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810893" y="3251951"/>
            <a:ext cx="3856893" cy="1200329"/>
          </a:xfrm>
          <a:prstGeom prst="rect">
            <a:avLst/>
          </a:prstGeom>
          <a:noFill/>
        </p:spPr>
        <p:txBody>
          <a:bodyPr wrap="square" rtlCol="0">
            <a:spAutoFit/>
          </a:bodyPr>
          <a:lstStyle/>
          <a:p>
            <a:r>
              <a:rPr kumimoji="1" lang="en-US" altLang="ja-DE" sz="1200" dirty="0"/>
              <a:t>Identifiability</a:t>
            </a:r>
            <a:r>
              <a:rPr kumimoji="1" lang="ja-DE" altLang="en-US" sz="1200" dirty="0"/>
              <a:t>の証明は、真の因子が論文が主張するモデルに従っている場合に限ると思うので話半分で良さそう。</a:t>
            </a:r>
            <a:r>
              <a:rPr kumimoji="1" lang="en-US" altLang="ja-DE" sz="1200" dirty="0"/>
              <a:t>Linear ICA</a:t>
            </a:r>
            <a:r>
              <a:rPr kumimoji="1" lang="ja-DE" altLang="en-US" sz="1200" dirty="0"/>
              <a:t>に似ているが要素の時間的な変化の</a:t>
            </a:r>
            <a:r>
              <a:rPr kumimoji="1" lang="en-US" altLang="ja-DE" sz="1200" dirty="0"/>
              <a:t>prior</a:t>
            </a:r>
            <a:r>
              <a:rPr kumimoji="1" lang="ja-DE" altLang="en-US" sz="1200" dirty="0"/>
              <a:t>が</a:t>
            </a:r>
            <a:r>
              <a:rPr kumimoji="1" lang="en-US" altLang="ja-DE" sz="1200" dirty="0"/>
              <a:t>Laplace</a:t>
            </a:r>
            <a:r>
              <a:rPr kumimoji="1" lang="ja-DE" altLang="en-US" sz="1200" dirty="0"/>
              <a:t>分布なのが面白い</a:t>
            </a:r>
            <a:endParaRPr kumimoji="1" lang="en-US" altLang="ja-DE" sz="1200" dirty="0"/>
          </a:p>
          <a:p>
            <a:r>
              <a:rPr kumimoji="1" lang="ja-DE" altLang="en-US" sz="1200" dirty="0"/>
              <a:t>全体としてとても面白い。何かいいデータセットで実験したい</a:t>
            </a:r>
            <a:endParaRPr kumimoji="1" lang="en-US" altLang="ja-DE" sz="1200" dirty="0"/>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885143" y="4869693"/>
            <a:ext cx="3856893" cy="1015663"/>
          </a:xfrm>
          <a:prstGeom prst="rect">
            <a:avLst/>
          </a:prstGeom>
          <a:noFill/>
        </p:spPr>
        <p:txBody>
          <a:bodyPr wrap="square" rtlCol="0">
            <a:spAutoFit/>
          </a:bodyPr>
          <a:lstStyle/>
          <a:p>
            <a:r>
              <a:rPr lang="en" altLang="ja-DE" sz="1200" dirty="0">
                <a:latin typeface="Yu Gothic" panose="020B0400000000000000" pitchFamily="34" charset="-128"/>
                <a:ea typeface="Yu Gothic" panose="020B0400000000000000" pitchFamily="34" charset="-128"/>
              </a:rPr>
              <a:t>FrancescoLocatello,GabrieleAbbati,ThomasRainforth,StefanBauer,BernhardSchölkopf,andOlivier </a:t>
            </a:r>
            <a:r>
              <a:rPr lang="en" altLang="ja-DE" sz="1200" dirty="0" err="1">
                <a:latin typeface="Yu Gothic" panose="020B0400000000000000" pitchFamily="34" charset="-128"/>
                <a:ea typeface="Yu Gothic" panose="020B0400000000000000" pitchFamily="34" charset="-128"/>
              </a:rPr>
              <a:t>Bachem</a:t>
            </a:r>
            <a:r>
              <a:rPr lang="en" altLang="ja-DE" sz="1200" dirty="0">
                <a:latin typeface="Yu Gothic" panose="020B0400000000000000" pitchFamily="34" charset="-128"/>
                <a:ea typeface="Yu Gothic" panose="020B0400000000000000" pitchFamily="34" charset="-128"/>
              </a:rPr>
              <a:t>. On the fairness of disentangled representations. In </a:t>
            </a:r>
            <a:r>
              <a:rPr lang="en" altLang="ja-DE" sz="1200" i="1" dirty="0">
                <a:latin typeface="Yu Gothic" panose="020B0400000000000000" pitchFamily="34" charset="-128"/>
                <a:ea typeface="Yu Gothic" panose="020B0400000000000000" pitchFamily="34" charset="-128"/>
              </a:rPr>
              <a:t>Advances in Neural Information Processing Systems</a:t>
            </a:r>
            <a:r>
              <a:rPr lang="en" altLang="ja-DE" sz="1200" dirty="0">
                <a:latin typeface="Yu Gothic" panose="020B0400000000000000" pitchFamily="34" charset="-128"/>
                <a:ea typeface="Yu Gothic" panose="020B0400000000000000" pitchFamily="34" charset="-128"/>
              </a:rPr>
              <a:t>, pages 14611–14624, 2019. </a:t>
            </a:r>
            <a:endParaRPr lang="en" altLang="ja-DE" sz="1200" dirty="0">
              <a:effectLst/>
              <a:latin typeface="Yu Gothic" panose="020B0400000000000000" pitchFamily="34" charset="-128"/>
              <a:ea typeface="Yu Gothic" panose="020B0400000000000000" pitchFamily="34" charset="-128"/>
            </a:endParaRPr>
          </a:p>
        </p:txBody>
      </p:sp>
      <p:sp>
        <p:nvSpPr>
          <p:cNvPr id="18" name="テキスト ボックス 17">
            <a:extLst>
              <a:ext uri="{FF2B5EF4-FFF2-40B4-BE49-F238E27FC236}">
                <a16:creationId xmlns:a16="http://schemas.microsoft.com/office/drawing/2014/main" id="{122BB24D-01CE-8446-9CBE-1BD694EA30B2}"/>
              </a:ext>
            </a:extLst>
          </p:cNvPr>
          <p:cNvSpPr txBox="1"/>
          <p:nvPr/>
        </p:nvSpPr>
        <p:spPr>
          <a:xfrm>
            <a:off x="1156463" y="1882665"/>
            <a:ext cx="3856893" cy="1200329"/>
          </a:xfrm>
          <a:prstGeom prst="rect">
            <a:avLst/>
          </a:prstGeom>
          <a:noFill/>
        </p:spPr>
        <p:txBody>
          <a:bodyPr wrap="square" rtlCol="0">
            <a:spAutoFit/>
          </a:bodyPr>
          <a:lstStyle/>
          <a:p>
            <a:r>
              <a:rPr kumimoji="1" lang="ja-DE" altLang="en-US" sz="1200" dirty="0"/>
              <a:t>時間的に隣接したフレームの中で変化しうる潜在要素は少数である、という仮定が現実とよく合うことを実験的に示した上で、</a:t>
            </a:r>
            <a:r>
              <a:rPr kumimoji="1" lang="en-US" altLang="ja-DE" sz="1200" dirty="0"/>
              <a:t>L1 sparse temporal prior</a:t>
            </a:r>
            <a:r>
              <a:rPr kumimoji="1" lang="ja-DE" altLang="en-US" sz="1200" dirty="0"/>
              <a:t>を導入した</a:t>
            </a:r>
            <a:r>
              <a:rPr kumimoji="1" lang="en-US" altLang="ja-DE" sz="1200" dirty="0" err="1"/>
              <a:t>SlowVAE</a:t>
            </a:r>
            <a:r>
              <a:rPr kumimoji="1" lang="ja-DE" altLang="en-US" sz="1200" dirty="0"/>
              <a:t>を提案し教師なしで</a:t>
            </a:r>
            <a:r>
              <a:rPr kumimoji="1" lang="en-US" altLang="ja-DE" sz="1200" dirty="0"/>
              <a:t>Disentangled Representation Learning</a:t>
            </a:r>
            <a:r>
              <a:rPr kumimoji="1" lang="ja-DE" altLang="en-US" sz="1200" dirty="0"/>
              <a:t>を行う。証明と実験の双方から議論を展開。</a:t>
            </a:r>
            <a:endParaRPr kumimoji="1" lang="en-US" altLang="ja-DE" sz="1200" dirty="0"/>
          </a:p>
        </p:txBody>
      </p:sp>
    </p:spTree>
    <p:extLst>
      <p:ext uri="{BB962C8B-B14F-4D97-AF65-F5344CB8AC3E}">
        <p14:creationId xmlns:p14="http://schemas.microsoft.com/office/powerpoint/2010/main" val="18077012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266</Words>
  <Application>Microsoft Macintosh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8</cp:revision>
  <dcterms:created xsi:type="dcterms:W3CDTF">2020-07-25T13:34:32Z</dcterms:created>
  <dcterms:modified xsi:type="dcterms:W3CDTF">2020-07-27T07:09:15Z</dcterms:modified>
</cp:coreProperties>
</file>