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409"/>
    <p:restoredTop sz="96928"/>
  </p:normalViewPr>
  <p:slideViewPr>
    <p:cSldViewPr snapToGrid="0" snapToObjects="1">
      <p:cViewPr varScale="1">
        <p:scale>
          <a:sx n="169" d="100"/>
          <a:sy n="169" d="100"/>
        </p:scale>
        <p:origin x="232" y="1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0D820C-449D-3146-AB9C-7B2E0D7869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DBAB5840-4E4F-CA48-A5BB-8C7F2E305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E1D4883C-17C6-F840-AB34-365E288E5E9D}"/>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5" name="フッター プレースホルダー 4">
            <a:extLst>
              <a:ext uri="{FF2B5EF4-FFF2-40B4-BE49-F238E27FC236}">
                <a16:creationId xmlns:a16="http://schemas.microsoft.com/office/drawing/2014/main" id="{C1F874A6-7F92-1146-96BB-012DD48D63B8}"/>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6A64D7C3-9998-E34C-B089-92D381BC547D}"/>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227626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B03CBB-DE00-A74F-A2BF-70BC149B4B01}"/>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DC6BF2BB-6748-3241-A63E-FC3170C651F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238920E3-A0FE-4E4A-8B88-A3C069EFCFBE}"/>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5" name="フッター プレースホルダー 4">
            <a:extLst>
              <a:ext uri="{FF2B5EF4-FFF2-40B4-BE49-F238E27FC236}">
                <a16:creationId xmlns:a16="http://schemas.microsoft.com/office/drawing/2014/main" id="{C2478091-042D-4D48-831F-F9C855F01308}"/>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D88568F3-007A-634D-8C8B-22FCBEF1F70D}"/>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9029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85771AC-782A-9848-BA93-564418C5902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4B094530-F83C-1E44-8988-BEC7A77202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35522A87-530A-5E41-83D4-6B1BF2B2357F}"/>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5" name="フッター プレースホルダー 4">
            <a:extLst>
              <a:ext uri="{FF2B5EF4-FFF2-40B4-BE49-F238E27FC236}">
                <a16:creationId xmlns:a16="http://schemas.microsoft.com/office/drawing/2014/main" id="{37EB8F54-786A-9243-9F00-7BDDE14C892D}"/>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A9C02286-F876-8F4C-91A3-1667C8C1E5F9}"/>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15695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19E5F-0326-9B49-9A93-5EF8F2669E28}"/>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D5648422-2522-1049-9C2A-F88DAA2D37D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B44B6AD7-5EC5-3F4B-A909-A944EB826C4D}"/>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5" name="フッター プレースホルダー 4">
            <a:extLst>
              <a:ext uri="{FF2B5EF4-FFF2-40B4-BE49-F238E27FC236}">
                <a16:creationId xmlns:a16="http://schemas.microsoft.com/office/drawing/2014/main" id="{6161FE40-EFC2-B341-910C-4760C594D324}"/>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E061E192-E995-9347-9641-F24C33BAC953}"/>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20843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1550A-8E01-D447-84CF-A7C6A5C653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E961493A-7430-0A40-ADDB-AC5CFC09C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24A9F39-3D5B-4443-B043-A046E4A2E001}"/>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5" name="フッター プレースホルダー 4">
            <a:extLst>
              <a:ext uri="{FF2B5EF4-FFF2-40B4-BE49-F238E27FC236}">
                <a16:creationId xmlns:a16="http://schemas.microsoft.com/office/drawing/2014/main" id="{FD4BBFDD-8DF1-3F4C-A7C3-153D861A0814}"/>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E10A36C6-A9D9-8347-A63C-519F31E9B869}"/>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11189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4D8D2-E421-ED49-B62E-3857D3E33B81}"/>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4C2C617E-3E7F-ED4D-93E8-EEB8F85D502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77F0FEF3-3BAB-A64C-8EA6-9CCEF9AA7E1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E898C13E-B25D-2D42-949F-68ECB9772C75}"/>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6" name="フッター プレースホルダー 5">
            <a:extLst>
              <a:ext uri="{FF2B5EF4-FFF2-40B4-BE49-F238E27FC236}">
                <a16:creationId xmlns:a16="http://schemas.microsoft.com/office/drawing/2014/main" id="{D14ADB62-8303-C14D-8FA3-E536AA84A3A6}"/>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3E9DEEF6-CE8C-4245-B503-043F18E914E9}"/>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159486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4B36EF-1E68-2D46-85CD-77B7A2C2E3F7}"/>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A755783C-E208-F641-A48C-35DCE111C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BDCE86-C024-F44C-8864-8D7C6DDBE6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A21B9BD6-4AC3-3643-AB6B-9DE5FADFD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F38609-97BA-6F4C-83E5-2B70E2B7D92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F7E52347-5F44-3A47-8CA4-EB21ED0C736A}"/>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8" name="フッター プレースホルダー 7">
            <a:extLst>
              <a:ext uri="{FF2B5EF4-FFF2-40B4-BE49-F238E27FC236}">
                <a16:creationId xmlns:a16="http://schemas.microsoft.com/office/drawing/2014/main" id="{7EEA01DE-63F8-5643-ABCD-654D97ED17A5}"/>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F3A7C8EF-3AD9-9643-8A21-5FF72FA2356A}"/>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363377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8295CF-440D-444B-A58E-0416C76ACABD}"/>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BF00F696-112E-2E4E-A03F-562DB87E3FA1}"/>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4" name="フッター プレースホルダー 3">
            <a:extLst>
              <a:ext uri="{FF2B5EF4-FFF2-40B4-BE49-F238E27FC236}">
                <a16:creationId xmlns:a16="http://schemas.microsoft.com/office/drawing/2014/main" id="{218D3EBD-F754-9146-B279-BA76A5BE36B7}"/>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154CEF7F-358F-8C4A-B8D8-4393B69CFFB7}"/>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25036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9D802E-4F82-A945-97B6-701746D352D2}"/>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3" name="フッター プレースホルダー 2">
            <a:extLst>
              <a:ext uri="{FF2B5EF4-FFF2-40B4-BE49-F238E27FC236}">
                <a16:creationId xmlns:a16="http://schemas.microsoft.com/office/drawing/2014/main" id="{1B1B5450-37D3-0444-9761-4A8244DE2AEC}"/>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F9F6E0C1-58E6-294B-9195-019332B9F186}"/>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106113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523FC4-8BE6-4D4A-8E1B-00AF8CBA76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3D1D8CBE-BC45-5849-B744-100574BF5E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39522618-6CC1-F84F-B18B-FC9A543B4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545A72-B991-8747-8329-BC5FCE270884}"/>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6" name="フッター プレースホルダー 5">
            <a:extLst>
              <a:ext uri="{FF2B5EF4-FFF2-40B4-BE49-F238E27FC236}">
                <a16:creationId xmlns:a16="http://schemas.microsoft.com/office/drawing/2014/main" id="{CAD22601-A669-004B-B938-5320BA9EA7B1}"/>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330665BB-DF6D-6B4F-A571-DDD07E7DA350}"/>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9882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10D7FB-2DB5-2145-8457-D3B7088FAC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8511E7D8-8DB9-7E47-8C7E-3857E976F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1C951B7C-DE09-3C47-BB45-EDBA0B4C3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000827-1FF3-2246-A0E6-8273D053F0E6}"/>
              </a:ext>
            </a:extLst>
          </p:cNvPr>
          <p:cNvSpPr>
            <a:spLocks noGrp="1"/>
          </p:cNvSpPr>
          <p:nvPr>
            <p:ph type="dt" sz="half" idx="10"/>
          </p:nvPr>
        </p:nvSpPr>
        <p:spPr/>
        <p:txBody>
          <a:bodyPr/>
          <a:lstStyle/>
          <a:p>
            <a:fld id="{5DE766B3-895C-6248-B5B1-50090BC9987A}" type="datetimeFigureOut">
              <a:rPr kumimoji="1" lang="ja-DE" altLang="en-US" smtClean="0"/>
              <a:t>2020/07/28</a:t>
            </a:fld>
            <a:endParaRPr kumimoji="1" lang="ja-DE" altLang="en-US"/>
          </a:p>
        </p:txBody>
      </p:sp>
      <p:sp>
        <p:nvSpPr>
          <p:cNvPr id="6" name="フッター プレースホルダー 5">
            <a:extLst>
              <a:ext uri="{FF2B5EF4-FFF2-40B4-BE49-F238E27FC236}">
                <a16:creationId xmlns:a16="http://schemas.microsoft.com/office/drawing/2014/main" id="{F34817A3-32C5-E641-85E6-83F28246EEA9}"/>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0ECC59E5-049D-8640-B7B5-E3F220B0CEDC}"/>
              </a:ext>
            </a:extLst>
          </p:cNvPr>
          <p:cNvSpPr>
            <a:spLocks noGrp="1"/>
          </p:cNvSpPr>
          <p:nvPr>
            <p:ph type="sldNum" sz="quarter" idx="12"/>
          </p:nvPr>
        </p:nvSpPr>
        <p:spPr/>
        <p:txBody>
          <a:body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364929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6A28DF-3794-DE42-AFA3-50398FE0B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395F7973-E728-104A-B038-022FFAF82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3C2D6F28-0971-ED4E-8AD6-04E4CB043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766B3-895C-6248-B5B1-50090BC9987A}" type="datetimeFigureOut">
              <a:rPr kumimoji="1" lang="ja-DE" altLang="en-US" smtClean="0"/>
              <a:t>2020/07/28</a:t>
            </a:fld>
            <a:endParaRPr kumimoji="1" lang="ja-DE" altLang="en-US"/>
          </a:p>
        </p:txBody>
      </p:sp>
      <p:sp>
        <p:nvSpPr>
          <p:cNvPr id="5" name="フッター プレースホルダー 4">
            <a:extLst>
              <a:ext uri="{FF2B5EF4-FFF2-40B4-BE49-F238E27FC236}">
                <a16:creationId xmlns:a16="http://schemas.microsoft.com/office/drawing/2014/main" id="{4BABB269-30D2-334D-8638-E3278C61D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3D25A759-3CE7-DF40-8F08-4CC0ABEBC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A76D9-95DC-4349-A265-C4336BF5D985}" type="slidenum">
              <a:rPr kumimoji="1" lang="ja-DE" altLang="en-US" smtClean="0"/>
              <a:t>‹#›</a:t>
            </a:fld>
            <a:endParaRPr kumimoji="1" lang="ja-DE" altLang="en-US"/>
          </a:p>
        </p:txBody>
      </p:sp>
    </p:spTree>
    <p:extLst>
      <p:ext uri="{BB962C8B-B14F-4D97-AF65-F5344CB8AC3E}">
        <p14:creationId xmlns:p14="http://schemas.microsoft.com/office/powerpoint/2010/main" val="3048444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18831" y="106615"/>
            <a:ext cx="11754338" cy="369332"/>
          </a:xfrm>
          <a:prstGeom prst="rect">
            <a:avLst/>
          </a:prstGeom>
          <a:noFill/>
        </p:spPr>
        <p:txBody>
          <a:bodyPr wrap="square" rtlCol="0">
            <a:spAutoFit/>
          </a:bodyPr>
          <a:lstStyle/>
          <a:p>
            <a:pPr algn="ctr"/>
            <a:r>
              <a:rPr kumimoji="1" lang="en-US" altLang="ja-JP" b="1" dirty="0"/>
              <a:t>Disentangling Factors of Variation Using Few Labels</a:t>
            </a:r>
            <a:endParaRPr kumimoji="1" lang="ja-JP" altLang="en-US" b="1" dirty="0"/>
          </a:p>
        </p:txBody>
      </p:sp>
      <p:sp>
        <p:nvSpPr>
          <p:cNvPr id="5" name="テキスト ボックス 4"/>
          <p:cNvSpPr txBox="1"/>
          <p:nvPr/>
        </p:nvSpPr>
        <p:spPr>
          <a:xfrm>
            <a:off x="1156463" y="1372331"/>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1156465" y="3096662"/>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1156465" y="4463349"/>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810890" y="1385999"/>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810894" y="2803326"/>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885142" y="4463349"/>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2149230" y="364297"/>
            <a:ext cx="7893539" cy="923330"/>
          </a:xfrm>
          <a:prstGeom prst="rect">
            <a:avLst/>
          </a:prstGeom>
          <a:noFill/>
        </p:spPr>
        <p:txBody>
          <a:bodyPr wrap="square" rtlCol="0">
            <a:spAutoFit/>
          </a:bodyPr>
          <a:lstStyle/>
          <a:p>
            <a:pPr algn="ctr"/>
            <a:r>
              <a:rPr kumimoji="1" lang="en-US" altLang="ja-JP" dirty="0"/>
              <a:t>Francesco </a:t>
            </a:r>
            <a:r>
              <a:rPr kumimoji="1" lang="en-US" altLang="ja-JP" dirty="0" err="1"/>
              <a:t>Locatello</a:t>
            </a:r>
            <a:r>
              <a:rPr kumimoji="1" lang="en-US" altLang="ja-JP" dirty="0"/>
              <a:t>, Michael </a:t>
            </a:r>
            <a:r>
              <a:rPr kumimoji="1" lang="en-US" altLang="ja-JP" dirty="0" err="1"/>
              <a:t>Tschannen</a:t>
            </a:r>
            <a:r>
              <a:rPr kumimoji="1" lang="en-US" altLang="ja-JP" dirty="0"/>
              <a:t>, Stefan Bauer, Gunnar </a:t>
            </a:r>
            <a:r>
              <a:rPr kumimoji="1" lang="en-US" altLang="ja-JP" dirty="0" err="1"/>
              <a:t>Rätsch</a:t>
            </a:r>
            <a:r>
              <a:rPr kumimoji="1" lang="en-US" altLang="ja-JP" dirty="0"/>
              <a:t>, Bernhard </a:t>
            </a:r>
            <a:r>
              <a:rPr kumimoji="1" lang="en-US" altLang="ja-JP" dirty="0" err="1"/>
              <a:t>Schölkopf</a:t>
            </a:r>
            <a:r>
              <a:rPr kumimoji="1" lang="en-US" altLang="ja-JP" dirty="0"/>
              <a:t>, Olivier </a:t>
            </a:r>
            <a:r>
              <a:rPr kumimoji="1" lang="en-US" altLang="ja-JP" dirty="0" err="1"/>
              <a:t>Bachem</a:t>
            </a:r>
            <a:r>
              <a:rPr kumimoji="1" lang="en-US" altLang="ja-JP" dirty="0"/>
              <a:t>,</a:t>
            </a:r>
          </a:p>
          <a:p>
            <a:pPr algn="ctr"/>
            <a:r>
              <a:rPr kumimoji="1" lang="en-US" altLang="ja-JP" dirty="0"/>
              <a:t>ICLR2020</a:t>
            </a:r>
          </a:p>
        </p:txBody>
      </p:sp>
      <p:sp>
        <p:nvSpPr>
          <p:cNvPr id="13" name="テキスト ボックス 12">
            <a:extLst>
              <a:ext uri="{FF2B5EF4-FFF2-40B4-BE49-F238E27FC236}">
                <a16:creationId xmlns:a16="http://schemas.microsoft.com/office/drawing/2014/main" id="{2AFB2612-BF3C-CF4C-A6D4-6E8F013A9D3F}"/>
              </a:ext>
            </a:extLst>
          </p:cNvPr>
          <p:cNvSpPr txBox="1"/>
          <p:nvPr/>
        </p:nvSpPr>
        <p:spPr>
          <a:xfrm>
            <a:off x="1156463" y="3445183"/>
            <a:ext cx="3856893" cy="830997"/>
          </a:xfrm>
          <a:prstGeom prst="rect">
            <a:avLst/>
          </a:prstGeom>
          <a:noFill/>
        </p:spPr>
        <p:txBody>
          <a:bodyPr wrap="square" rtlCol="0">
            <a:spAutoFit/>
          </a:bodyPr>
          <a:lstStyle/>
          <a:p>
            <a:r>
              <a:rPr kumimoji="1" lang="ja-DE" altLang="en-US" sz="1200" dirty="0">
                <a:latin typeface="Yu Gothic" panose="020B0400000000000000" pitchFamily="34" charset="-128"/>
                <a:ea typeface="Yu Gothic" panose="020B0400000000000000" pitchFamily="34" charset="-128"/>
              </a:rPr>
              <a:t>いくつかの</a:t>
            </a:r>
            <a:r>
              <a:rPr kumimoji="1" lang="en-US" altLang="ja-DE" sz="1200" dirty="0">
                <a:latin typeface="Yu Gothic" panose="020B0400000000000000" pitchFamily="34" charset="-128"/>
                <a:ea typeface="Yu Gothic" panose="020B0400000000000000" pitchFamily="34" charset="-128"/>
              </a:rPr>
              <a:t>Disentanglement</a:t>
            </a:r>
            <a:r>
              <a:rPr kumimoji="1" lang="ja-DE" altLang="en-US" sz="1200" dirty="0">
                <a:latin typeface="Yu Gothic" panose="020B0400000000000000" pitchFamily="34" charset="-128"/>
                <a:ea typeface="Yu Gothic" panose="020B0400000000000000" pitchFamily="34" charset="-128"/>
              </a:rPr>
              <a:t>の評価指標は少数のラベルさえあればハイパーパラメータのチューニングが可能なことを示した。また、ラベルが誤っていても教師なしよりいい結果が得られることを示した。</a:t>
            </a:r>
            <a:endParaRPr kumimoji="1" lang="en-US" altLang="ja-DE" sz="1200" dirty="0">
              <a:latin typeface="Yu Gothic" panose="020B0400000000000000" pitchFamily="34" charset="-128"/>
              <a:ea typeface="Yu Gothic" panose="020B0400000000000000" pitchFamily="34" charset="-128"/>
            </a:endParaRP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2617D4F9-930C-7247-BC2C-A2A26FCAA5AC}"/>
                  </a:ext>
                </a:extLst>
              </p:cNvPr>
              <p:cNvSpPr txBox="1"/>
              <p:nvPr/>
            </p:nvSpPr>
            <p:spPr>
              <a:xfrm>
                <a:off x="1156464" y="4832681"/>
                <a:ext cx="3856893" cy="1015663"/>
              </a:xfrm>
              <a:prstGeom prst="rect">
                <a:avLst/>
              </a:prstGeom>
              <a:noFill/>
            </p:spPr>
            <p:txBody>
              <a:bodyPr wrap="square" rtlCol="0">
                <a:spAutoFit/>
              </a:bodyPr>
              <a:lstStyle/>
              <a:p>
                <a:r>
                  <a:rPr kumimoji="1" lang="en-US" altLang="ja-DE" sz="1200" dirty="0"/>
                  <a:t>dSprites, Cars3D, </a:t>
                </a:r>
                <a:r>
                  <a:rPr kumimoji="1" lang="en-US" altLang="ja-DE" sz="1200" dirty="0" err="1"/>
                  <a:t>SmallNORB</a:t>
                </a:r>
                <a:r>
                  <a:rPr kumimoji="1" lang="en-US" altLang="ja-DE" sz="1200" dirty="0"/>
                  <a:t>, Shapes3D</a:t>
                </a:r>
                <a:r>
                  <a:rPr kumimoji="1" lang="ja-DE" altLang="en-US" sz="1200" dirty="0"/>
                  <a:t>の</a:t>
                </a:r>
                <a:r>
                  <a:rPr kumimoji="1" lang="en-US" altLang="ja-DE" sz="1200" dirty="0"/>
                  <a:t>100 / 1000</a:t>
                </a:r>
                <a:r>
                  <a:rPr kumimoji="1" lang="ja-DE" altLang="en-US" sz="1200" dirty="0"/>
                  <a:t>このラベルのみをモデル選択に使った。また、</a:t>
                </a:r>
                <a:r>
                  <a:rPr kumimoji="1" lang="en-US" altLang="ja-DE" sz="1200" dirty="0"/>
                  <a:t>10%</a:t>
                </a:r>
                <a:r>
                  <a:rPr kumimoji="1" lang="ja-DE" altLang="en-US" sz="1200" dirty="0"/>
                  <a:t>のラベルをランダムに壊す場合も検討した。</a:t>
                </a:r>
                <a:r>
                  <a:rPr kumimoji="1" lang="en-US" altLang="ja-DE" sz="1200" dirty="0"/>
                  <a:t>MIG, DCI Disentanglement, SAP score</a:t>
                </a:r>
                <a:r>
                  <a:rPr kumimoji="1" lang="ja-DE" altLang="en-US" sz="1200" dirty="0"/>
                  <a:t>を指標として選択した。手法として</a:t>
                </a:r>
                <a14:m>
                  <m:oMath xmlns:m="http://schemas.openxmlformats.org/officeDocument/2006/math">
                    <m:r>
                      <a:rPr kumimoji="1" lang="en-US" altLang="ja-DE" sz="1200" b="0" i="1" smtClean="0">
                        <a:latin typeface="Cambria Math" panose="02040503050406030204" pitchFamily="18" charset="0"/>
                      </a:rPr>
                      <m:t>𝛽</m:t>
                    </m:r>
                  </m:oMath>
                </a14:m>
                <a:r>
                  <a:rPr kumimoji="1" lang="en-US" altLang="ja-DE" sz="1200" dirty="0"/>
                  <a:t>-VAE, Factor VAE, DIP VAE, </a:t>
                </a:r>
                <a14:m>
                  <m:oMath xmlns:m="http://schemas.openxmlformats.org/officeDocument/2006/math">
                    <m:r>
                      <a:rPr kumimoji="1" lang="en-US" altLang="ja-DE" sz="1200" b="0" i="1" smtClean="0">
                        <a:latin typeface="Cambria Math" panose="02040503050406030204" pitchFamily="18" charset="0"/>
                      </a:rPr>
                      <m:t>𝛽</m:t>
                    </m:r>
                  </m:oMath>
                </a14:m>
                <a:r>
                  <a:rPr kumimoji="1" lang="en-US" altLang="ja-DE" sz="1200" dirty="0"/>
                  <a:t>-TCVAE</a:t>
                </a:r>
                <a:r>
                  <a:rPr kumimoji="1" lang="ja-DE" altLang="en-US" sz="1200" dirty="0"/>
                  <a:t>を用いた。</a:t>
                </a:r>
                <a:endParaRPr kumimoji="1" lang="en-US" altLang="ja-DE" sz="1200" dirty="0"/>
              </a:p>
            </p:txBody>
          </p:sp>
        </mc:Choice>
        <mc:Fallback>
          <p:sp>
            <p:nvSpPr>
              <p:cNvPr id="14" name="テキスト ボックス 13">
                <a:extLst>
                  <a:ext uri="{FF2B5EF4-FFF2-40B4-BE49-F238E27FC236}">
                    <a16:creationId xmlns:a16="http://schemas.microsoft.com/office/drawing/2014/main" id="{2617D4F9-930C-7247-BC2C-A2A26FCAA5AC}"/>
                  </a:ext>
                </a:extLst>
              </p:cNvPr>
              <p:cNvSpPr txBox="1">
                <a:spLocks noRot="1" noChangeAspect="1" noMove="1" noResize="1" noEditPoints="1" noAdjustHandles="1" noChangeArrowheads="1" noChangeShapeType="1" noTextEdit="1"/>
              </p:cNvSpPr>
              <p:nvPr/>
            </p:nvSpPr>
            <p:spPr>
              <a:xfrm>
                <a:off x="1156464" y="4832681"/>
                <a:ext cx="3856893" cy="1015663"/>
              </a:xfrm>
              <a:prstGeom prst="rect">
                <a:avLst/>
              </a:prstGeom>
              <a:blipFill>
                <a:blip r:embed="rId2"/>
                <a:stretch>
                  <a:fillRect b="-3750"/>
                </a:stretch>
              </a:blipFill>
            </p:spPr>
            <p:txBody>
              <a:bodyPr/>
              <a:lstStyle/>
              <a:p>
                <a:r>
                  <a:rPr lang="ja-DE" altLang="en-US">
                    <a:noFill/>
                  </a:rPr>
                  <a:t> </a:t>
                </a:r>
              </a:p>
            </p:txBody>
          </p:sp>
        </mc:Fallback>
      </mc:AlternateContent>
      <p:sp>
        <p:nvSpPr>
          <p:cNvPr id="18" name="テキスト ボックス 17">
            <a:extLst>
              <a:ext uri="{FF2B5EF4-FFF2-40B4-BE49-F238E27FC236}">
                <a16:creationId xmlns:a16="http://schemas.microsoft.com/office/drawing/2014/main" id="{122BB24D-01CE-8446-9CBE-1BD694EA30B2}"/>
              </a:ext>
            </a:extLst>
          </p:cNvPr>
          <p:cNvSpPr txBox="1"/>
          <p:nvPr/>
        </p:nvSpPr>
        <p:spPr>
          <a:xfrm>
            <a:off x="1156463" y="1755331"/>
            <a:ext cx="3856893" cy="646331"/>
          </a:xfrm>
          <a:prstGeom prst="rect">
            <a:avLst/>
          </a:prstGeom>
          <a:noFill/>
        </p:spPr>
        <p:txBody>
          <a:bodyPr wrap="square" rtlCol="0">
            <a:spAutoFit/>
          </a:bodyPr>
          <a:lstStyle/>
          <a:p>
            <a:r>
              <a:rPr kumimoji="1" lang="ja-DE" altLang="en-US" sz="1200" dirty="0"/>
              <a:t>少量のラベルさえあれば、多少ラベルが間違っていても教師なしの</a:t>
            </a:r>
            <a:r>
              <a:rPr kumimoji="1" lang="en-US" altLang="ja-DE" sz="1200" dirty="0"/>
              <a:t>disentangle representation learning</a:t>
            </a:r>
            <a:r>
              <a:rPr kumimoji="1" lang="ja-DE" altLang="en-US" sz="1200" dirty="0"/>
              <a:t>のモデルの選択ができることを実験的に確かめた研究。</a:t>
            </a:r>
            <a:endParaRPr kumimoji="1" lang="en-US" altLang="ja-DE" sz="1200" dirty="0"/>
          </a:p>
        </p:txBody>
      </p:sp>
      <p:sp>
        <p:nvSpPr>
          <p:cNvPr id="16" name="テキスト ボックス 15">
            <a:extLst>
              <a:ext uri="{FF2B5EF4-FFF2-40B4-BE49-F238E27FC236}">
                <a16:creationId xmlns:a16="http://schemas.microsoft.com/office/drawing/2014/main" id="{736CEC4E-DC29-A74D-83DD-B91D8B0C46FB}"/>
              </a:ext>
            </a:extLst>
          </p:cNvPr>
          <p:cNvSpPr txBox="1"/>
          <p:nvPr/>
        </p:nvSpPr>
        <p:spPr>
          <a:xfrm>
            <a:off x="6810890" y="3161587"/>
            <a:ext cx="3856895" cy="276999"/>
          </a:xfrm>
          <a:prstGeom prst="rect">
            <a:avLst/>
          </a:prstGeom>
          <a:noFill/>
        </p:spPr>
        <p:txBody>
          <a:bodyPr wrap="square" rtlCol="0">
            <a:spAutoFit/>
          </a:bodyPr>
          <a:lstStyle/>
          <a:p>
            <a:r>
              <a:rPr kumimoji="1" lang="ja-DE" altLang="en-US" sz="1200" dirty="0"/>
              <a:t>ちょっとラベルがあればそれを使った方がいい。</a:t>
            </a:r>
            <a:endParaRPr kumimoji="1" lang="en-US" altLang="ja-DE" sz="1200" dirty="0"/>
          </a:p>
        </p:txBody>
      </p:sp>
      <p:sp>
        <p:nvSpPr>
          <p:cNvPr id="6" name="正方形/長方形 5">
            <a:extLst>
              <a:ext uri="{FF2B5EF4-FFF2-40B4-BE49-F238E27FC236}">
                <a16:creationId xmlns:a16="http://schemas.microsoft.com/office/drawing/2014/main" id="{E5F6D3F6-44EF-0D4C-9029-44DEDC910963}"/>
              </a:ext>
            </a:extLst>
          </p:cNvPr>
          <p:cNvSpPr/>
          <p:nvPr/>
        </p:nvSpPr>
        <p:spPr>
          <a:xfrm>
            <a:off x="6810890" y="4877899"/>
            <a:ext cx="3931146" cy="830997"/>
          </a:xfrm>
          <a:prstGeom prst="rect">
            <a:avLst/>
          </a:prstGeom>
        </p:spPr>
        <p:txBody>
          <a:bodyPr wrap="square">
            <a:spAutoFit/>
          </a:bodyPr>
          <a:lstStyle/>
          <a:p>
            <a:r>
              <a:rPr lang="en" altLang="ja-DE" sz="1200" dirty="0" err="1">
                <a:latin typeface="Yu Gothic" panose="020B0400000000000000" pitchFamily="34" charset="-128"/>
                <a:ea typeface="Yu Gothic" panose="020B0400000000000000" pitchFamily="34" charset="-128"/>
              </a:rPr>
              <a:t>Hyvarinen</a:t>
            </a:r>
            <a:r>
              <a:rPr lang="en" altLang="ja-DE" sz="1200" dirty="0">
                <a:latin typeface="Yu Gothic" panose="020B0400000000000000" pitchFamily="34" charset="-128"/>
                <a:ea typeface="Yu Gothic" panose="020B0400000000000000" pitchFamily="34" charset="-128"/>
              </a:rPr>
              <a:t>, </a:t>
            </a:r>
            <a:r>
              <a:rPr lang="en" altLang="ja-DE" sz="1200" dirty="0" err="1">
                <a:latin typeface="Yu Gothic" panose="020B0400000000000000" pitchFamily="34" charset="-128"/>
                <a:ea typeface="Yu Gothic" panose="020B0400000000000000" pitchFamily="34" charset="-128"/>
              </a:rPr>
              <a:t>Aapo</a:t>
            </a:r>
            <a:r>
              <a:rPr lang="en" altLang="ja-DE" sz="1200" dirty="0">
                <a:latin typeface="Yu Gothic" panose="020B0400000000000000" pitchFamily="34" charset="-128"/>
                <a:ea typeface="Yu Gothic" panose="020B0400000000000000" pitchFamily="34" charset="-128"/>
              </a:rPr>
              <a:t>, and Hiroshi Morioka. "Unsupervised feature extraction by time-contrastive learning and nonlinear ICA." </a:t>
            </a:r>
            <a:r>
              <a:rPr lang="en" altLang="ja-DE" sz="1200" i="1" dirty="0">
                <a:latin typeface="Yu Gothic" panose="020B0400000000000000" pitchFamily="34" charset="-128"/>
                <a:ea typeface="Yu Gothic" panose="020B0400000000000000" pitchFamily="34" charset="-128"/>
              </a:rPr>
              <a:t>Advances in Neural Information Processing Systems</a:t>
            </a:r>
            <a:r>
              <a:rPr lang="en" altLang="ja-DE" sz="1200" dirty="0">
                <a:latin typeface="Yu Gothic" panose="020B0400000000000000" pitchFamily="34" charset="-128"/>
                <a:ea typeface="Yu Gothic" panose="020B0400000000000000" pitchFamily="34" charset="-128"/>
              </a:rPr>
              <a:t>. 2016.</a:t>
            </a:r>
            <a:endParaRPr lang="ja-DE" altLang="en-US" sz="12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8166176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7566</TotalTime>
  <Words>166</Words>
  <Application>Microsoft Macintosh PowerPoint</Application>
  <PresentationFormat>ワイド画面</PresentationFormat>
  <Paragraphs>14</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Yu Gothic</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3</cp:revision>
  <dcterms:created xsi:type="dcterms:W3CDTF">2020-07-28T01:53:21Z</dcterms:created>
  <dcterms:modified xsi:type="dcterms:W3CDTF">2020-08-02T07:59:40Z</dcterms:modified>
</cp:coreProperties>
</file>