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51"/>
    <p:restoredTop sz="97872"/>
  </p:normalViewPr>
  <p:slideViewPr>
    <p:cSldViewPr snapToGrid="0" snapToObjects="1">
      <p:cViewPr varScale="1">
        <p:scale>
          <a:sx n="227" d="100"/>
          <a:sy n="227" d="100"/>
        </p:scale>
        <p:origin x="40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8024C9-3025-FA49-A2E9-E20731A08BD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DE" altLang="en-US"/>
          </a:p>
        </p:txBody>
      </p:sp>
      <p:sp>
        <p:nvSpPr>
          <p:cNvPr id="3" name="字幕 2">
            <a:extLst>
              <a:ext uri="{FF2B5EF4-FFF2-40B4-BE49-F238E27FC236}">
                <a16:creationId xmlns:a16="http://schemas.microsoft.com/office/drawing/2014/main" id="{9B9E7997-D5BB-8341-ACED-3C76370F8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DE" altLang="en-US"/>
          </a:p>
        </p:txBody>
      </p:sp>
      <p:sp>
        <p:nvSpPr>
          <p:cNvPr id="4" name="日付プレースホルダー 3">
            <a:extLst>
              <a:ext uri="{FF2B5EF4-FFF2-40B4-BE49-F238E27FC236}">
                <a16:creationId xmlns:a16="http://schemas.microsoft.com/office/drawing/2014/main" id="{2C6CE419-86A4-E346-B30F-AB22A080C1C4}"/>
              </a:ext>
            </a:extLst>
          </p:cNvPr>
          <p:cNvSpPr>
            <a:spLocks noGrp="1"/>
          </p:cNvSpPr>
          <p:nvPr>
            <p:ph type="dt" sz="half" idx="10"/>
          </p:nvPr>
        </p:nvSpPr>
        <p:spPr/>
        <p:txBody>
          <a:bodyPr/>
          <a:lstStyle/>
          <a:p>
            <a:fld id="{F96699B1-FCFB-6840-B619-2F535B4BB8C8}"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E9724047-26ED-0349-B774-8F209FC19524}"/>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3E55FDE0-6501-034B-AF48-FF1603B40C01}"/>
              </a:ext>
            </a:extLst>
          </p:cNvPr>
          <p:cNvSpPr>
            <a:spLocks noGrp="1"/>
          </p:cNvSpPr>
          <p:nvPr>
            <p:ph type="sldNum" sz="quarter" idx="12"/>
          </p:nvPr>
        </p:nvSpPr>
        <p:spPr/>
        <p:txBody>
          <a:bodyPr/>
          <a:lstStyle/>
          <a:p>
            <a:fld id="{47A69847-7FC5-664A-9EB1-DFDC38815B2E}" type="slidenum">
              <a:rPr kumimoji="1" lang="ja-DE" altLang="en-US" smtClean="0"/>
              <a:t>‹#›</a:t>
            </a:fld>
            <a:endParaRPr kumimoji="1" lang="ja-DE" altLang="en-US"/>
          </a:p>
        </p:txBody>
      </p:sp>
    </p:spTree>
    <p:extLst>
      <p:ext uri="{BB962C8B-B14F-4D97-AF65-F5344CB8AC3E}">
        <p14:creationId xmlns:p14="http://schemas.microsoft.com/office/powerpoint/2010/main" val="131418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D3B1B-F854-214E-8C59-083116210C60}"/>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50684800-9AD1-3646-ACCA-F7E92CC20DE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99B0F272-9451-D840-9282-27BA924F09A4}"/>
              </a:ext>
            </a:extLst>
          </p:cNvPr>
          <p:cNvSpPr>
            <a:spLocks noGrp="1"/>
          </p:cNvSpPr>
          <p:nvPr>
            <p:ph type="dt" sz="half" idx="10"/>
          </p:nvPr>
        </p:nvSpPr>
        <p:spPr/>
        <p:txBody>
          <a:bodyPr/>
          <a:lstStyle/>
          <a:p>
            <a:fld id="{F96699B1-FCFB-6840-B619-2F535B4BB8C8}"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927F5AE9-8089-C44D-B6E1-EDB4EC12470B}"/>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D6B8ECED-4970-7543-ADF9-AA60B78E3742}"/>
              </a:ext>
            </a:extLst>
          </p:cNvPr>
          <p:cNvSpPr>
            <a:spLocks noGrp="1"/>
          </p:cNvSpPr>
          <p:nvPr>
            <p:ph type="sldNum" sz="quarter" idx="12"/>
          </p:nvPr>
        </p:nvSpPr>
        <p:spPr/>
        <p:txBody>
          <a:bodyPr/>
          <a:lstStyle/>
          <a:p>
            <a:fld id="{47A69847-7FC5-664A-9EB1-DFDC38815B2E}" type="slidenum">
              <a:rPr kumimoji="1" lang="ja-DE" altLang="en-US" smtClean="0"/>
              <a:t>‹#›</a:t>
            </a:fld>
            <a:endParaRPr kumimoji="1" lang="ja-DE" altLang="en-US"/>
          </a:p>
        </p:txBody>
      </p:sp>
    </p:spTree>
    <p:extLst>
      <p:ext uri="{BB962C8B-B14F-4D97-AF65-F5344CB8AC3E}">
        <p14:creationId xmlns:p14="http://schemas.microsoft.com/office/powerpoint/2010/main" val="289147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02E6942-88DD-664B-80CE-252BD89BED4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E31CF4C7-965F-5B45-BA7E-FB5929FF40A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B2A0CEAA-533A-E74B-BA7C-FC96CB236F0C}"/>
              </a:ext>
            </a:extLst>
          </p:cNvPr>
          <p:cNvSpPr>
            <a:spLocks noGrp="1"/>
          </p:cNvSpPr>
          <p:nvPr>
            <p:ph type="dt" sz="half" idx="10"/>
          </p:nvPr>
        </p:nvSpPr>
        <p:spPr/>
        <p:txBody>
          <a:bodyPr/>
          <a:lstStyle/>
          <a:p>
            <a:fld id="{F96699B1-FCFB-6840-B619-2F535B4BB8C8}"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6F46E317-AE5E-EA45-8106-81E5B6F45CB0}"/>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5B6C2477-0352-7D40-8638-EEFFFAE7EDCE}"/>
              </a:ext>
            </a:extLst>
          </p:cNvPr>
          <p:cNvSpPr>
            <a:spLocks noGrp="1"/>
          </p:cNvSpPr>
          <p:nvPr>
            <p:ph type="sldNum" sz="quarter" idx="12"/>
          </p:nvPr>
        </p:nvSpPr>
        <p:spPr/>
        <p:txBody>
          <a:bodyPr/>
          <a:lstStyle/>
          <a:p>
            <a:fld id="{47A69847-7FC5-664A-9EB1-DFDC38815B2E}" type="slidenum">
              <a:rPr kumimoji="1" lang="ja-DE" altLang="en-US" smtClean="0"/>
              <a:t>‹#›</a:t>
            </a:fld>
            <a:endParaRPr kumimoji="1" lang="ja-DE" altLang="en-US"/>
          </a:p>
        </p:txBody>
      </p:sp>
    </p:spTree>
    <p:extLst>
      <p:ext uri="{BB962C8B-B14F-4D97-AF65-F5344CB8AC3E}">
        <p14:creationId xmlns:p14="http://schemas.microsoft.com/office/powerpoint/2010/main" val="362248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0D15E3-4B84-E041-AF7F-CE267373F151}"/>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6D738D73-82DA-1E44-B325-707BAE75590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3B641C52-B113-4D47-9DCF-AB13D302A37B}"/>
              </a:ext>
            </a:extLst>
          </p:cNvPr>
          <p:cNvSpPr>
            <a:spLocks noGrp="1"/>
          </p:cNvSpPr>
          <p:nvPr>
            <p:ph type="dt" sz="half" idx="10"/>
          </p:nvPr>
        </p:nvSpPr>
        <p:spPr/>
        <p:txBody>
          <a:bodyPr/>
          <a:lstStyle/>
          <a:p>
            <a:fld id="{F96699B1-FCFB-6840-B619-2F535B4BB8C8}"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05D2867C-3196-374B-96F3-82C77492F10C}"/>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3484295B-77FB-3F4D-BE09-F1CF4CB428C1}"/>
              </a:ext>
            </a:extLst>
          </p:cNvPr>
          <p:cNvSpPr>
            <a:spLocks noGrp="1"/>
          </p:cNvSpPr>
          <p:nvPr>
            <p:ph type="sldNum" sz="quarter" idx="12"/>
          </p:nvPr>
        </p:nvSpPr>
        <p:spPr/>
        <p:txBody>
          <a:bodyPr/>
          <a:lstStyle/>
          <a:p>
            <a:fld id="{47A69847-7FC5-664A-9EB1-DFDC38815B2E}" type="slidenum">
              <a:rPr kumimoji="1" lang="ja-DE" altLang="en-US" smtClean="0"/>
              <a:t>‹#›</a:t>
            </a:fld>
            <a:endParaRPr kumimoji="1" lang="ja-DE" altLang="en-US"/>
          </a:p>
        </p:txBody>
      </p:sp>
    </p:spTree>
    <p:extLst>
      <p:ext uri="{BB962C8B-B14F-4D97-AF65-F5344CB8AC3E}">
        <p14:creationId xmlns:p14="http://schemas.microsoft.com/office/powerpoint/2010/main" val="122154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9C086-2DC3-C44B-828B-CE67A6D31FD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35C37AED-081F-FF4B-B402-A3F8B00E7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6A1DE89-FFAB-404C-B4F5-E9A4C01A68F4}"/>
              </a:ext>
            </a:extLst>
          </p:cNvPr>
          <p:cNvSpPr>
            <a:spLocks noGrp="1"/>
          </p:cNvSpPr>
          <p:nvPr>
            <p:ph type="dt" sz="half" idx="10"/>
          </p:nvPr>
        </p:nvSpPr>
        <p:spPr/>
        <p:txBody>
          <a:bodyPr/>
          <a:lstStyle/>
          <a:p>
            <a:fld id="{F96699B1-FCFB-6840-B619-2F535B4BB8C8}"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27A54E3F-01C9-C044-BA8B-93BCD30F05FC}"/>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84371932-9718-DD46-840B-6EE19BFC4070}"/>
              </a:ext>
            </a:extLst>
          </p:cNvPr>
          <p:cNvSpPr>
            <a:spLocks noGrp="1"/>
          </p:cNvSpPr>
          <p:nvPr>
            <p:ph type="sldNum" sz="quarter" idx="12"/>
          </p:nvPr>
        </p:nvSpPr>
        <p:spPr/>
        <p:txBody>
          <a:bodyPr/>
          <a:lstStyle/>
          <a:p>
            <a:fld id="{47A69847-7FC5-664A-9EB1-DFDC38815B2E}" type="slidenum">
              <a:rPr kumimoji="1" lang="ja-DE" altLang="en-US" smtClean="0"/>
              <a:t>‹#›</a:t>
            </a:fld>
            <a:endParaRPr kumimoji="1" lang="ja-DE" altLang="en-US"/>
          </a:p>
        </p:txBody>
      </p:sp>
    </p:spTree>
    <p:extLst>
      <p:ext uri="{BB962C8B-B14F-4D97-AF65-F5344CB8AC3E}">
        <p14:creationId xmlns:p14="http://schemas.microsoft.com/office/powerpoint/2010/main" val="380455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1F0AE-7374-4344-94F5-5F5F4B1FD486}"/>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B78DD8AC-7004-0141-AA8E-176C352F0C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コンテンツ プレースホルダー 3">
            <a:extLst>
              <a:ext uri="{FF2B5EF4-FFF2-40B4-BE49-F238E27FC236}">
                <a16:creationId xmlns:a16="http://schemas.microsoft.com/office/drawing/2014/main" id="{FEFAE014-7ED7-3340-BCED-6E8B1929BC4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日付プレースホルダー 4">
            <a:extLst>
              <a:ext uri="{FF2B5EF4-FFF2-40B4-BE49-F238E27FC236}">
                <a16:creationId xmlns:a16="http://schemas.microsoft.com/office/drawing/2014/main" id="{D9064131-0A9C-BA49-9F54-ACC4F0E265BD}"/>
              </a:ext>
            </a:extLst>
          </p:cNvPr>
          <p:cNvSpPr>
            <a:spLocks noGrp="1"/>
          </p:cNvSpPr>
          <p:nvPr>
            <p:ph type="dt" sz="half" idx="10"/>
          </p:nvPr>
        </p:nvSpPr>
        <p:spPr/>
        <p:txBody>
          <a:bodyPr/>
          <a:lstStyle/>
          <a:p>
            <a:fld id="{F96699B1-FCFB-6840-B619-2F535B4BB8C8}" type="datetimeFigureOut">
              <a:rPr kumimoji="1" lang="ja-DE" altLang="en-US" smtClean="0"/>
              <a:t>2020/07/13</a:t>
            </a:fld>
            <a:endParaRPr kumimoji="1" lang="ja-DE" altLang="en-US"/>
          </a:p>
        </p:txBody>
      </p:sp>
      <p:sp>
        <p:nvSpPr>
          <p:cNvPr id="6" name="フッター プレースホルダー 5">
            <a:extLst>
              <a:ext uri="{FF2B5EF4-FFF2-40B4-BE49-F238E27FC236}">
                <a16:creationId xmlns:a16="http://schemas.microsoft.com/office/drawing/2014/main" id="{66BCFB06-6F89-7A48-824E-DC1FDA3FC60D}"/>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D72A3BE0-FCB5-E743-BB37-CA760B8929DA}"/>
              </a:ext>
            </a:extLst>
          </p:cNvPr>
          <p:cNvSpPr>
            <a:spLocks noGrp="1"/>
          </p:cNvSpPr>
          <p:nvPr>
            <p:ph type="sldNum" sz="quarter" idx="12"/>
          </p:nvPr>
        </p:nvSpPr>
        <p:spPr/>
        <p:txBody>
          <a:bodyPr/>
          <a:lstStyle/>
          <a:p>
            <a:fld id="{47A69847-7FC5-664A-9EB1-DFDC38815B2E}" type="slidenum">
              <a:rPr kumimoji="1" lang="ja-DE" altLang="en-US" smtClean="0"/>
              <a:t>‹#›</a:t>
            </a:fld>
            <a:endParaRPr kumimoji="1" lang="ja-DE" altLang="en-US"/>
          </a:p>
        </p:txBody>
      </p:sp>
    </p:spTree>
    <p:extLst>
      <p:ext uri="{BB962C8B-B14F-4D97-AF65-F5344CB8AC3E}">
        <p14:creationId xmlns:p14="http://schemas.microsoft.com/office/powerpoint/2010/main" val="57410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5F23BD-4A5D-5F43-8ABE-3C72904460DE}"/>
              </a:ext>
            </a:extLst>
          </p:cNvPr>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B739537F-AF26-9042-ADC5-152913F45F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78A13DF-0914-6B4F-98C6-B3608937EEA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テキスト プレースホルダー 4">
            <a:extLst>
              <a:ext uri="{FF2B5EF4-FFF2-40B4-BE49-F238E27FC236}">
                <a16:creationId xmlns:a16="http://schemas.microsoft.com/office/drawing/2014/main" id="{30E3A6AC-3E29-914C-BE00-A16C715985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61455F-B8E1-8B45-A864-298FFFAD212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7" name="日付プレースホルダー 6">
            <a:extLst>
              <a:ext uri="{FF2B5EF4-FFF2-40B4-BE49-F238E27FC236}">
                <a16:creationId xmlns:a16="http://schemas.microsoft.com/office/drawing/2014/main" id="{6925283E-AAFA-5448-9C92-C83538E8C279}"/>
              </a:ext>
            </a:extLst>
          </p:cNvPr>
          <p:cNvSpPr>
            <a:spLocks noGrp="1"/>
          </p:cNvSpPr>
          <p:nvPr>
            <p:ph type="dt" sz="half" idx="10"/>
          </p:nvPr>
        </p:nvSpPr>
        <p:spPr/>
        <p:txBody>
          <a:bodyPr/>
          <a:lstStyle/>
          <a:p>
            <a:fld id="{F96699B1-FCFB-6840-B619-2F535B4BB8C8}" type="datetimeFigureOut">
              <a:rPr kumimoji="1" lang="ja-DE" altLang="en-US" smtClean="0"/>
              <a:t>2020/07/13</a:t>
            </a:fld>
            <a:endParaRPr kumimoji="1" lang="ja-DE" altLang="en-US"/>
          </a:p>
        </p:txBody>
      </p:sp>
      <p:sp>
        <p:nvSpPr>
          <p:cNvPr id="8" name="フッター プレースホルダー 7">
            <a:extLst>
              <a:ext uri="{FF2B5EF4-FFF2-40B4-BE49-F238E27FC236}">
                <a16:creationId xmlns:a16="http://schemas.microsoft.com/office/drawing/2014/main" id="{85A5C446-598D-F841-B9D9-B8D1A42ADDCA}"/>
              </a:ext>
            </a:extLst>
          </p:cNvPr>
          <p:cNvSpPr>
            <a:spLocks noGrp="1"/>
          </p:cNvSpPr>
          <p:nvPr>
            <p:ph type="ftr" sz="quarter" idx="11"/>
          </p:nvPr>
        </p:nvSpPr>
        <p:spPr/>
        <p:txBody>
          <a:bodyPr/>
          <a:lstStyle/>
          <a:p>
            <a:endParaRPr kumimoji="1" lang="ja-DE" altLang="en-US"/>
          </a:p>
        </p:txBody>
      </p:sp>
      <p:sp>
        <p:nvSpPr>
          <p:cNvPr id="9" name="スライド番号プレースホルダー 8">
            <a:extLst>
              <a:ext uri="{FF2B5EF4-FFF2-40B4-BE49-F238E27FC236}">
                <a16:creationId xmlns:a16="http://schemas.microsoft.com/office/drawing/2014/main" id="{E0C2EC29-C955-2E4A-8985-DF9EC49D9DA6}"/>
              </a:ext>
            </a:extLst>
          </p:cNvPr>
          <p:cNvSpPr>
            <a:spLocks noGrp="1"/>
          </p:cNvSpPr>
          <p:nvPr>
            <p:ph type="sldNum" sz="quarter" idx="12"/>
          </p:nvPr>
        </p:nvSpPr>
        <p:spPr/>
        <p:txBody>
          <a:bodyPr/>
          <a:lstStyle/>
          <a:p>
            <a:fld id="{47A69847-7FC5-664A-9EB1-DFDC38815B2E}" type="slidenum">
              <a:rPr kumimoji="1" lang="ja-DE" altLang="en-US" smtClean="0"/>
              <a:t>‹#›</a:t>
            </a:fld>
            <a:endParaRPr kumimoji="1" lang="ja-DE" altLang="en-US"/>
          </a:p>
        </p:txBody>
      </p:sp>
    </p:spTree>
    <p:extLst>
      <p:ext uri="{BB962C8B-B14F-4D97-AF65-F5344CB8AC3E}">
        <p14:creationId xmlns:p14="http://schemas.microsoft.com/office/powerpoint/2010/main" val="17899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A02352-B45F-A840-A952-884BD9AB7A19}"/>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日付プレースホルダー 2">
            <a:extLst>
              <a:ext uri="{FF2B5EF4-FFF2-40B4-BE49-F238E27FC236}">
                <a16:creationId xmlns:a16="http://schemas.microsoft.com/office/drawing/2014/main" id="{D53FA15A-0C35-8946-89FF-8FE43786C65A}"/>
              </a:ext>
            </a:extLst>
          </p:cNvPr>
          <p:cNvSpPr>
            <a:spLocks noGrp="1"/>
          </p:cNvSpPr>
          <p:nvPr>
            <p:ph type="dt" sz="half" idx="10"/>
          </p:nvPr>
        </p:nvSpPr>
        <p:spPr/>
        <p:txBody>
          <a:bodyPr/>
          <a:lstStyle/>
          <a:p>
            <a:fld id="{F96699B1-FCFB-6840-B619-2F535B4BB8C8}" type="datetimeFigureOut">
              <a:rPr kumimoji="1" lang="ja-DE" altLang="en-US" smtClean="0"/>
              <a:t>2020/07/13</a:t>
            </a:fld>
            <a:endParaRPr kumimoji="1" lang="ja-DE" altLang="en-US"/>
          </a:p>
        </p:txBody>
      </p:sp>
      <p:sp>
        <p:nvSpPr>
          <p:cNvPr id="4" name="フッター プレースホルダー 3">
            <a:extLst>
              <a:ext uri="{FF2B5EF4-FFF2-40B4-BE49-F238E27FC236}">
                <a16:creationId xmlns:a16="http://schemas.microsoft.com/office/drawing/2014/main" id="{71CE2184-CCDA-EC41-AB6D-E5BEA4C37764}"/>
              </a:ext>
            </a:extLst>
          </p:cNvPr>
          <p:cNvSpPr>
            <a:spLocks noGrp="1"/>
          </p:cNvSpPr>
          <p:nvPr>
            <p:ph type="ftr" sz="quarter" idx="11"/>
          </p:nvPr>
        </p:nvSpPr>
        <p:spPr/>
        <p:txBody>
          <a:bodyPr/>
          <a:lstStyle/>
          <a:p>
            <a:endParaRPr kumimoji="1" lang="ja-DE" altLang="en-US"/>
          </a:p>
        </p:txBody>
      </p:sp>
      <p:sp>
        <p:nvSpPr>
          <p:cNvPr id="5" name="スライド番号プレースホルダー 4">
            <a:extLst>
              <a:ext uri="{FF2B5EF4-FFF2-40B4-BE49-F238E27FC236}">
                <a16:creationId xmlns:a16="http://schemas.microsoft.com/office/drawing/2014/main" id="{144C7667-7D83-9244-938D-1AA8067A16C5}"/>
              </a:ext>
            </a:extLst>
          </p:cNvPr>
          <p:cNvSpPr>
            <a:spLocks noGrp="1"/>
          </p:cNvSpPr>
          <p:nvPr>
            <p:ph type="sldNum" sz="quarter" idx="12"/>
          </p:nvPr>
        </p:nvSpPr>
        <p:spPr/>
        <p:txBody>
          <a:bodyPr/>
          <a:lstStyle/>
          <a:p>
            <a:fld id="{47A69847-7FC5-664A-9EB1-DFDC38815B2E}" type="slidenum">
              <a:rPr kumimoji="1" lang="ja-DE" altLang="en-US" smtClean="0"/>
              <a:t>‹#›</a:t>
            </a:fld>
            <a:endParaRPr kumimoji="1" lang="ja-DE" altLang="en-US"/>
          </a:p>
        </p:txBody>
      </p:sp>
    </p:spTree>
    <p:extLst>
      <p:ext uri="{BB962C8B-B14F-4D97-AF65-F5344CB8AC3E}">
        <p14:creationId xmlns:p14="http://schemas.microsoft.com/office/powerpoint/2010/main" val="188496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C0EEC0B-C5E4-3A44-B896-B68D23F2CA1B}"/>
              </a:ext>
            </a:extLst>
          </p:cNvPr>
          <p:cNvSpPr>
            <a:spLocks noGrp="1"/>
          </p:cNvSpPr>
          <p:nvPr>
            <p:ph type="dt" sz="half" idx="10"/>
          </p:nvPr>
        </p:nvSpPr>
        <p:spPr/>
        <p:txBody>
          <a:bodyPr/>
          <a:lstStyle/>
          <a:p>
            <a:fld id="{F96699B1-FCFB-6840-B619-2F535B4BB8C8}" type="datetimeFigureOut">
              <a:rPr kumimoji="1" lang="ja-DE" altLang="en-US" smtClean="0"/>
              <a:t>2020/07/13</a:t>
            </a:fld>
            <a:endParaRPr kumimoji="1" lang="ja-DE" altLang="en-US"/>
          </a:p>
        </p:txBody>
      </p:sp>
      <p:sp>
        <p:nvSpPr>
          <p:cNvPr id="3" name="フッター プレースホルダー 2">
            <a:extLst>
              <a:ext uri="{FF2B5EF4-FFF2-40B4-BE49-F238E27FC236}">
                <a16:creationId xmlns:a16="http://schemas.microsoft.com/office/drawing/2014/main" id="{E7759B80-C387-D046-A66B-1CDEA44191AC}"/>
              </a:ext>
            </a:extLst>
          </p:cNvPr>
          <p:cNvSpPr>
            <a:spLocks noGrp="1"/>
          </p:cNvSpPr>
          <p:nvPr>
            <p:ph type="ftr" sz="quarter" idx="11"/>
          </p:nvPr>
        </p:nvSpPr>
        <p:spPr/>
        <p:txBody>
          <a:bodyPr/>
          <a:lstStyle/>
          <a:p>
            <a:endParaRPr kumimoji="1" lang="ja-DE" altLang="en-US"/>
          </a:p>
        </p:txBody>
      </p:sp>
      <p:sp>
        <p:nvSpPr>
          <p:cNvPr id="4" name="スライド番号プレースホルダー 3">
            <a:extLst>
              <a:ext uri="{FF2B5EF4-FFF2-40B4-BE49-F238E27FC236}">
                <a16:creationId xmlns:a16="http://schemas.microsoft.com/office/drawing/2014/main" id="{86D1C914-FC46-4E44-BE75-878AC28A78FA}"/>
              </a:ext>
            </a:extLst>
          </p:cNvPr>
          <p:cNvSpPr>
            <a:spLocks noGrp="1"/>
          </p:cNvSpPr>
          <p:nvPr>
            <p:ph type="sldNum" sz="quarter" idx="12"/>
          </p:nvPr>
        </p:nvSpPr>
        <p:spPr/>
        <p:txBody>
          <a:bodyPr/>
          <a:lstStyle/>
          <a:p>
            <a:fld id="{47A69847-7FC5-664A-9EB1-DFDC38815B2E}" type="slidenum">
              <a:rPr kumimoji="1" lang="ja-DE" altLang="en-US" smtClean="0"/>
              <a:t>‹#›</a:t>
            </a:fld>
            <a:endParaRPr kumimoji="1" lang="ja-DE" altLang="en-US"/>
          </a:p>
        </p:txBody>
      </p:sp>
    </p:spTree>
    <p:extLst>
      <p:ext uri="{BB962C8B-B14F-4D97-AF65-F5344CB8AC3E}">
        <p14:creationId xmlns:p14="http://schemas.microsoft.com/office/powerpoint/2010/main" val="157122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8F0F4C-BC38-8F4E-A43D-B8AA5A0AFC2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A1360077-75CA-0342-8B50-055E55EEC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テキスト プレースホルダー 3">
            <a:extLst>
              <a:ext uri="{FF2B5EF4-FFF2-40B4-BE49-F238E27FC236}">
                <a16:creationId xmlns:a16="http://schemas.microsoft.com/office/drawing/2014/main" id="{35FCBFD2-1B80-1743-B6D8-B9BC29453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65C104-3B9C-0245-A85A-0E3060EF9552}"/>
              </a:ext>
            </a:extLst>
          </p:cNvPr>
          <p:cNvSpPr>
            <a:spLocks noGrp="1"/>
          </p:cNvSpPr>
          <p:nvPr>
            <p:ph type="dt" sz="half" idx="10"/>
          </p:nvPr>
        </p:nvSpPr>
        <p:spPr/>
        <p:txBody>
          <a:bodyPr/>
          <a:lstStyle/>
          <a:p>
            <a:fld id="{F96699B1-FCFB-6840-B619-2F535B4BB8C8}" type="datetimeFigureOut">
              <a:rPr kumimoji="1" lang="ja-DE" altLang="en-US" smtClean="0"/>
              <a:t>2020/07/13</a:t>
            </a:fld>
            <a:endParaRPr kumimoji="1" lang="ja-DE" altLang="en-US"/>
          </a:p>
        </p:txBody>
      </p:sp>
      <p:sp>
        <p:nvSpPr>
          <p:cNvPr id="6" name="フッター プレースホルダー 5">
            <a:extLst>
              <a:ext uri="{FF2B5EF4-FFF2-40B4-BE49-F238E27FC236}">
                <a16:creationId xmlns:a16="http://schemas.microsoft.com/office/drawing/2014/main" id="{E7F8FE35-31EC-9F44-ACBD-747D5426E147}"/>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69B429E6-CDAF-554F-8528-98D3AE281F99}"/>
              </a:ext>
            </a:extLst>
          </p:cNvPr>
          <p:cNvSpPr>
            <a:spLocks noGrp="1"/>
          </p:cNvSpPr>
          <p:nvPr>
            <p:ph type="sldNum" sz="quarter" idx="12"/>
          </p:nvPr>
        </p:nvSpPr>
        <p:spPr/>
        <p:txBody>
          <a:bodyPr/>
          <a:lstStyle/>
          <a:p>
            <a:fld id="{47A69847-7FC5-664A-9EB1-DFDC38815B2E}" type="slidenum">
              <a:rPr kumimoji="1" lang="ja-DE" altLang="en-US" smtClean="0"/>
              <a:t>‹#›</a:t>
            </a:fld>
            <a:endParaRPr kumimoji="1" lang="ja-DE" altLang="en-US"/>
          </a:p>
        </p:txBody>
      </p:sp>
    </p:spTree>
    <p:extLst>
      <p:ext uri="{BB962C8B-B14F-4D97-AF65-F5344CB8AC3E}">
        <p14:creationId xmlns:p14="http://schemas.microsoft.com/office/powerpoint/2010/main" val="1143014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0690F0-9E17-F84C-8884-4395E8E2641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図プレースホルダー 2">
            <a:extLst>
              <a:ext uri="{FF2B5EF4-FFF2-40B4-BE49-F238E27FC236}">
                <a16:creationId xmlns:a16="http://schemas.microsoft.com/office/drawing/2014/main" id="{66460495-4753-6341-91E2-5D9BB552D0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DE" altLang="en-US"/>
          </a:p>
        </p:txBody>
      </p:sp>
      <p:sp>
        <p:nvSpPr>
          <p:cNvPr id="4" name="テキスト プレースホルダー 3">
            <a:extLst>
              <a:ext uri="{FF2B5EF4-FFF2-40B4-BE49-F238E27FC236}">
                <a16:creationId xmlns:a16="http://schemas.microsoft.com/office/drawing/2014/main" id="{112735CF-534A-E447-8C72-9C62D5F11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8FFAEF-442B-7245-8790-DD582E15CC1A}"/>
              </a:ext>
            </a:extLst>
          </p:cNvPr>
          <p:cNvSpPr>
            <a:spLocks noGrp="1"/>
          </p:cNvSpPr>
          <p:nvPr>
            <p:ph type="dt" sz="half" idx="10"/>
          </p:nvPr>
        </p:nvSpPr>
        <p:spPr/>
        <p:txBody>
          <a:bodyPr/>
          <a:lstStyle/>
          <a:p>
            <a:fld id="{F96699B1-FCFB-6840-B619-2F535B4BB8C8}" type="datetimeFigureOut">
              <a:rPr kumimoji="1" lang="ja-DE" altLang="en-US" smtClean="0"/>
              <a:t>2020/07/13</a:t>
            </a:fld>
            <a:endParaRPr kumimoji="1" lang="ja-DE" altLang="en-US"/>
          </a:p>
        </p:txBody>
      </p:sp>
      <p:sp>
        <p:nvSpPr>
          <p:cNvPr id="6" name="フッター プレースホルダー 5">
            <a:extLst>
              <a:ext uri="{FF2B5EF4-FFF2-40B4-BE49-F238E27FC236}">
                <a16:creationId xmlns:a16="http://schemas.microsoft.com/office/drawing/2014/main" id="{0CE43FF1-E835-D24F-A385-A3CA28781B67}"/>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ABDE5AA3-C255-A34B-9A06-E8C4A3812716}"/>
              </a:ext>
            </a:extLst>
          </p:cNvPr>
          <p:cNvSpPr>
            <a:spLocks noGrp="1"/>
          </p:cNvSpPr>
          <p:nvPr>
            <p:ph type="sldNum" sz="quarter" idx="12"/>
          </p:nvPr>
        </p:nvSpPr>
        <p:spPr/>
        <p:txBody>
          <a:bodyPr/>
          <a:lstStyle/>
          <a:p>
            <a:fld id="{47A69847-7FC5-664A-9EB1-DFDC38815B2E}" type="slidenum">
              <a:rPr kumimoji="1" lang="ja-DE" altLang="en-US" smtClean="0"/>
              <a:t>‹#›</a:t>
            </a:fld>
            <a:endParaRPr kumimoji="1" lang="ja-DE" altLang="en-US"/>
          </a:p>
        </p:txBody>
      </p:sp>
    </p:spTree>
    <p:extLst>
      <p:ext uri="{BB962C8B-B14F-4D97-AF65-F5344CB8AC3E}">
        <p14:creationId xmlns:p14="http://schemas.microsoft.com/office/powerpoint/2010/main" val="384441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6FAE34D-7B7D-714B-B1AE-ACFAECED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F61D4993-24A5-9A41-93BB-F8778C7D34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26C6C420-CF5D-C244-9DBB-68CA4809B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699B1-FCFB-6840-B619-2F535B4BB8C8}"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88104189-EE0B-094B-B581-C2973F1A4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DE" altLang="en-US"/>
          </a:p>
        </p:txBody>
      </p:sp>
      <p:sp>
        <p:nvSpPr>
          <p:cNvPr id="6" name="スライド番号プレースホルダー 5">
            <a:extLst>
              <a:ext uri="{FF2B5EF4-FFF2-40B4-BE49-F238E27FC236}">
                <a16:creationId xmlns:a16="http://schemas.microsoft.com/office/drawing/2014/main" id="{0C635C27-3EC8-4B4E-A797-B195AA097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69847-7FC5-664A-9EB1-DFDC38815B2E}" type="slidenum">
              <a:rPr kumimoji="1" lang="ja-DE" altLang="en-US" smtClean="0"/>
              <a:t>‹#›</a:t>
            </a:fld>
            <a:endParaRPr kumimoji="1" lang="ja-DE" altLang="en-US"/>
          </a:p>
        </p:txBody>
      </p:sp>
    </p:spTree>
    <p:extLst>
      <p:ext uri="{BB962C8B-B14F-4D97-AF65-F5344CB8AC3E}">
        <p14:creationId xmlns:p14="http://schemas.microsoft.com/office/powerpoint/2010/main" val="183411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57908" y="74639"/>
            <a:ext cx="11754338" cy="369332"/>
          </a:xfrm>
          <a:prstGeom prst="rect">
            <a:avLst/>
          </a:prstGeom>
          <a:noFill/>
        </p:spPr>
        <p:txBody>
          <a:bodyPr wrap="square" rtlCol="0">
            <a:spAutoFit/>
          </a:bodyPr>
          <a:lstStyle/>
          <a:p>
            <a:pPr algn="ctr"/>
            <a:r>
              <a:rPr kumimoji="1" lang="en-US" altLang="ja-JP" b="1" dirty="0" err="1"/>
              <a:t>InfoGAN</a:t>
            </a:r>
            <a:r>
              <a:rPr kumimoji="1" lang="en-US" altLang="ja-JP" b="1" dirty="0"/>
              <a:t>: Interpretable Representation Learning by Information Maximizing Generative Adversarial Nets</a:t>
            </a:r>
            <a:endParaRPr kumimoji="1" lang="ja-JP" altLang="en-US" b="1" dirty="0"/>
          </a:p>
        </p:txBody>
      </p:sp>
      <p:sp>
        <p:nvSpPr>
          <p:cNvPr id="5" name="テキスト ボックス 4"/>
          <p:cNvSpPr txBox="1"/>
          <p:nvPr/>
        </p:nvSpPr>
        <p:spPr>
          <a:xfrm>
            <a:off x="550984" y="2129693"/>
            <a:ext cx="3856893" cy="369332"/>
          </a:xfrm>
          <a:prstGeom prst="rect">
            <a:avLst/>
          </a:prstGeom>
          <a:noFill/>
          <a:ln>
            <a:solidFill>
              <a:schemeClr val="tx1"/>
            </a:solidFill>
          </a:ln>
        </p:spPr>
        <p:txBody>
          <a:bodyPr wrap="square" rtlCol="0">
            <a:spAutoFit/>
          </a:bodyPr>
          <a:lstStyle/>
          <a:p>
            <a:r>
              <a:rPr lang="ja-JP" altLang="en-US" dirty="0"/>
              <a:t>● どんなもの？</a:t>
            </a:r>
            <a:endParaRPr kumimoji="1" lang="ja-JP" altLang="en-US" dirty="0"/>
          </a:p>
        </p:txBody>
      </p:sp>
      <p:sp>
        <p:nvSpPr>
          <p:cNvPr id="7" name="テキスト ボックス 6"/>
          <p:cNvSpPr txBox="1"/>
          <p:nvPr/>
        </p:nvSpPr>
        <p:spPr>
          <a:xfrm>
            <a:off x="550983" y="3681046"/>
            <a:ext cx="3856894" cy="369332"/>
          </a:xfrm>
          <a:prstGeom prst="rect">
            <a:avLst/>
          </a:prstGeom>
          <a:noFill/>
          <a:ln>
            <a:solidFill>
              <a:schemeClr val="tx1"/>
            </a:solidFill>
          </a:ln>
        </p:spPr>
        <p:txBody>
          <a:bodyPr wrap="square" rtlCol="0">
            <a:spAutoFit/>
          </a:bodyPr>
          <a:lstStyle/>
          <a:p>
            <a:r>
              <a:rPr lang="ja-JP" altLang="en-US" dirty="0"/>
              <a:t>● 先行研究と比べて何がすごい？</a:t>
            </a:r>
            <a:endParaRPr kumimoji="1" lang="ja-JP" altLang="en-US" dirty="0"/>
          </a:p>
        </p:txBody>
      </p:sp>
      <p:sp>
        <p:nvSpPr>
          <p:cNvPr id="8" name="テキスト ボックス 7"/>
          <p:cNvSpPr txBox="1"/>
          <p:nvPr/>
        </p:nvSpPr>
        <p:spPr>
          <a:xfrm>
            <a:off x="550983" y="5047733"/>
            <a:ext cx="3856894" cy="369332"/>
          </a:xfrm>
          <a:prstGeom prst="rect">
            <a:avLst/>
          </a:prstGeom>
          <a:noFill/>
          <a:ln>
            <a:solidFill>
              <a:schemeClr val="tx1"/>
            </a:solidFill>
          </a:ln>
        </p:spPr>
        <p:txBody>
          <a:bodyPr wrap="square" rtlCol="0">
            <a:spAutoFit/>
          </a:bodyPr>
          <a:lstStyle/>
          <a:p>
            <a:r>
              <a:rPr lang="ja-JP" altLang="en-US" dirty="0"/>
              <a:t>● 技術や手法のキモは？</a:t>
            </a:r>
            <a:endParaRPr kumimoji="1" lang="ja-JP" altLang="en-US" dirty="0"/>
          </a:p>
        </p:txBody>
      </p:sp>
      <p:sp>
        <p:nvSpPr>
          <p:cNvPr id="9" name="テキスト ボックス 8"/>
          <p:cNvSpPr txBox="1"/>
          <p:nvPr/>
        </p:nvSpPr>
        <p:spPr>
          <a:xfrm>
            <a:off x="6205414" y="2129693"/>
            <a:ext cx="3856894" cy="369332"/>
          </a:xfrm>
          <a:prstGeom prst="rect">
            <a:avLst/>
          </a:prstGeom>
          <a:noFill/>
          <a:ln>
            <a:solidFill>
              <a:schemeClr val="tx1"/>
            </a:solidFill>
          </a:ln>
        </p:spPr>
        <p:txBody>
          <a:bodyPr wrap="square" rtlCol="0">
            <a:spAutoFit/>
          </a:bodyPr>
          <a:lstStyle/>
          <a:p>
            <a:r>
              <a:rPr lang="ja-JP" altLang="en-US" dirty="0"/>
              <a:t>● どうやって有効だと検証した？</a:t>
            </a:r>
            <a:endParaRPr kumimoji="1" lang="ja-JP" altLang="en-US" dirty="0"/>
          </a:p>
        </p:txBody>
      </p:sp>
      <p:sp>
        <p:nvSpPr>
          <p:cNvPr id="10" name="テキスト ボックス 9"/>
          <p:cNvSpPr txBox="1"/>
          <p:nvPr/>
        </p:nvSpPr>
        <p:spPr>
          <a:xfrm>
            <a:off x="6279660" y="3681046"/>
            <a:ext cx="3856894" cy="369332"/>
          </a:xfrm>
          <a:prstGeom prst="rect">
            <a:avLst/>
          </a:prstGeom>
          <a:noFill/>
          <a:ln>
            <a:solidFill>
              <a:schemeClr val="tx1"/>
            </a:solidFill>
          </a:ln>
        </p:spPr>
        <p:txBody>
          <a:bodyPr wrap="square" rtlCol="0">
            <a:spAutoFit/>
          </a:bodyPr>
          <a:lstStyle/>
          <a:p>
            <a:r>
              <a:rPr lang="ja-JP" altLang="en-US" dirty="0"/>
              <a:t>● 議論はある？</a:t>
            </a:r>
            <a:endParaRPr kumimoji="1" lang="ja-JP" altLang="en-US" dirty="0"/>
          </a:p>
        </p:txBody>
      </p:sp>
      <p:sp>
        <p:nvSpPr>
          <p:cNvPr id="11" name="テキスト ボックス 10"/>
          <p:cNvSpPr txBox="1"/>
          <p:nvPr/>
        </p:nvSpPr>
        <p:spPr>
          <a:xfrm>
            <a:off x="6279660" y="5047733"/>
            <a:ext cx="3856894" cy="369332"/>
          </a:xfrm>
          <a:prstGeom prst="rect">
            <a:avLst/>
          </a:prstGeom>
          <a:noFill/>
          <a:ln>
            <a:solidFill>
              <a:schemeClr val="tx1"/>
            </a:solidFill>
          </a:ln>
        </p:spPr>
        <p:txBody>
          <a:bodyPr wrap="square" rtlCol="0">
            <a:spAutoFit/>
          </a:bodyPr>
          <a:lstStyle/>
          <a:p>
            <a:r>
              <a:rPr lang="ja-JP" altLang="en-US" dirty="0"/>
              <a:t>● 次に読むべき論文は？</a:t>
            </a:r>
            <a:endParaRPr kumimoji="1" lang="ja-JP" altLang="en-US" dirty="0"/>
          </a:p>
        </p:txBody>
      </p:sp>
      <p:sp>
        <p:nvSpPr>
          <p:cNvPr id="12" name="テキスト ボックス 11"/>
          <p:cNvSpPr txBox="1"/>
          <p:nvPr/>
        </p:nvSpPr>
        <p:spPr>
          <a:xfrm>
            <a:off x="1418492" y="443971"/>
            <a:ext cx="7893539" cy="646331"/>
          </a:xfrm>
          <a:prstGeom prst="rect">
            <a:avLst/>
          </a:prstGeom>
          <a:noFill/>
        </p:spPr>
        <p:txBody>
          <a:bodyPr wrap="square" rtlCol="0">
            <a:spAutoFit/>
          </a:bodyPr>
          <a:lstStyle/>
          <a:p>
            <a:pPr algn="ctr"/>
            <a:r>
              <a:rPr kumimoji="1" lang="en-US" altLang="ja-JP" dirty="0"/>
              <a:t>Xi Chen, Yan </a:t>
            </a:r>
            <a:r>
              <a:rPr kumimoji="1" lang="en-US" altLang="ja-JP" dirty="0" err="1"/>
              <a:t>Duan</a:t>
            </a:r>
            <a:r>
              <a:rPr kumimoji="1" lang="en-US" altLang="ja-JP" dirty="0"/>
              <a:t>, Rein </a:t>
            </a:r>
            <a:r>
              <a:rPr kumimoji="1" lang="en-US" altLang="ja-JP" dirty="0" err="1"/>
              <a:t>Houthooft</a:t>
            </a:r>
            <a:r>
              <a:rPr kumimoji="1" lang="en-US" altLang="ja-JP" dirty="0"/>
              <a:t>, John Schulman, Ilya </a:t>
            </a:r>
            <a:r>
              <a:rPr kumimoji="1" lang="en-US" altLang="ja-JP" dirty="0" err="1"/>
              <a:t>Sutskever</a:t>
            </a:r>
            <a:r>
              <a:rPr kumimoji="1" lang="en-US" altLang="ja-JP" dirty="0"/>
              <a:t>, </a:t>
            </a:r>
            <a:r>
              <a:rPr kumimoji="1" lang="en-US" altLang="ja-JP" dirty="0" err="1"/>
              <a:t>Piter</a:t>
            </a:r>
            <a:r>
              <a:rPr kumimoji="1" lang="en-US" altLang="ja-JP" dirty="0"/>
              <a:t> </a:t>
            </a:r>
            <a:r>
              <a:rPr kumimoji="1" lang="en-US" altLang="ja-JP" dirty="0" err="1"/>
              <a:t>Abbeel</a:t>
            </a:r>
            <a:endParaRPr kumimoji="1" lang="en-US" altLang="ja-JP" dirty="0"/>
          </a:p>
          <a:p>
            <a:pPr algn="ctr"/>
            <a:r>
              <a:rPr kumimoji="1" lang="en-US" altLang="ja-JP" dirty="0"/>
              <a:t>NIPS 2016</a:t>
            </a:r>
            <a:endParaRPr kumimoji="1" lang="ja-JP" altLang="en-US" dirty="0"/>
          </a:p>
        </p:txBody>
      </p:sp>
      <p:sp>
        <p:nvSpPr>
          <p:cNvPr id="3" name="テキスト ボックス 2">
            <a:extLst>
              <a:ext uri="{FF2B5EF4-FFF2-40B4-BE49-F238E27FC236}">
                <a16:creationId xmlns:a16="http://schemas.microsoft.com/office/drawing/2014/main" id="{9E76AF74-D0AA-3540-9F50-972CB21DF5B3}"/>
              </a:ext>
            </a:extLst>
          </p:cNvPr>
          <p:cNvSpPr txBox="1"/>
          <p:nvPr/>
        </p:nvSpPr>
        <p:spPr>
          <a:xfrm>
            <a:off x="550983" y="2573268"/>
            <a:ext cx="3856893" cy="1015663"/>
          </a:xfrm>
          <a:prstGeom prst="rect">
            <a:avLst/>
          </a:prstGeom>
          <a:noFill/>
        </p:spPr>
        <p:txBody>
          <a:bodyPr wrap="square" rtlCol="0">
            <a:spAutoFit/>
          </a:bodyPr>
          <a:lstStyle/>
          <a:p>
            <a:r>
              <a:rPr kumimoji="1" lang="en-US" altLang="ja-DE" sz="1200" dirty="0"/>
              <a:t>GAN</a:t>
            </a:r>
            <a:r>
              <a:rPr kumimoji="1" lang="ja-DE" altLang="en-US" sz="1200" dirty="0"/>
              <a:t>において、乱数の一部と観測の相互情報量を最大化するような変更を加えることで解釈可能な表現の創出を目指した論文。</a:t>
            </a:r>
            <a:r>
              <a:rPr kumimoji="1" lang="en-US" altLang="ja-DE" sz="1200" dirty="0"/>
              <a:t>MNIST</a:t>
            </a:r>
            <a:r>
              <a:rPr kumimoji="1" lang="ja-DE" altLang="en-US" sz="1200" dirty="0"/>
              <a:t>や</a:t>
            </a:r>
            <a:r>
              <a:rPr kumimoji="1" lang="en-US" altLang="ja-DE" sz="1200" dirty="0" err="1"/>
              <a:t>CelebA</a:t>
            </a:r>
            <a:r>
              <a:rPr kumimoji="1" lang="ja-DE" altLang="en-US" sz="1200" dirty="0"/>
              <a:t>、</a:t>
            </a:r>
            <a:r>
              <a:rPr kumimoji="1" lang="en-US" altLang="ja-DE" sz="1200" dirty="0"/>
              <a:t>SVHN</a:t>
            </a:r>
            <a:r>
              <a:rPr kumimoji="1" lang="ja-DE" altLang="en-US" sz="1200" dirty="0"/>
              <a:t>などのデータセットで検証し、意味のある表現が取れていると主張。</a:t>
            </a:r>
          </a:p>
        </p:txBody>
      </p:sp>
      <p:sp>
        <p:nvSpPr>
          <p:cNvPr id="13" name="テキスト ボックス 12">
            <a:extLst>
              <a:ext uri="{FF2B5EF4-FFF2-40B4-BE49-F238E27FC236}">
                <a16:creationId xmlns:a16="http://schemas.microsoft.com/office/drawing/2014/main" id="{2AFB2612-BF3C-CF4C-A6D4-6E8F013A9D3F}"/>
              </a:ext>
            </a:extLst>
          </p:cNvPr>
          <p:cNvSpPr txBox="1"/>
          <p:nvPr/>
        </p:nvSpPr>
        <p:spPr>
          <a:xfrm>
            <a:off x="550981" y="4064046"/>
            <a:ext cx="3856893" cy="830997"/>
          </a:xfrm>
          <a:prstGeom prst="rect">
            <a:avLst/>
          </a:prstGeom>
          <a:noFill/>
        </p:spPr>
        <p:txBody>
          <a:bodyPr wrap="square" rtlCol="0">
            <a:spAutoFit/>
          </a:bodyPr>
          <a:lstStyle/>
          <a:p>
            <a:r>
              <a:rPr kumimoji="1" lang="ja-DE" altLang="en-US" sz="1200" dirty="0"/>
              <a:t>それまでの</a:t>
            </a:r>
            <a:r>
              <a:rPr kumimoji="1" lang="en-US" altLang="ja-DE" sz="1200" dirty="0"/>
              <a:t>Disentangled Representation Learning</a:t>
            </a:r>
            <a:r>
              <a:rPr kumimoji="1" lang="ja-DE" altLang="en-US" sz="1200" dirty="0"/>
              <a:t>はクラスラベルなどにたよる</a:t>
            </a:r>
            <a:r>
              <a:rPr kumimoji="1" lang="en-US" altLang="ja-DE" sz="1200" dirty="0"/>
              <a:t>supervised / semi-supervised</a:t>
            </a:r>
            <a:r>
              <a:rPr kumimoji="1" lang="ja-DE" altLang="en-US" sz="1200" dirty="0"/>
              <a:t>な手法がほとんどだったが</a:t>
            </a:r>
            <a:r>
              <a:rPr kumimoji="1" lang="en-US" altLang="ja-DE" sz="1200" dirty="0" err="1"/>
              <a:t>InfoGAN</a:t>
            </a:r>
            <a:r>
              <a:rPr kumimoji="1" lang="ja-DE" altLang="en-US" sz="1200" dirty="0"/>
              <a:t>は</a:t>
            </a:r>
            <a:r>
              <a:rPr kumimoji="1" lang="en-US" altLang="ja-DE" sz="1200" dirty="0" err="1"/>
              <a:t>hossRBM</a:t>
            </a:r>
            <a:r>
              <a:rPr kumimoji="1" lang="ja-DE" altLang="en-US" sz="1200" dirty="0"/>
              <a:t>を除いて初めて教師なしで行った手法である</a:t>
            </a:r>
            <a:endParaRPr kumimoji="1" lang="en-US" altLang="ja-DE" sz="1200" dirty="0"/>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2617D4F9-930C-7247-BC2C-A2A26FCAA5AC}"/>
                  </a:ext>
                </a:extLst>
              </p:cNvPr>
              <p:cNvSpPr txBox="1"/>
              <p:nvPr/>
            </p:nvSpPr>
            <p:spPr>
              <a:xfrm>
                <a:off x="550982" y="5417065"/>
                <a:ext cx="3856893" cy="1384995"/>
              </a:xfrm>
              <a:prstGeom prst="rect">
                <a:avLst/>
              </a:prstGeom>
              <a:noFill/>
            </p:spPr>
            <p:txBody>
              <a:bodyPr wrap="square" rtlCol="0">
                <a:spAutoFit/>
              </a:bodyPr>
              <a:lstStyle/>
              <a:p>
                <a:r>
                  <a:rPr kumimoji="1" lang="ja-DE" altLang="en-US" sz="1200" dirty="0"/>
                  <a:t>表現を、ノイズ</a:t>
                </a:r>
                <a14:m>
                  <m:oMath xmlns:m="http://schemas.openxmlformats.org/officeDocument/2006/math">
                    <m:r>
                      <a:rPr kumimoji="1" lang="en-US" altLang="ja-DE" sz="1200" b="0" i="1" smtClean="0">
                        <a:latin typeface="Cambria Math" panose="02040503050406030204" pitchFamily="18" charset="0"/>
                      </a:rPr>
                      <m:t>𝑧</m:t>
                    </m:r>
                  </m:oMath>
                </a14:m>
                <a:r>
                  <a:rPr kumimoji="1" lang="ja-DE" altLang="en-US" sz="1200" dirty="0"/>
                  <a:t>と、潜在コード</a:t>
                </a:r>
                <a14:m>
                  <m:oMath xmlns:m="http://schemas.openxmlformats.org/officeDocument/2006/math">
                    <m:r>
                      <a:rPr kumimoji="1" lang="en-US" altLang="ja-DE" sz="1200" b="0" i="1" smtClean="0">
                        <a:latin typeface="Cambria Math" panose="02040503050406030204" pitchFamily="18" charset="0"/>
                      </a:rPr>
                      <m:t>𝑐</m:t>
                    </m:r>
                  </m:oMath>
                </a14:m>
                <a:r>
                  <a:rPr kumimoji="1" lang="ja-DE" altLang="en-US" sz="1200" dirty="0"/>
                  <a:t>に分け、</a:t>
                </a:r>
                <a:r>
                  <a:rPr kumimoji="1" lang="en-US" altLang="ja-DE" sz="1200" dirty="0"/>
                  <a:t>generator</a:t>
                </a:r>
                <a:r>
                  <a:rPr kumimoji="1" lang="ja-DE" altLang="en-US" sz="1200" dirty="0"/>
                  <a:t>はこの二つを入力として取るようにする。通常の</a:t>
                </a:r>
                <a:r>
                  <a:rPr kumimoji="1" lang="en-US" altLang="ja-DE" sz="1200" dirty="0"/>
                  <a:t>GAN</a:t>
                </a:r>
                <a:r>
                  <a:rPr kumimoji="1" lang="ja-DE" altLang="en-US" sz="1200" dirty="0"/>
                  <a:t>では</a:t>
                </a:r>
                <a14:m>
                  <m:oMath xmlns:m="http://schemas.openxmlformats.org/officeDocument/2006/math">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𝑃</m:t>
                        </m:r>
                      </m:e>
                      <m:sub>
                        <m:r>
                          <a:rPr kumimoji="1" lang="en-US" altLang="ja-DE" sz="1200" b="0" i="1" smtClean="0">
                            <a:latin typeface="Cambria Math" panose="02040503050406030204" pitchFamily="18" charset="0"/>
                          </a:rPr>
                          <m:t>𝐺</m:t>
                        </m:r>
                      </m:sub>
                    </m:sSub>
                    <m:d>
                      <m:dPr>
                        <m:ctrlPr>
                          <a:rPr kumimoji="1" lang="en-US" altLang="ja-DE" sz="1200" b="0" i="1" smtClean="0">
                            <a:latin typeface="Cambria Math" panose="02040503050406030204" pitchFamily="18" charset="0"/>
                          </a:rPr>
                        </m:ctrlPr>
                      </m:dPr>
                      <m:e>
                        <m:r>
                          <a:rPr kumimoji="1" lang="en-US" altLang="ja-DE" sz="1200" b="0" i="1" smtClean="0">
                            <a:latin typeface="Cambria Math" panose="02040503050406030204" pitchFamily="18" charset="0"/>
                          </a:rPr>
                          <m:t>𝑥</m:t>
                        </m:r>
                      </m:e>
                      <m:e>
                        <m:r>
                          <a:rPr kumimoji="1" lang="en-US" altLang="ja-DE" sz="1200" b="0" i="1" smtClean="0">
                            <a:latin typeface="Cambria Math" panose="02040503050406030204" pitchFamily="18" charset="0"/>
                          </a:rPr>
                          <m:t>𝑐</m:t>
                        </m:r>
                      </m:e>
                    </m:d>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𝑃</m:t>
                        </m:r>
                      </m:e>
                      <m:sub>
                        <m:r>
                          <a:rPr kumimoji="1" lang="en-US" altLang="ja-DE" sz="1200" b="0" i="1" smtClean="0">
                            <a:latin typeface="Cambria Math" panose="02040503050406030204" pitchFamily="18" charset="0"/>
                          </a:rPr>
                          <m:t>𝐺</m:t>
                        </m:r>
                      </m:sub>
                    </m:sSub>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𝑥</m:t>
                    </m:r>
                    <m:r>
                      <a:rPr kumimoji="1" lang="en-US" altLang="ja-DE" sz="1200" b="0" i="1" smtClean="0">
                        <a:latin typeface="Cambria Math" panose="02040503050406030204" pitchFamily="18" charset="0"/>
                      </a:rPr>
                      <m:t>)</m:t>
                    </m:r>
                  </m:oMath>
                </a14:m>
                <a:r>
                  <a:rPr kumimoji="1" lang="ja-DE" altLang="en-US" sz="1200" dirty="0"/>
                  <a:t>を満たすようなコードを探索するが、</a:t>
                </a:r>
                <a:r>
                  <a:rPr kumimoji="1" lang="en-US" altLang="ja-DE" sz="1200" dirty="0" err="1"/>
                  <a:t>InfoGAN</a:t>
                </a:r>
                <a:r>
                  <a:rPr kumimoji="1" lang="ja-DE" altLang="en-US" sz="1200" dirty="0"/>
                  <a:t>では相互情報量</a:t>
                </a:r>
                <a14:m>
                  <m:oMath xmlns:m="http://schemas.openxmlformats.org/officeDocument/2006/math">
                    <m:r>
                      <a:rPr kumimoji="1" lang="en-US" altLang="ja-DE" sz="1200" b="0" i="1" smtClean="0">
                        <a:latin typeface="Cambria Math" panose="02040503050406030204" pitchFamily="18" charset="0"/>
                      </a:rPr>
                      <m:t>𝐼</m:t>
                    </m:r>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𝑐</m:t>
                    </m:r>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𝐺</m:t>
                    </m:r>
                    <m:d>
                      <m:dPr>
                        <m:ctrlPr>
                          <a:rPr kumimoji="1" lang="en-US" altLang="ja-DE" sz="1200" b="0" i="1" smtClean="0">
                            <a:latin typeface="Cambria Math" panose="02040503050406030204" pitchFamily="18" charset="0"/>
                          </a:rPr>
                        </m:ctrlPr>
                      </m:dPr>
                      <m:e>
                        <m:r>
                          <a:rPr kumimoji="1" lang="en-US" altLang="ja-DE" sz="1200" b="0" i="1" smtClean="0">
                            <a:latin typeface="Cambria Math" panose="02040503050406030204" pitchFamily="18" charset="0"/>
                          </a:rPr>
                          <m:t>𝑧</m:t>
                        </m:r>
                        <m:r>
                          <a:rPr kumimoji="1" lang="en-US" altLang="ja-DE" sz="1200" b="0" i="1" smtClean="0">
                            <a:latin typeface="Cambria Math" panose="02040503050406030204" pitchFamily="18" charset="0"/>
                          </a:rPr>
                          <m:t>, </m:t>
                        </m:r>
                        <m:r>
                          <a:rPr kumimoji="1" lang="en-US" altLang="ja-DE" sz="1200" b="0" i="1" smtClean="0">
                            <a:latin typeface="Cambria Math" panose="02040503050406030204" pitchFamily="18" charset="0"/>
                          </a:rPr>
                          <m:t>𝑐</m:t>
                        </m:r>
                      </m:e>
                    </m:d>
                    <m:r>
                      <a:rPr kumimoji="1" lang="en-US" altLang="ja-DE" sz="1200" b="0" i="1" smtClean="0">
                        <a:latin typeface="Cambria Math" panose="02040503050406030204" pitchFamily="18" charset="0"/>
                      </a:rPr>
                      <m:t>)</m:t>
                    </m:r>
                  </m:oMath>
                </a14:m>
                <a:r>
                  <a:rPr kumimoji="1" lang="ja-DE" altLang="en-US" sz="1200" dirty="0"/>
                  <a:t>が高くなるようなコードを探索する。</a:t>
                </a:r>
                <a:r>
                  <a:rPr kumimoji="1" lang="en-US" altLang="ja-DE" sz="1200" dirty="0"/>
                  <a:t>Minimax</a:t>
                </a:r>
                <a:r>
                  <a:rPr kumimoji="1" lang="ja-DE" altLang="en-US" sz="1200" dirty="0"/>
                  <a:t>ゲームとしては</a:t>
                </a:r>
                <a14:m>
                  <m:oMath xmlns:m="http://schemas.openxmlformats.org/officeDocument/2006/math">
                    <m:func>
                      <m:funcPr>
                        <m:ctrlPr>
                          <a:rPr kumimoji="1" lang="en-US" altLang="ja-DE" sz="1200" b="0" i="1" smtClean="0">
                            <a:latin typeface="Cambria Math" panose="02040503050406030204" pitchFamily="18" charset="0"/>
                          </a:rPr>
                        </m:ctrlPr>
                      </m:funcPr>
                      <m:fName>
                        <m:limLow>
                          <m:limLowPr>
                            <m:ctrlPr>
                              <a:rPr kumimoji="1" lang="en-US" altLang="ja-DE" sz="1200" b="0" i="1" smtClean="0">
                                <a:latin typeface="Cambria Math" panose="02040503050406030204" pitchFamily="18" charset="0"/>
                              </a:rPr>
                            </m:ctrlPr>
                          </m:limLowPr>
                          <m:e>
                            <m:r>
                              <m:rPr>
                                <m:sty m:val="p"/>
                              </m:rPr>
                              <a:rPr kumimoji="1" lang="en-US" altLang="ja-DE" sz="1200" b="0" i="0" smtClean="0">
                                <a:latin typeface="Cambria Math" panose="02040503050406030204" pitchFamily="18" charset="0"/>
                              </a:rPr>
                              <m:t>min</m:t>
                            </m:r>
                          </m:e>
                          <m:lim>
                            <m:r>
                              <a:rPr kumimoji="1" lang="en-US" altLang="ja-DE" sz="1200" b="0" i="1" smtClean="0">
                                <a:latin typeface="Cambria Math" panose="02040503050406030204" pitchFamily="18" charset="0"/>
                              </a:rPr>
                              <m:t>𝐺</m:t>
                            </m:r>
                          </m:lim>
                        </m:limLow>
                      </m:fName>
                      <m:e>
                        <m:func>
                          <m:funcPr>
                            <m:ctrlPr>
                              <a:rPr kumimoji="1" lang="en-US" altLang="ja-DE" sz="1200" b="0" i="1" smtClean="0">
                                <a:latin typeface="Cambria Math" panose="02040503050406030204" pitchFamily="18" charset="0"/>
                              </a:rPr>
                            </m:ctrlPr>
                          </m:funcPr>
                          <m:fName>
                            <m:limLow>
                              <m:limLowPr>
                                <m:ctrlPr>
                                  <a:rPr kumimoji="1" lang="en-US" altLang="ja-DE" sz="1200" b="0" i="1" smtClean="0">
                                    <a:latin typeface="Cambria Math" panose="02040503050406030204" pitchFamily="18" charset="0"/>
                                  </a:rPr>
                                </m:ctrlPr>
                              </m:limLowPr>
                              <m:e>
                                <m:r>
                                  <m:rPr>
                                    <m:sty m:val="p"/>
                                  </m:rPr>
                                  <a:rPr kumimoji="1" lang="en-US" altLang="ja-DE" sz="1200" b="0" i="0" smtClean="0">
                                    <a:latin typeface="Cambria Math" panose="02040503050406030204" pitchFamily="18" charset="0"/>
                                  </a:rPr>
                                  <m:t>max</m:t>
                                </m:r>
                              </m:e>
                              <m:lim>
                                <m:r>
                                  <a:rPr kumimoji="1" lang="en-US" altLang="ja-DE" sz="1200" b="0" i="1" smtClean="0">
                                    <a:latin typeface="Cambria Math" panose="02040503050406030204" pitchFamily="18" charset="0"/>
                                  </a:rPr>
                                  <m:t>𝐷</m:t>
                                </m:r>
                              </m:lim>
                            </m:limLow>
                          </m:fName>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𝑉</m:t>
                                </m:r>
                              </m:e>
                              <m:sub>
                                <m:r>
                                  <a:rPr kumimoji="1" lang="en-US" altLang="ja-DE" sz="1200" b="0" i="1" smtClean="0">
                                    <a:latin typeface="Cambria Math" panose="02040503050406030204" pitchFamily="18" charset="0"/>
                                  </a:rPr>
                                  <m:t>𝐼</m:t>
                                </m:r>
                              </m:sub>
                            </m:sSub>
                            <m:d>
                              <m:dPr>
                                <m:ctrlPr>
                                  <a:rPr kumimoji="1" lang="en-US" altLang="ja-DE" sz="1200" b="0" i="1" smtClean="0">
                                    <a:latin typeface="Cambria Math" panose="02040503050406030204" pitchFamily="18" charset="0"/>
                                  </a:rPr>
                                </m:ctrlPr>
                              </m:dPr>
                              <m:e>
                                <m:r>
                                  <a:rPr kumimoji="1" lang="en-US" altLang="ja-DE" sz="1200" b="0" i="1" smtClean="0">
                                    <a:latin typeface="Cambria Math" panose="02040503050406030204" pitchFamily="18" charset="0"/>
                                  </a:rPr>
                                  <m:t>𝐷</m:t>
                                </m:r>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𝐺</m:t>
                                </m:r>
                              </m:e>
                            </m:d>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𝑉</m:t>
                            </m:r>
                            <m:d>
                              <m:dPr>
                                <m:ctrlPr>
                                  <a:rPr kumimoji="1" lang="en-US" altLang="ja-DE" sz="1200" b="0" i="1" smtClean="0">
                                    <a:latin typeface="Cambria Math" panose="02040503050406030204" pitchFamily="18" charset="0"/>
                                  </a:rPr>
                                </m:ctrlPr>
                              </m:dPr>
                              <m:e>
                                <m:r>
                                  <a:rPr kumimoji="1" lang="en-US" altLang="ja-DE" sz="1200" b="0" i="1" smtClean="0">
                                    <a:latin typeface="Cambria Math" panose="02040503050406030204" pitchFamily="18" charset="0"/>
                                  </a:rPr>
                                  <m:t>𝐷</m:t>
                                </m:r>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𝐺</m:t>
                                </m:r>
                              </m:e>
                            </m:d>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𝜆</m:t>
                            </m:r>
                            <m:r>
                              <a:rPr kumimoji="1" lang="en-US" altLang="ja-DE" sz="1200" b="0" i="1" smtClean="0">
                                <a:latin typeface="Cambria Math" panose="02040503050406030204" pitchFamily="18" charset="0"/>
                              </a:rPr>
                              <m:t>𝐼</m:t>
                            </m:r>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𝑐</m:t>
                            </m:r>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𝐺</m:t>
                            </m:r>
                            <m:d>
                              <m:dPr>
                                <m:ctrlPr>
                                  <a:rPr kumimoji="1" lang="en-US" altLang="ja-DE" sz="1200" b="0" i="1" smtClean="0">
                                    <a:latin typeface="Cambria Math" panose="02040503050406030204" pitchFamily="18" charset="0"/>
                                  </a:rPr>
                                </m:ctrlPr>
                              </m:dPr>
                              <m:e>
                                <m:r>
                                  <a:rPr kumimoji="1" lang="en-US" altLang="ja-DE" sz="1200" b="0" i="1" smtClean="0">
                                    <a:latin typeface="Cambria Math" panose="02040503050406030204" pitchFamily="18" charset="0"/>
                                  </a:rPr>
                                  <m:t>𝑧</m:t>
                                </m:r>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𝑐</m:t>
                                </m:r>
                              </m:e>
                            </m:d>
                            <m:r>
                              <a:rPr kumimoji="1" lang="en-US" altLang="ja-DE" sz="1200" b="0" i="1" smtClean="0">
                                <a:latin typeface="Cambria Math" panose="02040503050406030204" pitchFamily="18" charset="0"/>
                              </a:rPr>
                              <m:t>)</m:t>
                            </m:r>
                          </m:e>
                        </m:func>
                      </m:e>
                    </m:func>
                  </m:oMath>
                </a14:m>
                <a:r>
                  <a:rPr kumimoji="1" lang="ja-DE" altLang="en-US" sz="1200" dirty="0"/>
                  <a:t>を解く。</a:t>
                </a:r>
                <a:r>
                  <a:rPr kumimoji="1" lang="en-US" altLang="ja-DE" sz="1200" dirty="0"/>
                  <a:t>(</a:t>
                </a:r>
                <a:r>
                  <a:rPr kumimoji="1" lang="ja-DE" altLang="en-US" sz="1200" dirty="0"/>
                  <a:t>より正確には相互情報量の下界を近似して使う</a:t>
                </a:r>
                <a:r>
                  <a:rPr kumimoji="1" lang="en-US" altLang="ja-DE" sz="1200" dirty="0"/>
                  <a:t>)</a:t>
                </a:r>
                <a:endParaRPr kumimoji="1" lang="ja-DE" altLang="en-US" sz="1200" dirty="0"/>
              </a:p>
            </p:txBody>
          </p:sp>
        </mc:Choice>
        <mc:Fallback>
          <p:sp>
            <p:nvSpPr>
              <p:cNvPr id="14" name="テキスト ボックス 13">
                <a:extLst>
                  <a:ext uri="{FF2B5EF4-FFF2-40B4-BE49-F238E27FC236}">
                    <a16:creationId xmlns:a16="http://schemas.microsoft.com/office/drawing/2014/main" id="{2617D4F9-930C-7247-BC2C-A2A26FCAA5AC}"/>
                  </a:ext>
                </a:extLst>
              </p:cNvPr>
              <p:cNvSpPr txBox="1">
                <a:spLocks noRot="1" noChangeAspect="1" noMove="1" noResize="1" noEditPoints="1" noAdjustHandles="1" noChangeArrowheads="1" noChangeShapeType="1" noTextEdit="1"/>
              </p:cNvSpPr>
              <p:nvPr/>
            </p:nvSpPr>
            <p:spPr>
              <a:xfrm>
                <a:off x="550982" y="5417065"/>
                <a:ext cx="3856893" cy="1384995"/>
              </a:xfrm>
              <a:prstGeom prst="rect">
                <a:avLst/>
              </a:prstGeom>
              <a:blipFill>
                <a:blip r:embed="rId2"/>
                <a:stretch>
                  <a:fillRect r="-3934" b="-909"/>
                </a:stretch>
              </a:blipFill>
            </p:spPr>
            <p:txBody>
              <a:bodyPr/>
              <a:lstStyle/>
              <a:p>
                <a:r>
                  <a:rPr lang="ja-DE" altLang="en-US">
                    <a:noFill/>
                  </a:rPr>
                  <a:t> </a:t>
                </a:r>
              </a:p>
            </p:txBody>
          </p:sp>
        </mc:Fallback>
      </mc:AlternateContent>
      <p:sp>
        <p:nvSpPr>
          <p:cNvPr id="15" name="テキスト ボックス 14">
            <a:extLst>
              <a:ext uri="{FF2B5EF4-FFF2-40B4-BE49-F238E27FC236}">
                <a16:creationId xmlns:a16="http://schemas.microsoft.com/office/drawing/2014/main" id="{8ADAC096-8161-9542-8ADD-1C2D7320D845}"/>
              </a:ext>
            </a:extLst>
          </p:cNvPr>
          <p:cNvSpPr txBox="1"/>
          <p:nvPr/>
        </p:nvSpPr>
        <p:spPr>
          <a:xfrm>
            <a:off x="6135077" y="2573049"/>
            <a:ext cx="3856893" cy="461665"/>
          </a:xfrm>
          <a:prstGeom prst="rect">
            <a:avLst/>
          </a:prstGeom>
          <a:noFill/>
        </p:spPr>
        <p:txBody>
          <a:bodyPr wrap="square" rtlCol="0">
            <a:spAutoFit/>
          </a:bodyPr>
          <a:lstStyle/>
          <a:p>
            <a:r>
              <a:rPr kumimoji="1" lang="en-US" altLang="ja-DE" sz="1200" dirty="0"/>
              <a:t>MNIST, SVHN, 3D Face, Chair</a:t>
            </a:r>
            <a:r>
              <a:rPr kumimoji="1" lang="ja-DE" altLang="en-US" sz="1200" dirty="0"/>
              <a:t>などの複数のデータセットで実験し、変数の値を実際に動かして目で見て確認。</a:t>
            </a:r>
          </a:p>
        </p:txBody>
      </p:sp>
      <p:sp>
        <p:nvSpPr>
          <p:cNvPr id="16" name="テキスト ボックス 15">
            <a:extLst>
              <a:ext uri="{FF2B5EF4-FFF2-40B4-BE49-F238E27FC236}">
                <a16:creationId xmlns:a16="http://schemas.microsoft.com/office/drawing/2014/main" id="{128D179E-9CEF-5549-ABE6-A813B7A6201F}"/>
              </a:ext>
            </a:extLst>
          </p:cNvPr>
          <p:cNvSpPr txBox="1"/>
          <p:nvPr/>
        </p:nvSpPr>
        <p:spPr>
          <a:xfrm>
            <a:off x="6205414" y="4041224"/>
            <a:ext cx="3856893" cy="461665"/>
          </a:xfrm>
          <a:prstGeom prst="rect">
            <a:avLst/>
          </a:prstGeom>
          <a:noFill/>
        </p:spPr>
        <p:txBody>
          <a:bodyPr wrap="square" rtlCol="0">
            <a:spAutoFit/>
          </a:bodyPr>
          <a:lstStyle/>
          <a:p>
            <a:r>
              <a:rPr kumimoji="1" lang="ja-DE" altLang="en-US" sz="1200" dirty="0"/>
              <a:t>載っている図では非常にうまく要素を</a:t>
            </a:r>
            <a:r>
              <a:rPr kumimoji="1" lang="en-US" altLang="ja-DE" sz="1200" dirty="0"/>
              <a:t>disentangle</a:t>
            </a:r>
            <a:r>
              <a:rPr kumimoji="1" lang="ja-DE" altLang="en-US" sz="1200" dirty="0"/>
              <a:t>できているように見える。</a:t>
            </a:r>
          </a:p>
        </p:txBody>
      </p:sp>
      <p:sp>
        <p:nvSpPr>
          <p:cNvPr id="17" name="テキスト ボックス 16">
            <a:extLst>
              <a:ext uri="{FF2B5EF4-FFF2-40B4-BE49-F238E27FC236}">
                <a16:creationId xmlns:a16="http://schemas.microsoft.com/office/drawing/2014/main" id="{74AE5739-0CA3-F543-91DD-E4D19F8D9229}"/>
              </a:ext>
            </a:extLst>
          </p:cNvPr>
          <p:cNvSpPr txBox="1"/>
          <p:nvPr/>
        </p:nvSpPr>
        <p:spPr>
          <a:xfrm>
            <a:off x="6279661" y="5454077"/>
            <a:ext cx="3856893" cy="1015663"/>
          </a:xfrm>
          <a:prstGeom prst="rect">
            <a:avLst/>
          </a:prstGeom>
          <a:noFill/>
        </p:spPr>
        <p:txBody>
          <a:bodyPr wrap="square" rtlCol="0">
            <a:spAutoFit/>
          </a:bodyPr>
          <a:lstStyle/>
          <a:p>
            <a:r>
              <a:rPr lang="el-GR" altLang="ja-DE" sz="1200" dirty="0">
                <a:latin typeface="Yu Gothic" panose="020B0400000000000000" pitchFamily="34" charset="-128"/>
                <a:ea typeface="Yu Gothic" panose="020B0400000000000000" pitchFamily="34" charset="-128"/>
              </a:rPr>
              <a:t>β-</a:t>
            </a:r>
            <a:r>
              <a:rPr lang="en" altLang="ja-DE" sz="1200" dirty="0">
                <a:latin typeface="Yu Gothic" panose="020B0400000000000000" pitchFamily="34" charset="-128"/>
                <a:ea typeface="Yu Gothic" panose="020B0400000000000000" pitchFamily="34" charset="-128"/>
              </a:rPr>
              <a:t>VAE: Learning Basic Visual Concepts with a Constrained Variational Framework, Irina Higgins, </a:t>
            </a:r>
            <a:r>
              <a:rPr lang="en" altLang="ja-DE" sz="1200" dirty="0" err="1">
                <a:latin typeface="Yu Gothic" panose="020B0400000000000000" pitchFamily="34" charset="-128"/>
                <a:ea typeface="Yu Gothic" panose="020B0400000000000000" pitchFamily="34" charset="-128"/>
              </a:rPr>
              <a:t>Loic</a:t>
            </a:r>
            <a:r>
              <a:rPr lang="en" altLang="ja-DE" sz="1200" dirty="0">
                <a:latin typeface="Yu Gothic" panose="020B0400000000000000" pitchFamily="34" charset="-128"/>
                <a:ea typeface="Yu Gothic" panose="020B0400000000000000" pitchFamily="34" charset="-128"/>
              </a:rPr>
              <a:t> Matthey, </a:t>
            </a:r>
            <a:r>
              <a:rPr lang="en" altLang="ja-DE" sz="1200" dirty="0" err="1">
                <a:latin typeface="Yu Gothic" panose="020B0400000000000000" pitchFamily="34" charset="-128"/>
                <a:ea typeface="Yu Gothic" panose="020B0400000000000000" pitchFamily="34" charset="-128"/>
              </a:rPr>
              <a:t>Arka</a:t>
            </a:r>
            <a:r>
              <a:rPr lang="en" altLang="ja-DE" sz="1200" dirty="0">
                <a:latin typeface="Yu Gothic" panose="020B0400000000000000" pitchFamily="34" charset="-128"/>
                <a:ea typeface="Yu Gothic" panose="020B0400000000000000" pitchFamily="34" charset="-128"/>
              </a:rPr>
              <a:t> Pal, Christopher Burgess, Xavier </a:t>
            </a:r>
            <a:r>
              <a:rPr lang="en" altLang="ja-DE" sz="1200" dirty="0" err="1">
                <a:latin typeface="Yu Gothic" panose="020B0400000000000000" pitchFamily="34" charset="-128"/>
                <a:ea typeface="Yu Gothic" panose="020B0400000000000000" pitchFamily="34" charset="-128"/>
              </a:rPr>
              <a:t>Glorot</a:t>
            </a:r>
            <a:r>
              <a:rPr lang="en" altLang="ja-DE" sz="1200" dirty="0">
                <a:latin typeface="Yu Gothic" panose="020B0400000000000000" pitchFamily="34" charset="-128"/>
                <a:ea typeface="Yu Gothic" panose="020B0400000000000000" pitchFamily="34" charset="-128"/>
              </a:rPr>
              <a:t>, Matthew </a:t>
            </a:r>
            <a:r>
              <a:rPr lang="en" altLang="ja-DE" sz="1200" dirty="0" err="1">
                <a:latin typeface="Yu Gothic" panose="020B0400000000000000" pitchFamily="34" charset="-128"/>
                <a:ea typeface="Yu Gothic" panose="020B0400000000000000" pitchFamily="34" charset="-128"/>
              </a:rPr>
              <a:t>Botvinick</a:t>
            </a:r>
            <a:r>
              <a:rPr lang="en" altLang="ja-DE" sz="1200" dirty="0">
                <a:latin typeface="Yu Gothic" panose="020B0400000000000000" pitchFamily="34" charset="-128"/>
                <a:ea typeface="Yu Gothic" panose="020B0400000000000000" pitchFamily="34" charset="-128"/>
              </a:rPr>
              <a:t>, Shakir Mohamed, Alexander </a:t>
            </a:r>
            <a:r>
              <a:rPr lang="en" altLang="ja-DE" sz="1200" dirty="0" err="1">
                <a:latin typeface="Yu Gothic" panose="020B0400000000000000" pitchFamily="34" charset="-128"/>
                <a:ea typeface="Yu Gothic" panose="020B0400000000000000" pitchFamily="34" charset="-128"/>
              </a:rPr>
              <a:t>Lerchner</a:t>
            </a:r>
            <a:r>
              <a:rPr lang="en" altLang="ja-DE" sz="1200" dirty="0">
                <a:latin typeface="Yu Gothic" panose="020B0400000000000000" pitchFamily="34" charset="-128"/>
                <a:ea typeface="Yu Gothic" panose="020B0400000000000000" pitchFamily="34" charset="-128"/>
              </a:rPr>
              <a:t>, ICLR2017</a:t>
            </a:r>
            <a:endParaRPr kumimoji="1" lang="ja-DE" altLang="en-US" sz="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1743990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211</Words>
  <Application>Microsoft Macintosh PowerPoint</Application>
  <PresentationFormat>ワイド画面</PresentationFormat>
  <Paragraphs>15</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Yu Gothic</vt:lpstr>
      <vt:lpstr>Arial</vt:lpstr>
      <vt:lpstr>Calibri</vt:lpstr>
      <vt:lpstr>Calibri Light</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荒居　秀尚</dc:creator>
  <cp:lastModifiedBy>荒居　秀尚</cp:lastModifiedBy>
  <cp:revision>5</cp:revision>
  <dcterms:created xsi:type="dcterms:W3CDTF">2020-07-13T01:50:15Z</dcterms:created>
  <dcterms:modified xsi:type="dcterms:W3CDTF">2020-07-13T06:49:35Z</dcterms:modified>
</cp:coreProperties>
</file>