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ja-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73"/>
    <p:restoredTop sz="97872"/>
  </p:normalViewPr>
  <p:slideViewPr>
    <p:cSldViewPr snapToGrid="0" snapToObjects="1">
      <p:cViewPr varScale="1">
        <p:scale>
          <a:sx n="227" d="100"/>
          <a:sy n="227" d="100"/>
        </p:scale>
        <p:origin x="45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8E1664-EBE7-D548-A5AF-473AF969E5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DE" altLang="en-US"/>
          </a:p>
        </p:txBody>
      </p:sp>
      <p:sp>
        <p:nvSpPr>
          <p:cNvPr id="3" name="字幕 2">
            <a:extLst>
              <a:ext uri="{FF2B5EF4-FFF2-40B4-BE49-F238E27FC236}">
                <a16:creationId xmlns:a16="http://schemas.microsoft.com/office/drawing/2014/main" id="{6D945233-7FC4-454B-B23F-9CDC76C18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DE" altLang="en-US"/>
          </a:p>
        </p:txBody>
      </p:sp>
      <p:sp>
        <p:nvSpPr>
          <p:cNvPr id="4" name="日付プレースホルダー 3">
            <a:extLst>
              <a:ext uri="{FF2B5EF4-FFF2-40B4-BE49-F238E27FC236}">
                <a16:creationId xmlns:a16="http://schemas.microsoft.com/office/drawing/2014/main" id="{EAE0C6D3-EAE5-0345-83FC-09A5CF2BD7C3}"/>
              </a:ext>
            </a:extLst>
          </p:cNvPr>
          <p:cNvSpPr>
            <a:spLocks noGrp="1"/>
          </p:cNvSpPr>
          <p:nvPr>
            <p:ph type="dt" sz="half" idx="10"/>
          </p:nvPr>
        </p:nvSpPr>
        <p:spPr/>
        <p:txBody>
          <a:bodyPr/>
          <a:lstStyle/>
          <a:p>
            <a:fld id="{18EC8C0C-E485-6B43-8587-02E017B0E4B8}" type="datetimeFigureOut">
              <a:rPr kumimoji="1" lang="ja-DE" altLang="en-US" smtClean="0"/>
              <a:t>2020/07/13</a:t>
            </a:fld>
            <a:endParaRPr kumimoji="1" lang="ja-DE" altLang="en-US"/>
          </a:p>
        </p:txBody>
      </p:sp>
      <p:sp>
        <p:nvSpPr>
          <p:cNvPr id="5" name="フッター プレースホルダー 4">
            <a:extLst>
              <a:ext uri="{FF2B5EF4-FFF2-40B4-BE49-F238E27FC236}">
                <a16:creationId xmlns:a16="http://schemas.microsoft.com/office/drawing/2014/main" id="{314381BE-8862-3346-84CC-9CABF0923B9A}"/>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B538786D-CF7B-C044-A394-86CB65ED6119}"/>
              </a:ext>
            </a:extLst>
          </p:cNvPr>
          <p:cNvSpPr>
            <a:spLocks noGrp="1"/>
          </p:cNvSpPr>
          <p:nvPr>
            <p:ph type="sldNum" sz="quarter" idx="12"/>
          </p:nvPr>
        </p:nvSpPr>
        <p:spPr/>
        <p:txBody>
          <a:bodyPr/>
          <a:lstStyle/>
          <a:p>
            <a:fld id="{82284BC6-386C-3E4A-B090-FCE8F417ECA5}" type="slidenum">
              <a:rPr kumimoji="1" lang="ja-DE" altLang="en-US" smtClean="0"/>
              <a:t>‹#›</a:t>
            </a:fld>
            <a:endParaRPr kumimoji="1" lang="ja-DE" altLang="en-US"/>
          </a:p>
        </p:txBody>
      </p:sp>
    </p:spTree>
    <p:extLst>
      <p:ext uri="{BB962C8B-B14F-4D97-AF65-F5344CB8AC3E}">
        <p14:creationId xmlns:p14="http://schemas.microsoft.com/office/powerpoint/2010/main" val="544472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0BCF03-800D-EF49-9B01-88F6F75E264D}"/>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縦書きテキスト プレースホルダー 2">
            <a:extLst>
              <a:ext uri="{FF2B5EF4-FFF2-40B4-BE49-F238E27FC236}">
                <a16:creationId xmlns:a16="http://schemas.microsoft.com/office/drawing/2014/main" id="{62D8548B-AC05-8E4D-A407-58D362319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3729F7B2-CB05-BB4B-BEB7-45E1925624DD}"/>
              </a:ext>
            </a:extLst>
          </p:cNvPr>
          <p:cNvSpPr>
            <a:spLocks noGrp="1"/>
          </p:cNvSpPr>
          <p:nvPr>
            <p:ph type="dt" sz="half" idx="10"/>
          </p:nvPr>
        </p:nvSpPr>
        <p:spPr/>
        <p:txBody>
          <a:bodyPr/>
          <a:lstStyle/>
          <a:p>
            <a:fld id="{18EC8C0C-E485-6B43-8587-02E017B0E4B8}" type="datetimeFigureOut">
              <a:rPr kumimoji="1" lang="ja-DE" altLang="en-US" smtClean="0"/>
              <a:t>2020/07/13</a:t>
            </a:fld>
            <a:endParaRPr kumimoji="1" lang="ja-DE" altLang="en-US"/>
          </a:p>
        </p:txBody>
      </p:sp>
      <p:sp>
        <p:nvSpPr>
          <p:cNvPr id="5" name="フッター プレースホルダー 4">
            <a:extLst>
              <a:ext uri="{FF2B5EF4-FFF2-40B4-BE49-F238E27FC236}">
                <a16:creationId xmlns:a16="http://schemas.microsoft.com/office/drawing/2014/main" id="{04408B1F-F126-E84E-AA8E-D40F159EB183}"/>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C4B0B808-845F-8949-B8E7-2F748E05B378}"/>
              </a:ext>
            </a:extLst>
          </p:cNvPr>
          <p:cNvSpPr>
            <a:spLocks noGrp="1"/>
          </p:cNvSpPr>
          <p:nvPr>
            <p:ph type="sldNum" sz="quarter" idx="12"/>
          </p:nvPr>
        </p:nvSpPr>
        <p:spPr/>
        <p:txBody>
          <a:bodyPr/>
          <a:lstStyle/>
          <a:p>
            <a:fld id="{82284BC6-386C-3E4A-B090-FCE8F417ECA5}" type="slidenum">
              <a:rPr kumimoji="1" lang="ja-DE" altLang="en-US" smtClean="0"/>
              <a:t>‹#›</a:t>
            </a:fld>
            <a:endParaRPr kumimoji="1" lang="ja-DE" altLang="en-US"/>
          </a:p>
        </p:txBody>
      </p:sp>
    </p:spTree>
    <p:extLst>
      <p:ext uri="{BB962C8B-B14F-4D97-AF65-F5344CB8AC3E}">
        <p14:creationId xmlns:p14="http://schemas.microsoft.com/office/powerpoint/2010/main" val="147355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9C620ED-C7B0-2F4A-80BA-CE93A687D5D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endParaRPr kumimoji="1" lang="ja-DE" altLang="en-US"/>
          </a:p>
        </p:txBody>
      </p:sp>
      <p:sp>
        <p:nvSpPr>
          <p:cNvPr id="3" name="縦書きテキスト プレースホルダー 2">
            <a:extLst>
              <a:ext uri="{FF2B5EF4-FFF2-40B4-BE49-F238E27FC236}">
                <a16:creationId xmlns:a16="http://schemas.microsoft.com/office/drawing/2014/main" id="{C7AC700C-8341-0746-99F9-1DDCAA2627C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5ADBEFBD-BBE7-5D4E-B10A-E3939FB0168F}"/>
              </a:ext>
            </a:extLst>
          </p:cNvPr>
          <p:cNvSpPr>
            <a:spLocks noGrp="1"/>
          </p:cNvSpPr>
          <p:nvPr>
            <p:ph type="dt" sz="half" idx="10"/>
          </p:nvPr>
        </p:nvSpPr>
        <p:spPr/>
        <p:txBody>
          <a:bodyPr/>
          <a:lstStyle/>
          <a:p>
            <a:fld id="{18EC8C0C-E485-6B43-8587-02E017B0E4B8}" type="datetimeFigureOut">
              <a:rPr kumimoji="1" lang="ja-DE" altLang="en-US" smtClean="0"/>
              <a:t>2020/07/13</a:t>
            </a:fld>
            <a:endParaRPr kumimoji="1" lang="ja-DE" altLang="en-US"/>
          </a:p>
        </p:txBody>
      </p:sp>
      <p:sp>
        <p:nvSpPr>
          <p:cNvPr id="5" name="フッター プレースホルダー 4">
            <a:extLst>
              <a:ext uri="{FF2B5EF4-FFF2-40B4-BE49-F238E27FC236}">
                <a16:creationId xmlns:a16="http://schemas.microsoft.com/office/drawing/2014/main" id="{15FD10B3-D8D3-0245-A71C-B7D17EB5F09B}"/>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D4433523-2B74-1642-822A-3E0216CE273D}"/>
              </a:ext>
            </a:extLst>
          </p:cNvPr>
          <p:cNvSpPr>
            <a:spLocks noGrp="1"/>
          </p:cNvSpPr>
          <p:nvPr>
            <p:ph type="sldNum" sz="quarter" idx="12"/>
          </p:nvPr>
        </p:nvSpPr>
        <p:spPr/>
        <p:txBody>
          <a:bodyPr/>
          <a:lstStyle/>
          <a:p>
            <a:fld id="{82284BC6-386C-3E4A-B090-FCE8F417ECA5}" type="slidenum">
              <a:rPr kumimoji="1" lang="ja-DE" altLang="en-US" smtClean="0"/>
              <a:t>‹#›</a:t>
            </a:fld>
            <a:endParaRPr kumimoji="1" lang="ja-DE" altLang="en-US"/>
          </a:p>
        </p:txBody>
      </p:sp>
    </p:spTree>
    <p:extLst>
      <p:ext uri="{BB962C8B-B14F-4D97-AF65-F5344CB8AC3E}">
        <p14:creationId xmlns:p14="http://schemas.microsoft.com/office/powerpoint/2010/main" val="355351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D0E24F-5AB3-8B45-9070-C182DEFEB1A1}"/>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1BA12488-C935-B548-A30A-9517843A893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4AA22001-6DB2-FD48-9CD6-97253DDF5C64}"/>
              </a:ext>
            </a:extLst>
          </p:cNvPr>
          <p:cNvSpPr>
            <a:spLocks noGrp="1"/>
          </p:cNvSpPr>
          <p:nvPr>
            <p:ph type="dt" sz="half" idx="10"/>
          </p:nvPr>
        </p:nvSpPr>
        <p:spPr/>
        <p:txBody>
          <a:bodyPr/>
          <a:lstStyle/>
          <a:p>
            <a:fld id="{18EC8C0C-E485-6B43-8587-02E017B0E4B8}" type="datetimeFigureOut">
              <a:rPr kumimoji="1" lang="ja-DE" altLang="en-US" smtClean="0"/>
              <a:t>2020/07/13</a:t>
            </a:fld>
            <a:endParaRPr kumimoji="1" lang="ja-DE" altLang="en-US"/>
          </a:p>
        </p:txBody>
      </p:sp>
      <p:sp>
        <p:nvSpPr>
          <p:cNvPr id="5" name="フッター プレースホルダー 4">
            <a:extLst>
              <a:ext uri="{FF2B5EF4-FFF2-40B4-BE49-F238E27FC236}">
                <a16:creationId xmlns:a16="http://schemas.microsoft.com/office/drawing/2014/main" id="{B8A0C112-B7EF-1345-AC52-0B783B8C5AB0}"/>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84F23672-E51E-C24D-9E30-1C34549D7B7B}"/>
              </a:ext>
            </a:extLst>
          </p:cNvPr>
          <p:cNvSpPr>
            <a:spLocks noGrp="1"/>
          </p:cNvSpPr>
          <p:nvPr>
            <p:ph type="sldNum" sz="quarter" idx="12"/>
          </p:nvPr>
        </p:nvSpPr>
        <p:spPr/>
        <p:txBody>
          <a:bodyPr/>
          <a:lstStyle/>
          <a:p>
            <a:fld id="{82284BC6-386C-3E4A-B090-FCE8F417ECA5}" type="slidenum">
              <a:rPr kumimoji="1" lang="ja-DE" altLang="en-US" smtClean="0"/>
              <a:t>‹#›</a:t>
            </a:fld>
            <a:endParaRPr kumimoji="1" lang="ja-DE" altLang="en-US"/>
          </a:p>
        </p:txBody>
      </p:sp>
    </p:spTree>
    <p:extLst>
      <p:ext uri="{BB962C8B-B14F-4D97-AF65-F5344CB8AC3E}">
        <p14:creationId xmlns:p14="http://schemas.microsoft.com/office/powerpoint/2010/main" val="3878468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DBC8D-7D02-5742-ADC1-B20427184EB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9B33898D-250E-694B-B723-99903BFC03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05D0E27-E49A-8C43-98B0-8EC5FB49A8F9}"/>
              </a:ext>
            </a:extLst>
          </p:cNvPr>
          <p:cNvSpPr>
            <a:spLocks noGrp="1"/>
          </p:cNvSpPr>
          <p:nvPr>
            <p:ph type="dt" sz="half" idx="10"/>
          </p:nvPr>
        </p:nvSpPr>
        <p:spPr/>
        <p:txBody>
          <a:bodyPr/>
          <a:lstStyle/>
          <a:p>
            <a:fld id="{18EC8C0C-E485-6B43-8587-02E017B0E4B8}" type="datetimeFigureOut">
              <a:rPr kumimoji="1" lang="ja-DE" altLang="en-US" smtClean="0"/>
              <a:t>2020/07/13</a:t>
            </a:fld>
            <a:endParaRPr kumimoji="1" lang="ja-DE" altLang="en-US"/>
          </a:p>
        </p:txBody>
      </p:sp>
      <p:sp>
        <p:nvSpPr>
          <p:cNvPr id="5" name="フッター プレースホルダー 4">
            <a:extLst>
              <a:ext uri="{FF2B5EF4-FFF2-40B4-BE49-F238E27FC236}">
                <a16:creationId xmlns:a16="http://schemas.microsoft.com/office/drawing/2014/main" id="{9BBE309E-6A45-C94A-99D8-90FBC453FD46}"/>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3DB35FA4-1996-AA47-A0D7-B0BBBD2CD677}"/>
              </a:ext>
            </a:extLst>
          </p:cNvPr>
          <p:cNvSpPr>
            <a:spLocks noGrp="1"/>
          </p:cNvSpPr>
          <p:nvPr>
            <p:ph type="sldNum" sz="quarter" idx="12"/>
          </p:nvPr>
        </p:nvSpPr>
        <p:spPr/>
        <p:txBody>
          <a:bodyPr/>
          <a:lstStyle/>
          <a:p>
            <a:fld id="{82284BC6-386C-3E4A-B090-FCE8F417ECA5}" type="slidenum">
              <a:rPr kumimoji="1" lang="ja-DE" altLang="en-US" smtClean="0"/>
              <a:t>‹#›</a:t>
            </a:fld>
            <a:endParaRPr kumimoji="1" lang="ja-DE" altLang="en-US"/>
          </a:p>
        </p:txBody>
      </p:sp>
    </p:spTree>
    <p:extLst>
      <p:ext uri="{BB962C8B-B14F-4D97-AF65-F5344CB8AC3E}">
        <p14:creationId xmlns:p14="http://schemas.microsoft.com/office/powerpoint/2010/main" val="252685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BC4EAD-8DCF-1D4B-8579-8F774CBB0071}"/>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26B4304F-1A34-EB4C-9CDF-74C6F2B51CA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コンテンツ プレースホルダー 3">
            <a:extLst>
              <a:ext uri="{FF2B5EF4-FFF2-40B4-BE49-F238E27FC236}">
                <a16:creationId xmlns:a16="http://schemas.microsoft.com/office/drawing/2014/main" id="{FB39D823-0B97-FA4F-B0D4-A47ACB8C381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5" name="日付プレースホルダー 4">
            <a:extLst>
              <a:ext uri="{FF2B5EF4-FFF2-40B4-BE49-F238E27FC236}">
                <a16:creationId xmlns:a16="http://schemas.microsoft.com/office/drawing/2014/main" id="{61BB914F-D696-0E4F-9FA7-E6E2ABE74598}"/>
              </a:ext>
            </a:extLst>
          </p:cNvPr>
          <p:cNvSpPr>
            <a:spLocks noGrp="1"/>
          </p:cNvSpPr>
          <p:nvPr>
            <p:ph type="dt" sz="half" idx="10"/>
          </p:nvPr>
        </p:nvSpPr>
        <p:spPr/>
        <p:txBody>
          <a:bodyPr/>
          <a:lstStyle/>
          <a:p>
            <a:fld id="{18EC8C0C-E485-6B43-8587-02E017B0E4B8}" type="datetimeFigureOut">
              <a:rPr kumimoji="1" lang="ja-DE" altLang="en-US" smtClean="0"/>
              <a:t>2020/07/13</a:t>
            </a:fld>
            <a:endParaRPr kumimoji="1" lang="ja-DE" altLang="en-US"/>
          </a:p>
        </p:txBody>
      </p:sp>
      <p:sp>
        <p:nvSpPr>
          <p:cNvPr id="6" name="フッター プレースホルダー 5">
            <a:extLst>
              <a:ext uri="{FF2B5EF4-FFF2-40B4-BE49-F238E27FC236}">
                <a16:creationId xmlns:a16="http://schemas.microsoft.com/office/drawing/2014/main" id="{BBA737C8-5A59-5540-97FC-64BD166306BF}"/>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1C94CFE3-A6CC-224F-9007-78C090CEC493}"/>
              </a:ext>
            </a:extLst>
          </p:cNvPr>
          <p:cNvSpPr>
            <a:spLocks noGrp="1"/>
          </p:cNvSpPr>
          <p:nvPr>
            <p:ph type="sldNum" sz="quarter" idx="12"/>
          </p:nvPr>
        </p:nvSpPr>
        <p:spPr/>
        <p:txBody>
          <a:bodyPr/>
          <a:lstStyle/>
          <a:p>
            <a:fld id="{82284BC6-386C-3E4A-B090-FCE8F417ECA5}" type="slidenum">
              <a:rPr kumimoji="1" lang="ja-DE" altLang="en-US" smtClean="0"/>
              <a:t>‹#›</a:t>
            </a:fld>
            <a:endParaRPr kumimoji="1" lang="ja-DE" altLang="en-US"/>
          </a:p>
        </p:txBody>
      </p:sp>
    </p:spTree>
    <p:extLst>
      <p:ext uri="{BB962C8B-B14F-4D97-AF65-F5344CB8AC3E}">
        <p14:creationId xmlns:p14="http://schemas.microsoft.com/office/powerpoint/2010/main" val="3950918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F5460B-A4AC-944D-99B0-50E342B6558F}"/>
              </a:ext>
            </a:extLst>
          </p:cNvPr>
          <p:cNvSpPr>
            <a:spLocks noGrp="1"/>
          </p:cNvSpPr>
          <p:nvPr>
            <p:ph type="title"/>
          </p:nvPr>
        </p:nvSpPr>
        <p:spPr>
          <a:xfrm>
            <a:off x="839788" y="365125"/>
            <a:ext cx="10515600" cy="1325563"/>
          </a:xfrm>
        </p:spPr>
        <p:txBody>
          <a:body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0D20E26F-DE68-4D41-A352-C93637AE24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8832864-0788-DC42-A328-13F1561D763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5" name="テキスト プレースホルダー 4">
            <a:extLst>
              <a:ext uri="{FF2B5EF4-FFF2-40B4-BE49-F238E27FC236}">
                <a16:creationId xmlns:a16="http://schemas.microsoft.com/office/drawing/2014/main" id="{C3F14293-773E-0F4A-9006-16EC8F7B93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1702137-9709-0F4D-A65D-6DE3D665A06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7" name="日付プレースホルダー 6">
            <a:extLst>
              <a:ext uri="{FF2B5EF4-FFF2-40B4-BE49-F238E27FC236}">
                <a16:creationId xmlns:a16="http://schemas.microsoft.com/office/drawing/2014/main" id="{BA718126-3844-A34F-AACB-D2F38B5C0F9B}"/>
              </a:ext>
            </a:extLst>
          </p:cNvPr>
          <p:cNvSpPr>
            <a:spLocks noGrp="1"/>
          </p:cNvSpPr>
          <p:nvPr>
            <p:ph type="dt" sz="half" idx="10"/>
          </p:nvPr>
        </p:nvSpPr>
        <p:spPr/>
        <p:txBody>
          <a:bodyPr/>
          <a:lstStyle/>
          <a:p>
            <a:fld id="{18EC8C0C-E485-6B43-8587-02E017B0E4B8}" type="datetimeFigureOut">
              <a:rPr kumimoji="1" lang="ja-DE" altLang="en-US" smtClean="0"/>
              <a:t>2020/07/13</a:t>
            </a:fld>
            <a:endParaRPr kumimoji="1" lang="ja-DE" altLang="en-US"/>
          </a:p>
        </p:txBody>
      </p:sp>
      <p:sp>
        <p:nvSpPr>
          <p:cNvPr id="8" name="フッター プレースホルダー 7">
            <a:extLst>
              <a:ext uri="{FF2B5EF4-FFF2-40B4-BE49-F238E27FC236}">
                <a16:creationId xmlns:a16="http://schemas.microsoft.com/office/drawing/2014/main" id="{AF78914B-A90B-3248-9E30-57A8B0E5B592}"/>
              </a:ext>
            </a:extLst>
          </p:cNvPr>
          <p:cNvSpPr>
            <a:spLocks noGrp="1"/>
          </p:cNvSpPr>
          <p:nvPr>
            <p:ph type="ftr" sz="quarter" idx="11"/>
          </p:nvPr>
        </p:nvSpPr>
        <p:spPr/>
        <p:txBody>
          <a:bodyPr/>
          <a:lstStyle/>
          <a:p>
            <a:endParaRPr kumimoji="1" lang="ja-DE" altLang="en-US"/>
          </a:p>
        </p:txBody>
      </p:sp>
      <p:sp>
        <p:nvSpPr>
          <p:cNvPr id="9" name="スライド番号プレースホルダー 8">
            <a:extLst>
              <a:ext uri="{FF2B5EF4-FFF2-40B4-BE49-F238E27FC236}">
                <a16:creationId xmlns:a16="http://schemas.microsoft.com/office/drawing/2014/main" id="{4F8679C5-4B28-A14D-ABD4-B0C45E11D068}"/>
              </a:ext>
            </a:extLst>
          </p:cNvPr>
          <p:cNvSpPr>
            <a:spLocks noGrp="1"/>
          </p:cNvSpPr>
          <p:nvPr>
            <p:ph type="sldNum" sz="quarter" idx="12"/>
          </p:nvPr>
        </p:nvSpPr>
        <p:spPr/>
        <p:txBody>
          <a:bodyPr/>
          <a:lstStyle/>
          <a:p>
            <a:fld id="{82284BC6-386C-3E4A-B090-FCE8F417ECA5}" type="slidenum">
              <a:rPr kumimoji="1" lang="ja-DE" altLang="en-US" smtClean="0"/>
              <a:t>‹#›</a:t>
            </a:fld>
            <a:endParaRPr kumimoji="1" lang="ja-DE" altLang="en-US"/>
          </a:p>
        </p:txBody>
      </p:sp>
    </p:spTree>
    <p:extLst>
      <p:ext uri="{BB962C8B-B14F-4D97-AF65-F5344CB8AC3E}">
        <p14:creationId xmlns:p14="http://schemas.microsoft.com/office/powerpoint/2010/main" val="4054224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76E220-305F-0942-BCED-25F15401EB0D}"/>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日付プレースホルダー 2">
            <a:extLst>
              <a:ext uri="{FF2B5EF4-FFF2-40B4-BE49-F238E27FC236}">
                <a16:creationId xmlns:a16="http://schemas.microsoft.com/office/drawing/2014/main" id="{FD8FC94B-B950-0745-AF3D-91D66C20DC24}"/>
              </a:ext>
            </a:extLst>
          </p:cNvPr>
          <p:cNvSpPr>
            <a:spLocks noGrp="1"/>
          </p:cNvSpPr>
          <p:nvPr>
            <p:ph type="dt" sz="half" idx="10"/>
          </p:nvPr>
        </p:nvSpPr>
        <p:spPr/>
        <p:txBody>
          <a:bodyPr/>
          <a:lstStyle/>
          <a:p>
            <a:fld id="{18EC8C0C-E485-6B43-8587-02E017B0E4B8}" type="datetimeFigureOut">
              <a:rPr kumimoji="1" lang="ja-DE" altLang="en-US" smtClean="0"/>
              <a:t>2020/07/13</a:t>
            </a:fld>
            <a:endParaRPr kumimoji="1" lang="ja-DE" altLang="en-US"/>
          </a:p>
        </p:txBody>
      </p:sp>
      <p:sp>
        <p:nvSpPr>
          <p:cNvPr id="4" name="フッター プレースホルダー 3">
            <a:extLst>
              <a:ext uri="{FF2B5EF4-FFF2-40B4-BE49-F238E27FC236}">
                <a16:creationId xmlns:a16="http://schemas.microsoft.com/office/drawing/2014/main" id="{6338C302-5E77-8844-A7B7-A710A88C3222}"/>
              </a:ext>
            </a:extLst>
          </p:cNvPr>
          <p:cNvSpPr>
            <a:spLocks noGrp="1"/>
          </p:cNvSpPr>
          <p:nvPr>
            <p:ph type="ftr" sz="quarter" idx="11"/>
          </p:nvPr>
        </p:nvSpPr>
        <p:spPr/>
        <p:txBody>
          <a:bodyPr/>
          <a:lstStyle/>
          <a:p>
            <a:endParaRPr kumimoji="1" lang="ja-DE" altLang="en-US"/>
          </a:p>
        </p:txBody>
      </p:sp>
      <p:sp>
        <p:nvSpPr>
          <p:cNvPr id="5" name="スライド番号プレースホルダー 4">
            <a:extLst>
              <a:ext uri="{FF2B5EF4-FFF2-40B4-BE49-F238E27FC236}">
                <a16:creationId xmlns:a16="http://schemas.microsoft.com/office/drawing/2014/main" id="{B8BD9020-C7EC-5143-9F42-34A5C3B7C1F0}"/>
              </a:ext>
            </a:extLst>
          </p:cNvPr>
          <p:cNvSpPr>
            <a:spLocks noGrp="1"/>
          </p:cNvSpPr>
          <p:nvPr>
            <p:ph type="sldNum" sz="quarter" idx="12"/>
          </p:nvPr>
        </p:nvSpPr>
        <p:spPr/>
        <p:txBody>
          <a:bodyPr/>
          <a:lstStyle/>
          <a:p>
            <a:fld id="{82284BC6-386C-3E4A-B090-FCE8F417ECA5}" type="slidenum">
              <a:rPr kumimoji="1" lang="ja-DE" altLang="en-US" smtClean="0"/>
              <a:t>‹#›</a:t>
            </a:fld>
            <a:endParaRPr kumimoji="1" lang="ja-DE" altLang="en-US"/>
          </a:p>
        </p:txBody>
      </p:sp>
    </p:spTree>
    <p:extLst>
      <p:ext uri="{BB962C8B-B14F-4D97-AF65-F5344CB8AC3E}">
        <p14:creationId xmlns:p14="http://schemas.microsoft.com/office/powerpoint/2010/main" val="1605390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87C4480-10CD-3B4E-9491-1ED43E337261}"/>
              </a:ext>
            </a:extLst>
          </p:cNvPr>
          <p:cNvSpPr>
            <a:spLocks noGrp="1"/>
          </p:cNvSpPr>
          <p:nvPr>
            <p:ph type="dt" sz="half" idx="10"/>
          </p:nvPr>
        </p:nvSpPr>
        <p:spPr/>
        <p:txBody>
          <a:bodyPr/>
          <a:lstStyle/>
          <a:p>
            <a:fld id="{18EC8C0C-E485-6B43-8587-02E017B0E4B8}" type="datetimeFigureOut">
              <a:rPr kumimoji="1" lang="ja-DE" altLang="en-US" smtClean="0"/>
              <a:t>2020/07/13</a:t>
            </a:fld>
            <a:endParaRPr kumimoji="1" lang="ja-DE" altLang="en-US"/>
          </a:p>
        </p:txBody>
      </p:sp>
      <p:sp>
        <p:nvSpPr>
          <p:cNvPr id="3" name="フッター プレースホルダー 2">
            <a:extLst>
              <a:ext uri="{FF2B5EF4-FFF2-40B4-BE49-F238E27FC236}">
                <a16:creationId xmlns:a16="http://schemas.microsoft.com/office/drawing/2014/main" id="{1ED7B124-C56E-5747-B341-7F49DB3F5343}"/>
              </a:ext>
            </a:extLst>
          </p:cNvPr>
          <p:cNvSpPr>
            <a:spLocks noGrp="1"/>
          </p:cNvSpPr>
          <p:nvPr>
            <p:ph type="ftr" sz="quarter" idx="11"/>
          </p:nvPr>
        </p:nvSpPr>
        <p:spPr/>
        <p:txBody>
          <a:bodyPr/>
          <a:lstStyle/>
          <a:p>
            <a:endParaRPr kumimoji="1" lang="ja-DE" altLang="en-US"/>
          </a:p>
        </p:txBody>
      </p:sp>
      <p:sp>
        <p:nvSpPr>
          <p:cNvPr id="4" name="スライド番号プレースホルダー 3">
            <a:extLst>
              <a:ext uri="{FF2B5EF4-FFF2-40B4-BE49-F238E27FC236}">
                <a16:creationId xmlns:a16="http://schemas.microsoft.com/office/drawing/2014/main" id="{89B99A67-FEB0-1349-BA83-3421060FE9E2}"/>
              </a:ext>
            </a:extLst>
          </p:cNvPr>
          <p:cNvSpPr>
            <a:spLocks noGrp="1"/>
          </p:cNvSpPr>
          <p:nvPr>
            <p:ph type="sldNum" sz="quarter" idx="12"/>
          </p:nvPr>
        </p:nvSpPr>
        <p:spPr/>
        <p:txBody>
          <a:bodyPr/>
          <a:lstStyle/>
          <a:p>
            <a:fld id="{82284BC6-386C-3E4A-B090-FCE8F417ECA5}" type="slidenum">
              <a:rPr kumimoji="1" lang="ja-DE" altLang="en-US" smtClean="0"/>
              <a:t>‹#›</a:t>
            </a:fld>
            <a:endParaRPr kumimoji="1" lang="ja-DE" altLang="en-US"/>
          </a:p>
        </p:txBody>
      </p:sp>
    </p:spTree>
    <p:extLst>
      <p:ext uri="{BB962C8B-B14F-4D97-AF65-F5344CB8AC3E}">
        <p14:creationId xmlns:p14="http://schemas.microsoft.com/office/powerpoint/2010/main" val="358215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DC7F9F-8795-DA46-B3A4-315F25FCCB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DD47316F-6BCC-0548-AECB-0C7FE6C33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テキスト プレースホルダー 3">
            <a:extLst>
              <a:ext uri="{FF2B5EF4-FFF2-40B4-BE49-F238E27FC236}">
                <a16:creationId xmlns:a16="http://schemas.microsoft.com/office/drawing/2014/main" id="{5787F4DF-92A6-E84C-89BF-F0B95188B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5838F1B-52C5-6547-8605-BA82C725EA54}"/>
              </a:ext>
            </a:extLst>
          </p:cNvPr>
          <p:cNvSpPr>
            <a:spLocks noGrp="1"/>
          </p:cNvSpPr>
          <p:nvPr>
            <p:ph type="dt" sz="half" idx="10"/>
          </p:nvPr>
        </p:nvSpPr>
        <p:spPr/>
        <p:txBody>
          <a:bodyPr/>
          <a:lstStyle/>
          <a:p>
            <a:fld id="{18EC8C0C-E485-6B43-8587-02E017B0E4B8}" type="datetimeFigureOut">
              <a:rPr kumimoji="1" lang="ja-DE" altLang="en-US" smtClean="0"/>
              <a:t>2020/07/13</a:t>
            </a:fld>
            <a:endParaRPr kumimoji="1" lang="ja-DE" altLang="en-US"/>
          </a:p>
        </p:txBody>
      </p:sp>
      <p:sp>
        <p:nvSpPr>
          <p:cNvPr id="6" name="フッター プレースホルダー 5">
            <a:extLst>
              <a:ext uri="{FF2B5EF4-FFF2-40B4-BE49-F238E27FC236}">
                <a16:creationId xmlns:a16="http://schemas.microsoft.com/office/drawing/2014/main" id="{D61D5839-3D44-1A4F-9C64-940B02E6DBCD}"/>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323DF3FD-24DE-6945-8877-B1ACAA174E88}"/>
              </a:ext>
            </a:extLst>
          </p:cNvPr>
          <p:cNvSpPr>
            <a:spLocks noGrp="1"/>
          </p:cNvSpPr>
          <p:nvPr>
            <p:ph type="sldNum" sz="quarter" idx="12"/>
          </p:nvPr>
        </p:nvSpPr>
        <p:spPr/>
        <p:txBody>
          <a:bodyPr/>
          <a:lstStyle/>
          <a:p>
            <a:fld id="{82284BC6-386C-3E4A-B090-FCE8F417ECA5}" type="slidenum">
              <a:rPr kumimoji="1" lang="ja-DE" altLang="en-US" smtClean="0"/>
              <a:t>‹#›</a:t>
            </a:fld>
            <a:endParaRPr kumimoji="1" lang="ja-DE" altLang="en-US"/>
          </a:p>
        </p:txBody>
      </p:sp>
    </p:spTree>
    <p:extLst>
      <p:ext uri="{BB962C8B-B14F-4D97-AF65-F5344CB8AC3E}">
        <p14:creationId xmlns:p14="http://schemas.microsoft.com/office/powerpoint/2010/main" val="849474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DAB51-6797-7844-A05C-28DA6B8721D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DE" altLang="en-US"/>
          </a:p>
        </p:txBody>
      </p:sp>
      <p:sp>
        <p:nvSpPr>
          <p:cNvPr id="3" name="図プレースホルダー 2">
            <a:extLst>
              <a:ext uri="{FF2B5EF4-FFF2-40B4-BE49-F238E27FC236}">
                <a16:creationId xmlns:a16="http://schemas.microsoft.com/office/drawing/2014/main" id="{DF8FEBE3-3D43-4744-A086-9202A23BE9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DE" altLang="en-US"/>
          </a:p>
        </p:txBody>
      </p:sp>
      <p:sp>
        <p:nvSpPr>
          <p:cNvPr id="4" name="テキスト プレースホルダー 3">
            <a:extLst>
              <a:ext uri="{FF2B5EF4-FFF2-40B4-BE49-F238E27FC236}">
                <a16:creationId xmlns:a16="http://schemas.microsoft.com/office/drawing/2014/main" id="{D4AD4526-DF73-3F4C-9225-490F50D3F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848C5A-C084-0940-A8A5-0C5FBF2283B9}"/>
              </a:ext>
            </a:extLst>
          </p:cNvPr>
          <p:cNvSpPr>
            <a:spLocks noGrp="1"/>
          </p:cNvSpPr>
          <p:nvPr>
            <p:ph type="dt" sz="half" idx="10"/>
          </p:nvPr>
        </p:nvSpPr>
        <p:spPr/>
        <p:txBody>
          <a:bodyPr/>
          <a:lstStyle/>
          <a:p>
            <a:fld id="{18EC8C0C-E485-6B43-8587-02E017B0E4B8}" type="datetimeFigureOut">
              <a:rPr kumimoji="1" lang="ja-DE" altLang="en-US" smtClean="0"/>
              <a:t>2020/07/13</a:t>
            </a:fld>
            <a:endParaRPr kumimoji="1" lang="ja-DE" altLang="en-US"/>
          </a:p>
        </p:txBody>
      </p:sp>
      <p:sp>
        <p:nvSpPr>
          <p:cNvPr id="6" name="フッター プレースホルダー 5">
            <a:extLst>
              <a:ext uri="{FF2B5EF4-FFF2-40B4-BE49-F238E27FC236}">
                <a16:creationId xmlns:a16="http://schemas.microsoft.com/office/drawing/2014/main" id="{88958685-6C1E-0E4D-862B-8C9ACDC5834A}"/>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DC560EB5-6C9A-1244-86F9-99FFF17FDBAE}"/>
              </a:ext>
            </a:extLst>
          </p:cNvPr>
          <p:cNvSpPr>
            <a:spLocks noGrp="1"/>
          </p:cNvSpPr>
          <p:nvPr>
            <p:ph type="sldNum" sz="quarter" idx="12"/>
          </p:nvPr>
        </p:nvSpPr>
        <p:spPr/>
        <p:txBody>
          <a:bodyPr/>
          <a:lstStyle/>
          <a:p>
            <a:fld id="{82284BC6-386C-3E4A-B090-FCE8F417ECA5}" type="slidenum">
              <a:rPr kumimoji="1" lang="ja-DE" altLang="en-US" smtClean="0"/>
              <a:t>‹#›</a:t>
            </a:fld>
            <a:endParaRPr kumimoji="1" lang="ja-DE" altLang="en-US"/>
          </a:p>
        </p:txBody>
      </p:sp>
    </p:spTree>
    <p:extLst>
      <p:ext uri="{BB962C8B-B14F-4D97-AF65-F5344CB8AC3E}">
        <p14:creationId xmlns:p14="http://schemas.microsoft.com/office/powerpoint/2010/main" val="697392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61FE5F7-A80F-A542-BCE7-5AEA08716A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902FF52C-DF1F-0E40-93C4-6130A0551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84CDCD66-01C0-DE44-A0C7-A10843CC2F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C8C0C-E485-6B43-8587-02E017B0E4B8}" type="datetimeFigureOut">
              <a:rPr kumimoji="1" lang="ja-DE" altLang="en-US" smtClean="0"/>
              <a:t>2020/07/13</a:t>
            </a:fld>
            <a:endParaRPr kumimoji="1" lang="ja-DE" altLang="en-US"/>
          </a:p>
        </p:txBody>
      </p:sp>
      <p:sp>
        <p:nvSpPr>
          <p:cNvPr id="5" name="フッター プレースホルダー 4">
            <a:extLst>
              <a:ext uri="{FF2B5EF4-FFF2-40B4-BE49-F238E27FC236}">
                <a16:creationId xmlns:a16="http://schemas.microsoft.com/office/drawing/2014/main" id="{6627A7F0-58AC-F34C-A5A2-6B490ECBD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DE" altLang="en-US"/>
          </a:p>
        </p:txBody>
      </p:sp>
      <p:sp>
        <p:nvSpPr>
          <p:cNvPr id="6" name="スライド番号プレースホルダー 5">
            <a:extLst>
              <a:ext uri="{FF2B5EF4-FFF2-40B4-BE49-F238E27FC236}">
                <a16:creationId xmlns:a16="http://schemas.microsoft.com/office/drawing/2014/main" id="{4ADB35BE-A29E-0D40-9BF6-8FFF829402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284BC6-386C-3E4A-B090-FCE8F417ECA5}" type="slidenum">
              <a:rPr kumimoji="1" lang="ja-DE" altLang="en-US" smtClean="0"/>
              <a:t>‹#›</a:t>
            </a:fld>
            <a:endParaRPr kumimoji="1" lang="ja-DE" altLang="en-US"/>
          </a:p>
        </p:txBody>
      </p:sp>
    </p:spTree>
    <p:extLst>
      <p:ext uri="{BB962C8B-B14F-4D97-AF65-F5344CB8AC3E}">
        <p14:creationId xmlns:p14="http://schemas.microsoft.com/office/powerpoint/2010/main" val="2687312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ja-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p:cNvSpPr txBox="1"/>
              <p:nvPr/>
            </p:nvSpPr>
            <p:spPr>
              <a:xfrm>
                <a:off x="218831" y="106615"/>
                <a:ext cx="11754338" cy="369332"/>
              </a:xfrm>
              <a:prstGeom prst="rect">
                <a:avLst/>
              </a:prstGeom>
              <a:noFill/>
            </p:spPr>
            <p:txBody>
              <a:bodyPr wrap="square" rtlCol="0">
                <a:spAutoFit/>
              </a:bodyPr>
              <a:lstStyle/>
              <a:p>
                <a:pPr algn="ctr"/>
                <a14:m>
                  <m:oMath xmlns:m="http://schemas.openxmlformats.org/officeDocument/2006/math">
                    <m:r>
                      <a:rPr kumimoji="1" lang="en-US" altLang="ja-JP" b="1" i="1" smtClean="0">
                        <a:latin typeface="Cambria Math" panose="02040503050406030204" pitchFamily="18" charset="0"/>
                      </a:rPr>
                      <m:t>𝜷</m:t>
                    </m:r>
                  </m:oMath>
                </a14:m>
                <a:r>
                  <a:rPr kumimoji="1" lang="en-US" altLang="ja-JP" b="1" dirty="0"/>
                  <a:t>-VAE: Learning Basic Visual Concepts with a Constrained Variational Framework</a:t>
                </a:r>
                <a:endParaRPr kumimoji="1" lang="ja-JP" altLang="en-US" b="1"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218831" y="106615"/>
                <a:ext cx="11754338" cy="369332"/>
              </a:xfrm>
              <a:prstGeom prst="rect">
                <a:avLst/>
              </a:prstGeom>
              <a:blipFill>
                <a:blip r:embed="rId2"/>
                <a:stretch>
                  <a:fillRect t="-3333" b="-26667"/>
                </a:stretch>
              </a:blipFill>
            </p:spPr>
            <p:txBody>
              <a:bodyPr/>
              <a:lstStyle/>
              <a:p>
                <a:r>
                  <a:rPr lang="ja-DE" altLang="en-US">
                    <a:noFill/>
                  </a:rPr>
                  <a:t> </a:t>
                </a:r>
              </a:p>
            </p:txBody>
          </p:sp>
        </mc:Fallback>
      </mc:AlternateContent>
      <p:sp>
        <p:nvSpPr>
          <p:cNvPr id="5" name="テキスト ボックス 4"/>
          <p:cNvSpPr txBox="1"/>
          <p:nvPr/>
        </p:nvSpPr>
        <p:spPr>
          <a:xfrm>
            <a:off x="550984" y="2129693"/>
            <a:ext cx="3856893" cy="369332"/>
          </a:xfrm>
          <a:prstGeom prst="rect">
            <a:avLst/>
          </a:prstGeom>
          <a:noFill/>
          <a:ln>
            <a:solidFill>
              <a:schemeClr val="tx1"/>
            </a:solidFill>
          </a:ln>
        </p:spPr>
        <p:txBody>
          <a:bodyPr wrap="square" rtlCol="0">
            <a:spAutoFit/>
          </a:bodyPr>
          <a:lstStyle/>
          <a:p>
            <a:r>
              <a:rPr lang="ja-JP" altLang="en-US" dirty="0"/>
              <a:t>● どんなもの？</a:t>
            </a:r>
            <a:endParaRPr kumimoji="1" lang="ja-JP" altLang="en-US" dirty="0"/>
          </a:p>
        </p:txBody>
      </p:sp>
      <p:sp>
        <p:nvSpPr>
          <p:cNvPr id="7" name="テキスト ボックス 6"/>
          <p:cNvSpPr txBox="1"/>
          <p:nvPr/>
        </p:nvSpPr>
        <p:spPr>
          <a:xfrm>
            <a:off x="550983" y="3681046"/>
            <a:ext cx="3856894" cy="369332"/>
          </a:xfrm>
          <a:prstGeom prst="rect">
            <a:avLst/>
          </a:prstGeom>
          <a:noFill/>
          <a:ln>
            <a:solidFill>
              <a:schemeClr val="tx1"/>
            </a:solidFill>
          </a:ln>
        </p:spPr>
        <p:txBody>
          <a:bodyPr wrap="square" rtlCol="0">
            <a:spAutoFit/>
          </a:bodyPr>
          <a:lstStyle/>
          <a:p>
            <a:r>
              <a:rPr lang="ja-JP" altLang="en-US" dirty="0"/>
              <a:t>● 先行研究と比べて何がすごい？</a:t>
            </a:r>
            <a:endParaRPr kumimoji="1" lang="ja-JP" altLang="en-US" dirty="0"/>
          </a:p>
        </p:txBody>
      </p:sp>
      <p:sp>
        <p:nvSpPr>
          <p:cNvPr id="8" name="テキスト ボックス 7"/>
          <p:cNvSpPr txBox="1"/>
          <p:nvPr/>
        </p:nvSpPr>
        <p:spPr>
          <a:xfrm>
            <a:off x="550983" y="5047733"/>
            <a:ext cx="3856894" cy="369332"/>
          </a:xfrm>
          <a:prstGeom prst="rect">
            <a:avLst/>
          </a:prstGeom>
          <a:noFill/>
          <a:ln>
            <a:solidFill>
              <a:schemeClr val="tx1"/>
            </a:solidFill>
          </a:ln>
        </p:spPr>
        <p:txBody>
          <a:bodyPr wrap="square" rtlCol="0">
            <a:spAutoFit/>
          </a:bodyPr>
          <a:lstStyle/>
          <a:p>
            <a:r>
              <a:rPr lang="ja-JP" altLang="en-US" dirty="0"/>
              <a:t>● 技術や手法のキモは？</a:t>
            </a:r>
            <a:endParaRPr kumimoji="1" lang="ja-JP" altLang="en-US" dirty="0"/>
          </a:p>
        </p:txBody>
      </p:sp>
      <p:sp>
        <p:nvSpPr>
          <p:cNvPr id="9" name="テキスト ボックス 8"/>
          <p:cNvSpPr txBox="1"/>
          <p:nvPr/>
        </p:nvSpPr>
        <p:spPr>
          <a:xfrm>
            <a:off x="6205414" y="2129693"/>
            <a:ext cx="3856894" cy="369332"/>
          </a:xfrm>
          <a:prstGeom prst="rect">
            <a:avLst/>
          </a:prstGeom>
          <a:noFill/>
          <a:ln>
            <a:solidFill>
              <a:schemeClr val="tx1"/>
            </a:solidFill>
          </a:ln>
        </p:spPr>
        <p:txBody>
          <a:bodyPr wrap="square" rtlCol="0">
            <a:spAutoFit/>
          </a:bodyPr>
          <a:lstStyle/>
          <a:p>
            <a:r>
              <a:rPr lang="ja-JP" altLang="en-US" dirty="0"/>
              <a:t>● どうやって有効だと検証した？</a:t>
            </a:r>
            <a:endParaRPr kumimoji="1" lang="ja-JP" altLang="en-US" dirty="0"/>
          </a:p>
        </p:txBody>
      </p:sp>
      <p:sp>
        <p:nvSpPr>
          <p:cNvPr id="10" name="テキスト ボックス 9"/>
          <p:cNvSpPr txBox="1"/>
          <p:nvPr/>
        </p:nvSpPr>
        <p:spPr>
          <a:xfrm>
            <a:off x="6279660" y="3681046"/>
            <a:ext cx="3856894" cy="369332"/>
          </a:xfrm>
          <a:prstGeom prst="rect">
            <a:avLst/>
          </a:prstGeom>
          <a:noFill/>
          <a:ln>
            <a:solidFill>
              <a:schemeClr val="tx1"/>
            </a:solidFill>
          </a:ln>
        </p:spPr>
        <p:txBody>
          <a:bodyPr wrap="square" rtlCol="0">
            <a:spAutoFit/>
          </a:bodyPr>
          <a:lstStyle/>
          <a:p>
            <a:r>
              <a:rPr lang="ja-JP" altLang="en-US" dirty="0"/>
              <a:t>● 議論はある？</a:t>
            </a:r>
            <a:endParaRPr kumimoji="1" lang="ja-JP" altLang="en-US" dirty="0"/>
          </a:p>
        </p:txBody>
      </p:sp>
      <p:sp>
        <p:nvSpPr>
          <p:cNvPr id="11" name="テキスト ボックス 10"/>
          <p:cNvSpPr txBox="1"/>
          <p:nvPr/>
        </p:nvSpPr>
        <p:spPr>
          <a:xfrm>
            <a:off x="6279660" y="5047733"/>
            <a:ext cx="3856894" cy="369332"/>
          </a:xfrm>
          <a:prstGeom prst="rect">
            <a:avLst/>
          </a:prstGeom>
          <a:noFill/>
          <a:ln>
            <a:solidFill>
              <a:schemeClr val="tx1"/>
            </a:solidFill>
          </a:ln>
        </p:spPr>
        <p:txBody>
          <a:bodyPr wrap="square" rtlCol="0">
            <a:spAutoFit/>
          </a:bodyPr>
          <a:lstStyle/>
          <a:p>
            <a:r>
              <a:rPr lang="ja-JP" altLang="en-US" dirty="0"/>
              <a:t>● 次に読むべき論文は？</a:t>
            </a:r>
            <a:endParaRPr kumimoji="1" lang="ja-JP" altLang="en-US" dirty="0"/>
          </a:p>
        </p:txBody>
      </p:sp>
      <p:sp>
        <p:nvSpPr>
          <p:cNvPr id="12" name="テキスト ボックス 11"/>
          <p:cNvSpPr txBox="1"/>
          <p:nvPr/>
        </p:nvSpPr>
        <p:spPr>
          <a:xfrm>
            <a:off x="2149230" y="364297"/>
            <a:ext cx="7893539" cy="923330"/>
          </a:xfrm>
          <a:prstGeom prst="rect">
            <a:avLst/>
          </a:prstGeom>
          <a:noFill/>
        </p:spPr>
        <p:txBody>
          <a:bodyPr wrap="square" rtlCol="0">
            <a:spAutoFit/>
          </a:bodyPr>
          <a:lstStyle/>
          <a:p>
            <a:pPr algn="ctr"/>
            <a:r>
              <a:rPr kumimoji="1" lang="en-US" altLang="ja-JP" dirty="0"/>
              <a:t>Irina Higgins, </a:t>
            </a:r>
            <a:r>
              <a:rPr kumimoji="1" lang="en-US" altLang="ja-JP" dirty="0" err="1"/>
              <a:t>Loic</a:t>
            </a:r>
            <a:r>
              <a:rPr kumimoji="1" lang="en-US" altLang="ja-JP" dirty="0"/>
              <a:t> Matthey, </a:t>
            </a:r>
            <a:r>
              <a:rPr kumimoji="1" lang="en-US" altLang="ja-JP" dirty="0" err="1"/>
              <a:t>Arka</a:t>
            </a:r>
            <a:r>
              <a:rPr kumimoji="1" lang="en-US" altLang="ja-JP" dirty="0"/>
              <a:t> Pal, Christopher Burgess, Xavier </a:t>
            </a:r>
            <a:r>
              <a:rPr kumimoji="1" lang="en-US" altLang="ja-JP" dirty="0" err="1"/>
              <a:t>Glorot</a:t>
            </a:r>
            <a:r>
              <a:rPr kumimoji="1" lang="en-US" altLang="ja-JP" dirty="0"/>
              <a:t>, Matthew </a:t>
            </a:r>
            <a:r>
              <a:rPr kumimoji="1" lang="en-US" altLang="ja-JP" dirty="0" err="1"/>
              <a:t>Botvinick</a:t>
            </a:r>
            <a:r>
              <a:rPr kumimoji="1" lang="en-US" altLang="ja-JP" dirty="0"/>
              <a:t>, Shakir Mohamed, Alexander </a:t>
            </a:r>
            <a:r>
              <a:rPr kumimoji="1" lang="en-US" altLang="ja-JP" dirty="0" err="1"/>
              <a:t>Lerchner</a:t>
            </a:r>
            <a:r>
              <a:rPr kumimoji="1" lang="en-US" altLang="ja-JP" dirty="0"/>
              <a:t>,</a:t>
            </a:r>
          </a:p>
          <a:p>
            <a:pPr algn="ctr"/>
            <a:r>
              <a:rPr kumimoji="1" lang="en-US" altLang="ja-JP" dirty="0"/>
              <a:t>ICLR2017</a:t>
            </a:r>
            <a:endParaRPr kumimoji="1" lang="ja-JP" altLang="en-US"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AFB2612-BF3C-CF4C-A6D4-6E8F013A9D3F}"/>
                  </a:ext>
                </a:extLst>
              </p:cNvPr>
              <p:cNvSpPr txBox="1"/>
              <p:nvPr/>
            </p:nvSpPr>
            <p:spPr>
              <a:xfrm>
                <a:off x="550981" y="4064046"/>
                <a:ext cx="3856893" cy="1015663"/>
              </a:xfrm>
              <a:prstGeom prst="rect">
                <a:avLst/>
              </a:prstGeom>
              <a:noFill/>
            </p:spPr>
            <p:txBody>
              <a:bodyPr wrap="square" rtlCol="0">
                <a:spAutoFit/>
              </a:bodyPr>
              <a:lstStyle/>
              <a:p>
                <a:r>
                  <a:rPr kumimoji="1" lang="en-US" altLang="ja-DE" sz="1200" dirty="0"/>
                  <a:t>InfoGAN</a:t>
                </a:r>
                <a:r>
                  <a:rPr kumimoji="1" lang="ja-DE" altLang="en-US" sz="1200" dirty="0"/>
                  <a:t>は学習が不安定で、事前分布の選び方や潜在変数の個数に敏感でエンコーダを持たないため転移などのシナリオでは使えないといった問題があった。また、定量評価のための指標もなかった。</a:t>
                </a:r>
                <a14:m>
                  <m:oMath xmlns:m="http://schemas.openxmlformats.org/officeDocument/2006/math">
                    <m:r>
                      <a:rPr kumimoji="1" lang="en-US" altLang="ja-DE" sz="1200" b="0" i="1" smtClean="0">
                        <a:latin typeface="Cambria Math" panose="02040503050406030204" pitchFamily="18" charset="0"/>
                      </a:rPr>
                      <m:t>𝛽</m:t>
                    </m:r>
                  </m:oMath>
                </a14:m>
                <a:r>
                  <a:rPr kumimoji="1" lang="en-US" altLang="ja-DE" sz="1200" dirty="0"/>
                  <a:t>-VAE</a:t>
                </a:r>
                <a:r>
                  <a:rPr kumimoji="1" lang="ja-DE" altLang="en-US" sz="1200" dirty="0"/>
                  <a:t>は</a:t>
                </a:r>
                <a:r>
                  <a:rPr kumimoji="1" lang="en-US" altLang="ja-DE" sz="1200" dirty="0"/>
                  <a:t>VAE</a:t>
                </a:r>
                <a:r>
                  <a:rPr kumimoji="1" lang="ja-DE" altLang="en-US" sz="1200" dirty="0"/>
                  <a:t>ベースで安定している。また指標も提案している。</a:t>
                </a:r>
                <a:endParaRPr kumimoji="1" lang="en-US" altLang="ja-DE" sz="1200" dirty="0"/>
              </a:p>
            </p:txBody>
          </p:sp>
        </mc:Choice>
        <mc:Fallback xmlns="">
          <p:sp>
            <p:nvSpPr>
              <p:cNvPr id="13" name="テキスト ボックス 12">
                <a:extLst>
                  <a:ext uri="{FF2B5EF4-FFF2-40B4-BE49-F238E27FC236}">
                    <a16:creationId xmlns:a16="http://schemas.microsoft.com/office/drawing/2014/main" id="{2AFB2612-BF3C-CF4C-A6D4-6E8F013A9D3F}"/>
                  </a:ext>
                </a:extLst>
              </p:cNvPr>
              <p:cNvSpPr txBox="1">
                <a:spLocks noRot="1" noChangeAspect="1" noMove="1" noResize="1" noEditPoints="1" noAdjustHandles="1" noChangeArrowheads="1" noChangeShapeType="1" noTextEdit="1"/>
              </p:cNvSpPr>
              <p:nvPr/>
            </p:nvSpPr>
            <p:spPr>
              <a:xfrm>
                <a:off x="550981" y="4064046"/>
                <a:ext cx="3856893" cy="1015663"/>
              </a:xfrm>
              <a:prstGeom prst="rect">
                <a:avLst/>
              </a:prstGeom>
              <a:blipFill>
                <a:blip r:embed="rId3"/>
                <a:stretch>
                  <a:fillRect b="-2469"/>
                </a:stretch>
              </a:blipFill>
            </p:spPr>
            <p:txBody>
              <a:bodyPr/>
              <a:lstStyle/>
              <a:p>
                <a:r>
                  <a:rPr lang="ja-DE"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2617D4F9-930C-7247-BC2C-A2A26FCAA5AC}"/>
                  </a:ext>
                </a:extLst>
              </p:cNvPr>
              <p:cNvSpPr txBox="1"/>
              <p:nvPr/>
            </p:nvSpPr>
            <p:spPr>
              <a:xfrm>
                <a:off x="550982" y="5417065"/>
                <a:ext cx="3856893" cy="830997"/>
              </a:xfrm>
              <a:prstGeom prst="rect">
                <a:avLst/>
              </a:prstGeom>
              <a:noFill/>
            </p:spPr>
            <p:txBody>
              <a:bodyPr wrap="square" rtlCol="0">
                <a:spAutoFit/>
              </a:bodyPr>
              <a:lstStyle/>
              <a:p>
                <a:r>
                  <a:rPr kumimoji="1" lang="en-US" altLang="ja-DE" sz="1200" dirty="0"/>
                  <a:t>VAE</a:t>
                </a:r>
                <a:r>
                  <a:rPr kumimoji="1" lang="ja-DE" altLang="en-US" sz="1200" dirty="0"/>
                  <a:t>の</a:t>
                </a:r>
                <a:r>
                  <a:rPr kumimoji="1" lang="en-US" altLang="ja-DE" sz="1200" dirty="0"/>
                  <a:t>KL</a:t>
                </a:r>
                <a:r>
                  <a:rPr kumimoji="1" lang="ja-DE" altLang="en-US" sz="1200" dirty="0"/>
                  <a:t>項の前にパラメータ</a:t>
                </a:r>
                <a14:m>
                  <m:oMath xmlns:m="http://schemas.openxmlformats.org/officeDocument/2006/math">
                    <m:r>
                      <a:rPr kumimoji="1" lang="en-US" altLang="ja-DE" sz="1200" b="0" i="1" smtClean="0">
                        <a:latin typeface="Cambria Math" panose="02040503050406030204" pitchFamily="18" charset="0"/>
                      </a:rPr>
                      <m:t>𝛽</m:t>
                    </m:r>
                  </m:oMath>
                </a14:m>
                <a:r>
                  <a:rPr kumimoji="1" lang="ja-DE" altLang="en-US" sz="1200" dirty="0"/>
                  <a:t>を導入するという簡単な変更により各変数の独立性を高める。また、指標としては真の因子</a:t>
                </a:r>
                <a:r>
                  <a:rPr kumimoji="1" lang="en-US" altLang="ja-DE" sz="1200" dirty="0"/>
                  <a:t>(</a:t>
                </a:r>
                <a:r>
                  <a:rPr kumimoji="1" lang="ja-DE" altLang="en-US" sz="1200" dirty="0"/>
                  <a:t>の一部</a:t>
                </a:r>
                <a:r>
                  <a:rPr kumimoji="1" lang="en-US" altLang="ja-DE" sz="1200" dirty="0"/>
                  <a:t>)</a:t>
                </a:r>
                <a:r>
                  <a:rPr kumimoji="1" lang="ja-DE" altLang="en-US" sz="1200" dirty="0"/>
                  <a:t>が入手できる場合にそれを潜在変数から線形予測した時の精度を用いる。</a:t>
                </a:r>
              </a:p>
            </p:txBody>
          </p:sp>
        </mc:Choice>
        <mc:Fallback xmlns="">
          <p:sp>
            <p:nvSpPr>
              <p:cNvPr id="14" name="テキスト ボックス 13">
                <a:extLst>
                  <a:ext uri="{FF2B5EF4-FFF2-40B4-BE49-F238E27FC236}">
                    <a16:creationId xmlns:a16="http://schemas.microsoft.com/office/drawing/2014/main" id="{2617D4F9-930C-7247-BC2C-A2A26FCAA5AC}"/>
                  </a:ext>
                </a:extLst>
              </p:cNvPr>
              <p:cNvSpPr txBox="1">
                <a:spLocks noRot="1" noChangeAspect="1" noMove="1" noResize="1" noEditPoints="1" noAdjustHandles="1" noChangeArrowheads="1" noChangeShapeType="1" noTextEdit="1"/>
              </p:cNvSpPr>
              <p:nvPr/>
            </p:nvSpPr>
            <p:spPr>
              <a:xfrm>
                <a:off x="550982" y="5417065"/>
                <a:ext cx="3856893" cy="830997"/>
              </a:xfrm>
              <a:prstGeom prst="rect">
                <a:avLst/>
              </a:prstGeom>
              <a:blipFill>
                <a:blip r:embed="rId4"/>
                <a:stretch>
                  <a:fillRect b="-3030"/>
                </a:stretch>
              </a:blipFill>
            </p:spPr>
            <p:txBody>
              <a:bodyPr/>
              <a:lstStyle/>
              <a:p>
                <a:r>
                  <a:rPr lang="ja-DE" altLang="en-US">
                    <a:noFill/>
                  </a:rPr>
                  <a:t> </a:t>
                </a:r>
              </a:p>
            </p:txBody>
          </p:sp>
        </mc:Fallback>
      </mc:AlternateContent>
      <p:sp>
        <p:nvSpPr>
          <p:cNvPr id="15" name="テキスト ボックス 14">
            <a:extLst>
              <a:ext uri="{FF2B5EF4-FFF2-40B4-BE49-F238E27FC236}">
                <a16:creationId xmlns:a16="http://schemas.microsoft.com/office/drawing/2014/main" id="{8ADAC096-8161-9542-8ADD-1C2D7320D845}"/>
              </a:ext>
            </a:extLst>
          </p:cNvPr>
          <p:cNvSpPr txBox="1"/>
          <p:nvPr/>
        </p:nvSpPr>
        <p:spPr>
          <a:xfrm>
            <a:off x="6205411" y="2573049"/>
            <a:ext cx="3856895" cy="1015663"/>
          </a:xfrm>
          <a:prstGeom prst="rect">
            <a:avLst/>
          </a:prstGeom>
          <a:noFill/>
        </p:spPr>
        <p:txBody>
          <a:bodyPr wrap="square" rtlCol="0">
            <a:spAutoFit/>
          </a:bodyPr>
          <a:lstStyle/>
          <a:p>
            <a:r>
              <a:rPr kumimoji="1" lang="en-US" altLang="ja-DE" sz="1200" dirty="0" err="1"/>
              <a:t>celebA</a:t>
            </a:r>
            <a:r>
              <a:rPr kumimoji="1" lang="en-US" altLang="ja-DE" sz="1200" dirty="0"/>
              <a:t>, chairs, faces</a:t>
            </a:r>
            <a:r>
              <a:rPr kumimoji="1" lang="ja-DE" altLang="en-US" sz="1200" dirty="0"/>
              <a:t>などのデータセットを用いて検証。対抗のモデルとしては</a:t>
            </a:r>
            <a:r>
              <a:rPr kumimoji="1" lang="en-US" altLang="ja-DE" sz="1200" dirty="0"/>
              <a:t>VAE, DC-IGN, </a:t>
            </a:r>
            <a:r>
              <a:rPr kumimoji="1" lang="en-US" altLang="ja-DE" sz="1200" dirty="0" err="1"/>
              <a:t>InfoGAN</a:t>
            </a:r>
            <a:r>
              <a:rPr kumimoji="1" lang="ja-DE" altLang="en-US" sz="1200" dirty="0"/>
              <a:t>で検証。得られた表現を目で見て確認。また、真の因子がわかるデータセットを作成し</a:t>
            </a:r>
            <a:r>
              <a:rPr kumimoji="1" lang="en-US" altLang="ja-DE" sz="1200" dirty="0"/>
              <a:t>DC-IGN</a:t>
            </a:r>
            <a:r>
              <a:rPr kumimoji="1" lang="ja-DE" altLang="en-US" sz="1200" dirty="0"/>
              <a:t>とほぼ同じ最高性能を達成。</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28D179E-9CEF-5549-ABE6-A813B7A6201F}"/>
                  </a:ext>
                </a:extLst>
              </p:cNvPr>
              <p:cNvSpPr txBox="1"/>
              <p:nvPr/>
            </p:nvSpPr>
            <p:spPr>
              <a:xfrm>
                <a:off x="6205414" y="4041224"/>
                <a:ext cx="3856893" cy="646331"/>
              </a:xfrm>
              <a:prstGeom prst="rect">
                <a:avLst/>
              </a:prstGeom>
              <a:noFill/>
            </p:spPr>
            <p:txBody>
              <a:bodyPr wrap="square" rtlCol="0">
                <a:spAutoFit/>
              </a:bodyPr>
              <a:lstStyle/>
              <a:p>
                <a:r>
                  <a:rPr kumimoji="1" lang="ja-DE" altLang="en-US" sz="1200" dirty="0"/>
                  <a:t>各変数が独立であるという条件は</a:t>
                </a:r>
                <a:r>
                  <a:rPr kumimoji="1" lang="en-US" altLang="ja-DE" sz="1200" dirty="0"/>
                  <a:t>disentangle</a:t>
                </a:r>
                <a:r>
                  <a:rPr kumimoji="1" lang="ja-DE" altLang="en-US" sz="1200" dirty="0"/>
                  <a:t>の必要条件かもしれないが十分条件ではない。また、</a:t>
                </a:r>
                <a14:m>
                  <m:oMath xmlns:m="http://schemas.openxmlformats.org/officeDocument/2006/math">
                    <m:r>
                      <a:rPr kumimoji="1" lang="en-US" altLang="ja-DE" sz="1200" b="0" i="1" smtClean="0">
                        <a:latin typeface="Cambria Math" panose="02040503050406030204" pitchFamily="18" charset="0"/>
                      </a:rPr>
                      <m:t>𝛽</m:t>
                    </m:r>
                  </m:oMath>
                </a14:m>
                <a:r>
                  <a:rPr kumimoji="1" lang="ja-DE" altLang="en-US" sz="1200" dirty="0"/>
                  <a:t>を大きくすると再構成性能が悪化する。</a:t>
                </a:r>
              </a:p>
            </p:txBody>
          </p:sp>
        </mc:Choice>
        <mc:Fallback xmlns="">
          <p:sp>
            <p:nvSpPr>
              <p:cNvPr id="16" name="テキスト ボックス 15">
                <a:extLst>
                  <a:ext uri="{FF2B5EF4-FFF2-40B4-BE49-F238E27FC236}">
                    <a16:creationId xmlns:a16="http://schemas.microsoft.com/office/drawing/2014/main" id="{128D179E-9CEF-5549-ABE6-A813B7A6201F}"/>
                  </a:ext>
                </a:extLst>
              </p:cNvPr>
              <p:cNvSpPr txBox="1">
                <a:spLocks noRot="1" noChangeAspect="1" noMove="1" noResize="1" noEditPoints="1" noAdjustHandles="1" noChangeArrowheads="1" noChangeShapeType="1" noTextEdit="1"/>
              </p:cNvSpPr>
              <p:nvPr/>
            </p:nvSpPr>
            <p:spPr>
              <a:xfrm>
                <a:off x="6205414" y="4041224"/>
                <a:ext cx="3856893" cy="646331"/>
              </a:xfrm>
              <a:prstGeom prst="rect">
                <a:avLst/>
              </a:prstGeom>
              <a:blipFill>
                <a:blip r:embed="rId5"/>
                <a:stretch>
                  <a:fillRect b="-5769"/>
                </a:stretch>
              </a:blipFill>
            </p:spPr>
            <p:txBody>
              <a:bodyPr/>
              <a:lstStyle/>
              <a:p>
                <a:r>
                  <a:rPr lang="ja-DE" altLang="en-US">
                    <a:noFill/>
                  </a:rPr>
                  <a:t> </a:t>
                </a:r>
              </a:p>
            </p:txBody>
          </p:sp>
        </mc:Fallback>
      </mc:AlternateContent>
      <p:sp>
        <p:nvSpPr>
          <p:cNvPr id="17" name="テキスト ボックス 16">
            <a:extLst>
              <a:ext uri="{FF2B5EF4-FFF2-40B4-BE49-F238E27FC236}">
                <a16:creationId xmlns:a16="http://schemas.microsoft.com/office/drawing/2014/main" id="{74AE5739-0CA3-F543-91DD-E4D19F8D9229}"/>
              </a:ext>
            </a:extLst>
          </p:cNvPr>
          <p:cNvSpPr txBox="1"/>
          <p:nvPr/>
        </p:nvSpPr>
        <p:spPr>
          <a:xfrm>
            <a:off x="6279661" y="5454077"/>
            <a:ext cx="3856893" cy="461665"/>
          </a:xfrm>
          <a:prstGeom prst="rect">
            <a:avLst/>
          </a:prstGeom>
          <a:noFill/>
        </p:spPr>
        <p:txBody>
          <a:bodyPr wrap="square" rtlCol="0">
            <a:spAutoFit/>
          </a:bodyPr>
          <a:lstStyle/>
          <a:p>
            <a:r>
              <a:rPr lang="en-US" altLang="ja-DE" sz="1200" dirty="0">
                <a:latin typeface="Yu Gothic" panose="020B0400000000000000" pitchFamily="34" charset="-128"/>
                <a:ea typeface="Yu Gothic" panose="020B0400000000000000" pitchFamily="34" charset="-128"/>
              </a:rPr>
              <a:t>Disentangling by </a:t>
            </a:r>
            <a:r>
              <a:rPr lang="en-US" altLang="ja-DE" sz="1200" dirty="0" err="1">
                <a:latin typeface="Yu Gothic" panose="020B0400000000000000" pitchFamily="34" charset="-128"/>
                <a:ea typeface="Yu Gothic" panose="020B0400000000000000" pitchFamily="34" charset="-128"/>
              </a:rPr>
              <a:t>Factorising</a:t>
            </a:r>
            <a:r>
              <a:rPr lang="en-US" altLang="ja-DE" sz="1200" dirty="0">
                <a:latin typeface="Yu Gothic" panose="020B0400000000000000" pitchFamily="34" charset="-128"/>
                <a:ea typeface="Yu Gothic" panose="020B0400000000000000" pitchFamily="34" charset="-128"/>
              </a:rPr>
              <a:t>, </a:t>
            </a:r>
            <a:r>
              <a:rPr lang="en-US" altLang="ja-DE" sz="1200" dirty="0" err="1">
                <a:latin typeface="Yu Gothic" panose="020B0400000000000000" pitchFamily="34" charset="-128"/>
                <a:ea typeface="Yu Gothic" panose="020B0400000000000000" pitchFamily="34" charset="-128"/>
              </a:rPr>
              <a:t>Hyunjik</a:t>
            </a:r>
            <a:r>
              <a:rPr lang="en-US" altLang="ja-DE" sz="1200" dirty="0">
                <a:latin typeface="Yu Gothic" panose="020B0400000000000000" pitchFamily="34" charset="-128"/>
                <a:ea typeface="Yu Gothic" panose="020B0400000000000000" pitchFamily="34" charset="-128"/>
              </a:rPr>
              <a:t> Kim, Andriy </a:t>
            </a:r>
            <a:r>
              <a:rPr lang="en-US" altLang="ja-DE" sz="1200" dirty="0" err="1">
                <a:latin typeface="Yu Gothic" panose="020B0400000000000000" pitchFamily="34" charset="-128"/>
                <a:ea typeface="Yu Gothic" panose="020B0400000000000000" pitchFamily="34" charset="-128"/>
              </a:rPr>
              <a:t>Mnih</a:t>
            </a:r>
            <a:r>
              <a:rPr lang="en-US" altLang="ja-DE" sz="1200" dirty="0">
                <a:latin typeface="Yu Gothic" panose="020B0400000000000000" pitchFamily="34" charset="-128"/>
                <a:ea typeface="Yu Gothic" panose="020B0400000000000000" pitchFamily="34" charset="-128"/>
              </a:rPr>
              <a:t>, ICML2018</a:t>
            </a:r>
            <a:endParaRPr kumimoji="1" lang="ja-DE" altLang="en-US" sz="1200" dirty="0">
              <a:latin typeface="Yu Gothic" panose="020B0400000000000000" pitchFamily="34" charset="-128"/>
              <a:ea typeface="Yu Gothic" panose="020B0400000000000000" pitchFamily="34" charset="-128"/>
            </a:endParaRPr>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122BB24D-01CE-8446-9CBE-1BD694EA30B2}"/>
                  </a:ext>
                </a:extLst>
              </p:cNvPr>
              <p:cNvSpPr txBox="1"/>
              <p:nvPr/>
            </p:nvSpPr>
            <p:spPr>
              <a:xfrm>
                <a:off x="550981" y="2467049"/>
                <a:ext cx="3856893" cy="1015663"/>
              </a:xfrm>
              <a:prstGeom prst="rect">
                <a:avLst/>
              </a:prstGeom>
              <a:noFill/>
            </p:spPr>
            <p:txBody>
              <a:bodyPr wrap="square" rtlCol="0">
                <a:spAutoFit/>
              </a:bodyPr>
              <a:lstStyle/>
              <a:p>
                <a:r>
                  <a:rPr kumimoji="1" lang="en-US" altLang="ja-DE" sz="1200" dirty="0"/>
                  <a:t>VAE</a:t>
                </a:r>
                <a:r>
                  <a:rPr kumimoji="1" lang="ja-DE" altLang="en-US" sz="1200" dirty="0"/>
                  <a:t>の</a:t>
                </a:r>
                <a:r>
                  <a:rPr kumimoji="1" lang="en-US" altLang="ja-DE" sz="1200" dirty="0"/>
                  <a:t>KL</a:t>
                </a:r>
                <a:r>
                  <a:rPr kumimoji="1" lang="ja-DE" altLang="en-US" sz="1200" dirty="0"/>
                  <a:t>項の強さをコントロールする変数</a:t>
                </a:r>
                <a14:m>
                  <m:oMath xmlns:m="http://schemas.openxmlformats.org/officeDocument/2006/math">
                    <m:r>
                      <a:rPr kumimoji="1" lang="en-US" altLang="ja-DE" sz="1200" b="0" i="1" smtClean="0">
                        <a:latin typeface="Cambria Math" panose="02040503050406030204" pitchFamily="18" charset="0"/>
                      </a:rPr>
                      <m:t>𝛽</m:t>
                    </m:r>
                  </m:oMath>
                </a14:m>
                <a:r>
                  <a:rPr kumimoji="1" lang="ja-DE" altLang="en-US" sz="1200" dirty="0"/>
                  <a:t>を導入するというシンプルな変更で教師なしの</a:t>
                </a:r>
                <a:r>
                  <a:rPr kumimoji="1" lang="en-US" altLang="ja-DE" sz="1200" dirty="0"/>
                  <a:t>disentanglement</a:t>
                </a:r>
                <a:r>
                  <a:rPr kumimoji="1" lang="ja-DE" altLang="en-US" sz="1200" dirty="0"/>
                  <a:t>を行う手法の提案。</a:t>
                </a:r>
                <a:r>
                  <a:rPr kumimoji="1" lang="en-US" altLang="ja-DE" sz="1200" dirty="0"/>
                  <a:t>(</a:t>
                </a:r>
                <a:r>
                  <a:rPr kumimoji="1" lang="ja-DE" altLang="en-US" sz="1200" dirty="0"/>
                  <a:t>半</a:t>
                </a:r>
                <a:r>
                  <a:rPr kumimoji="1" lang="en-US" altLang="ja-DE" sz="1200" dirty="0"/>
                  <a:t>)</a:t>
                </a:r>
                <a:r>
                  <a:rPr kumimoji="1" lang="ja-DE" altLang="en-US" sz="1200" dirty="0"/>
                  <a:t>教師ありの</a:t>
                </a:r>
                <a:r>
                  <a:rPr kumimoji="1" lang="en-US" altLang="ja-DE" sz="1200" dirty="0"/>
                  <a:t>DC-IGN</a:t>
                </a:r>
                <a:r>
                  <a:rPr kumimoji="1" lang="ja-DE" altLang="en-US" sz="1200" dirty="0"/>
                  <a:t>や</a:t>
                </a:r>
                <a:r>
                  <a:rPr kumimoji="1" lang="en-US" altLang="ja-DE" sz="1200" dirty="0" err="1"/>
                  <a:t>InfoGAN</a:t>
                </a:r>
                <a:r>
                  <a:rPr kumimoji="1" lang="ja-DE" altLang="en-US" sz="1200" dirty="0"/>
                  <a:t>を超える</a:t>
                </a:r>
                <a:r>
                  <a:rPr kumimoji="1" lang="en-US" altLang="ja-DE" sz="1200" dirty="0"/>
                  <a:t>disentangle</a:t>
                </a:r>
                <a:r>
                  <a:rPr kumimoji="1" lang="ja-DE" altLang="en-US" sz="1200" dirty="0"/>
                  <a:t>性能を達成。また、定量評価のための指標も合わせて提案。</a:t>
                </a:r>
                <a:endParaRPr kumimoji="1" lang="en-US" altLang="ja-DE" sz="1200" dirty="0"/>
              </a:p>
            </p:txBody>
          </p:sp>
        </mc:Choice>
        <mc:Fallback xmlns="">
          <p:sp>
            <p:nvSpPr>
              <p:cNvPr id="18" name="テキスト ボックス 17">
                <a:extLst>
                  <a:ext uri="{FF2B5EF4-FFF2-40B4-BE49-F238E27FC236}">
                    <a16:creationId xmlns:a16="http://schemas.microsoft.com/office/drawing/2014/main" id="{122BB24D-01CE-8446-9CBE-1BD694EA30B2}"/>
                  </a:ext>
                </a:extLst>
              </p:cNvPr>
              <p:cNvSpPr txBox="1">
                <a:spLocks noRot="1" noChangeAspect="1" noMove="1" noResize="1" noEditPoints="1" noAdjustHandles="1" noChangeArrowheads="1" noChangeShapeType="1" noTextEdit="1"/>
              </p:cNvSpPr>
              <p:nvPr/>
            </p:nvSpPr>
            <p:spPr>
              <a:xfrm>
                <a:off x="550981" y="2467049"/>
                <a:ext cx="3856893" cy="1015663"/>
              </a:xfrm>
              <a:prstGeom prst="rect">
                <a:avLst/>
              </a:prstGeom>
              <a:blipFill>
                <a:blip r:embed="rId6"/>
                <a:stretch>
                  <a:fillRect b="-2469"/>
                </a:stretch>
              </a:blipFill>
            </p:spPr>
            <p:txBody>
              <a:bodyPr/>
              <a:lstStyle/>
              <a:p>
                <a:r>
                  <a:rPr lang="ja-DE" altLang="en-US">
                    <a:noFill/>
                  </a:rPr>
                  <a:t> </a:t>
                </a:r>
              </a:p>
            </p:txBody>
          </p:sp>
        </mc:Fallback>
      </mc:AlternateContent>
    </p:spTree>
    <p:extLst>
      <p:ext uri="{BB962C8B-B14F-4D97-AF65-F5344CB8AC3E}">
        <p14:creationId xmlns:p14="http://schemas.microsoft.com/office/powerpoint/2010/main" val="6214774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194</Words>
  <Application>Microsoft Macintosh PowerPoint</Application>
  <PresentationFormat>ワイド画面</PresentationFormat>
  <Paragraphs>15</Paragraphs>
  <Slides>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Yu Gothic</vt:lpstr>
      <vt:lpstr>Arial</vt:lpstr>
      <vt:lpstr>Calibri</vt:lpstr>
      <vt:lpstr>Calibri Light</vt:lpstr>
      <vt:lpstr>Cambria Math</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荒居　秀尚</dc:creator>
  <cp:lastModifiedBy>荒居　秀尚</cp:lastModifiedBy>
  <cp:revision>7</cp:revision>
  <dcterms:created xsi:type="dcterms:W3CDTF">2020-07-13T06:49:52Z</dcterms:created>
  <dcterms:modified xsi:type="dcterms:W3CDTF">2020-07-13T12:54:09Z</dcterms:modified>
</cp:coreProperties>
</file>