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0"/>
    <p:restoredTop sz="96928"/>
  </p:normalViewPr>
  <p:slideViewPr>
    <p:cSldViewPr snapToGrid="0" snapToObjects="1">
      <p:cViewPr>
        <p:scale>
          <a:sx n="141" d="100"/>
          <a:sy n="141" d="100"/>
        </p:scale>
        <p:origin x="14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3E336-6F54-5E43-AB93-B2162CB7AD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EAD36E0B-DB50-1547-B42A-E188E8E84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0246DF0E-7E69-8D49-8C42-A90DD8608D39}"/>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1097797B-A202-A84F-B6FA-5F3B8A897F74}"/>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B8946AF4-F48E-9C46-ACC3-20649F40C7A6}"/>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1976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D2D-B830-B945-9BE9-A075E66A9410}"/>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5057597A-0C76-8C4B-A5C0-18C98F4708D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EA9A9567-83E5-2649-B87D-48E8B1C66F85}"/>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97D8EB2A-5513-9648-B0CF-2F23CE3FF25E}"/>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5099CE11-C45A-BE42-92BD-1BE713D6A691}"/>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70658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CF78BF0-111C-224A-B14C-6994F97CF3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DEDD08BF-C335-794F-990B-8D4400F247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AE928831-105B-A043-ADB1-EBF9FB9F91D0}"/>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AE5D795A-3620-B34B-BF5D-838EED846112}"/>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5947BC4D-5286-E242-B929-E2AB15A07182}"/>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423598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18470-F5DF-9B41-B65F-3102D39D2F86}"/>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726D049D-4F92-3D4F-87DF-E6DD8DC8744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6F280B32-ED06-C64B-A77C-42F70A65D8A0}"/>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0F3A3B8E-0D21-4444-A4B6-31F514E6BB1C}"/>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0009DEF8-6209-B641-81F3-86C581F37BB5}"/>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123260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66A6F-4C16-A34D-BBB2-BDFC29CEDE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FE11F27F-74BE-5244-9AA3-F2326A55A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8E2420-81EE-CF48-B63D-FD8D06C43459}"/>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F535271F-E638-A446-B6B3-59FC5AB5ED4F}"/>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BF362533-3A10-A045-8CAA-73230328AF8D}"/>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79903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8D92DA-054F-3943-B25C-542EE640BB1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85808EA5-0CAB-CF4D-9328-E4867DA40F2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C4668A2C-1980-BE4E-81D5-3D5F848196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B9459596-C530-1949-8636-FE03D0FED63D}"/>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6" name="フッター プレースホルダー 5">
            <a:extLst>
              <a:ext uri="{FF2B5EF4-FFF2-40B4-BE49-F238E27FC236}">
                <a16:creationId xmlns:a16="http://schemas.microsoft.com/office/drawing/2014/main" id="{C6B1C02A-2A82-134D-AF1E-50D198356A83}"/>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A81D95B7-A26C-FE49-8948-28E2E174132A}"/>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111639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B47B7-0C7A-2145-AE0E-23BBD62ED68E}"/>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7022B485-05C0-0E4D-9CA5-5CD9F804FE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DBC9C7B-89C7-FE40-8037-C0DFD84D73F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1591203A-FDED-4647-990D-C0FF7A7E2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DE90BC-63CE-1542-AF1B-C1FDF167D40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BA23C1A5-794A-1B44-9FE9-FECDBF400D31}"/>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8" name="フッター プレースホルダー 7">
            <a:extLst>
              <a:ext uri="{FF2B5EF4-FFF2-40B4-BE49-F238E27FC236}">
                <a16:creationId xmlns:a16="http://schemas.microsoft.com/office/drawing/2014/main" id="{928A9E2E-57C1-5A44-A330-9567714ECC84}"/>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A567CB2B-94A2-AD4C-B9C3-B9C2FD4A43C5}"/>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28629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1EB6D-FE1A-7448-8E0B-2EE2C8B7421F}"/>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AC938A1E-DD3D-C74B-B6A3-940896BE5F91}"/>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4" name="フッター プレースホルダー 3">
            <a:extLst>
              <a:ext uri="{FF2B5EF4-FFF2-40B4-BE49-F238E27FC236}">
                <a16:creationId xmlns:a16="http://schemas.microsoft.com/office/drawing/2014/main" id="{2301EEC0-12C2-1447-8BC7-4E4C58D86394}"/>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F871D1FC-8163-B84F-89AA-F2C4DF7AC87C}"/>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38958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920C52-7837-BC48-8849-D14F2133E02B}"/>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3" name="フッター プレースホルダー 2">
            <a:extLst>
              <a:ext uri="{FF2B5EF4-FFF2-40B4-BE49-F238E27FC236}">
                <a16:creationId xmlns:a16="http://schemas.microsoft.com/office/drawing/2014/main" id="{1C7F493C-8F74-D741-909A-86908241E437}"/>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C719E671-DAF0-ED48-AE53-60710E7DD482}"/>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30366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906F9-515A-E042-8202-4C4E8C5F79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2F175AA3-948E-834C-AFA4-805FD1EBC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6DEDE6DB-C247-8E4D-8970-04213E459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EA9878-C54E-1F41-A67A-271B4686ED68}"/>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6" name="フッター プレースホルダー 5">
            <a:extLst>
              <a:ext uri="{FF2B5EF4-FFF2-40B4-BE49-F238E27FC236}">
                <a16:creationId xmlns:a16="http://schemas.microsoft.com/office/drawing/2014/main" id="{088DE136-6B53-1C42-B128-BCDCF51F0048}"/>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3941E5B2-0951-504F-9823-30836DB55FCC}"/>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72382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F963B-F137-B742-B84D-1A6D40F876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F3BB6CFE-4D73-3E47-8B5B-35ECA922E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D567A98B-C461-FE42-9434-EC73574EE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61A8C7-7382-DF44-9286-BFA2B323B0C0}"/>
              </a:ext>
            </a:extLst>
          </p:cNvPr>
          <p:cNvSpPr>
            <a:spLocks noGrp="1"/>
          </p:cNvSpPr>
          <p:nvPr>
            <p:ph type="dt" sz="half" idx="10"/>
          </p:nvPr>
        </p:nvSpPr>
        <p:spPr/>
        <p:txBody>
          <a:bodyPr/>
          <a:lstStyle/>
          <a:p>
            <a:fld id="{1FB983D7-6587-514C-9DD4-7765AEED6748}" type="datetimeFigureOut">
              <a:rPr kumimoji="1" lang="ja-DE" altLang="en-US" smtClean="0"/>
              <a:t>2020/07/25</a:t>
            </a:fld>
            <a:endParaRPr kumimoji="1" lang="ja-DE" altLang="en-US"/>
          </a:p>
        </p:txBody>
      </p:sp>
      <p:sp>
        <p:nvSpPr>
          <p:cNvPr id="6" name="フッター プレースホルダー 5">
            <a:extLst>
              <a:ext uri="{FF2B5EF4-FFF2-40B4-BE49-F238E27FC236}">
                <a16:creationId xmlns:a16="http://schemas.microsoft.com/office/drawing/2014/main" id="{3D922B31-D876-F148-92EA-B14FC8B4DB0F}"/>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CFA23D95-E0E2-804E-88D7-0AF88C9FC66A}"/>
              </a:ext>
            </a:extLst>
          </p:cNvPr>
          <p:cNvSpPr>
            <a:spLocks noGrp="1"/>
          </p:cNvSpPr>
          <p:nvPr>
            <p:ph type="sldNum" sz="quarter" idx="12"/>
          </p:nvPr>
        </p:nvSpPr>
        <p:spPr/>
        <p:txBody>
          <a:body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43575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1A6FCC-472B-5F41-B1CD-C78166E69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4A61A1C1-A222-E144-AF06-40F181149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027BAE08-DFDF-CF42-9651-D905B3E5C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983D7-6587-514C-9DD4-7765AEED6748}" type="datetimeFigureOut">
              <a:rPr kumimoji="1" lang="ja-DE" altLang="en-US" smtClean="0"/>
              <a:t>2020/07/25</a:t>
            </a:fld>
            <a:endParaRPr kumimoji="1" lang="ja-DE" altLang="en-US"/>
          </a:p>
        </p:txBody>
      </p:sp>
      <p:sp>
        <p:nvSpPr>
          <p:cNvPr id="5" name="フッター プレースホルダー 4">
            <a:extLst>
              <a:ext uri="{FF2B5EF4-FFF2-40B4-BE49-F238E27FC236}">
                <a16:creationId xmlns:a16="http://schemas.microsoft.com/office/drawing/2014/main" id="{0AF83DEC-8A68-4E47-9778-522888DD5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28DF8F14-A2C4-F64C-965F-867C87FF9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F893B-C11A-A64D-880E-41BFD00450C3}" type="slidenum">
              <a:rPr kumimoji="1" lang="ja-DE" altLang="en-US" smtClean="0"/>
              <a:t>‹#›</a:t>
            </a:fld>
            <a:endParaRPr kumimoji="1" lang="ja-DE" altLang="en-US"/>
          </a:p>
        </p:txBody>
      </p:sp>
    </p:spTree>
    <p:extLst>
      <p:ext uri="{BB962C8B-B14F-4D97-AF65-F5344CB8AC3E}">
        <p14:creationId xmlns:p14="http://schemas.microsoft.com/office/powerpoint/2010/main" val="333256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8831" y="106615"/>
            <a:ext cx="11754338" cy="369332"/>
          </a:xfrm>
          <a:prstGeom prst="rect">
            <a:avLst/>
          </a:prstGeom>
          <a:noFill/>
        </p:spPr>
        <p:txBody>
          <a:bodyPr wrap="square" rtlCol="0">
            <a:spAutoFit/>
          </a:bodyPr>
          <a:lstStyle/>
          <a:p>
            <a:pPr algn="ctr"/>
            <a:r>
              <a:rPr kumimoji="1" lang="en-US" altLang="ja-JP" b="1" dirty="0"/>
              <a:t>Unsupervised Learning of Disentangled and Interpretable Representations from Sequential Data</a:t>
            </a:r>
            <a:endParaRPr kumimoji="1" lang="ja-JP" altLang="en-US" b="1" dirty="0"/>
          </a:p>
        </p:txBody>
      </p:sp>
      <p:sp>
        <p:nvSpPr>
          <p:cNvPr id="5" name="テキスト ボックス 4"/>
          <p:cNvSpPr txBox="1"/>
          <p:nvPr/>
        </p:nvSpPr>
        <p:spPr>
          <a:xfrm>
            <a:off x="1156466" y="1545309"/>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1156465" y="3096662"/>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1156465" y="4463349"/>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810896" y="1545309"/>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810894" y="280332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885142" y="4463349"/>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2149230" y="364297"/>
            <a:ext cx="7893539" cy="646331"/>
          </a:xfrm>
          <a:prstGeom prst="rect">
            <a:avLst/>
          </a:prstGeom>
          <a:noFill/>
        </p:spPr>
        <p:txBody>
          <a:bodyPr wrap="square" rtlCol="0">
            <a:spAutoFit/>
          </a:bodyPr>
          <a:lstStyle/>
          <a:p>
            <a:pPr algn="ctr"/>
            <a:r>
              <a:rPr kumimoji="1" lang="en-US" altLang="ja-JP" dirty="0"/>
              <a:t>Wei-Ning Hsu, Yu Zhang, and James Glass</a:t>
            </a:r>
          </a:p>
          <a:p>
            <a:pPr algn="ctr"/>
            <a:r>
              <a:rPr kumimoji="1" lang="en-US" altLang="ja-JP" dirty="0"/>
              <a:t>NIPS2017</a:t>
            </a:r>
            <a:endParaRPr kumimoji="1" lang="ja-JP" altLang="en-US" dirty="0"/>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1156463" y="3479662"/>
            <a:ext cx="3856893" cy="461665"/>
          </a:xfrm>
          <a:prstGeom prst="rect">
            <a:avLst/>
          </a:prstGeom>
          <a:noFill/>
        </p:spPr>
        <p:txBody>
          <a:bodyPr wrap="square" rtlCol="0">
            <a:spAutoFit/>
          </a:bodyPr>
          <a:lstStyle/>
          <a:p>
            <a:r>
              <a:rPr kumimoji="1" lang="ja-DE" altLang="en-US" sz="1200" dirty="0"/>
              <a:t>この論文の前に系列データで</a:t>
            </a:r>
            <a:r>
              <a:rPr kumimoji="1" lang="en-US" altLang="ja-DE" sz="1200" dirty="0"/>
              <a:t>Disentangle</a:t>
            </a:r>
            <a:r>
              <a:rPr kumimoji="1" lang="ja-DE" altLang="en-US" sz="1200" dirty="0"/>
              <a:t>を行ったものはなかった。</a:t>
            </a:r>
            <a:endParaRPr kumimoji="1" lang="en-US" altLang="ja-DE" sz="12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1156464" y="4832681"/>
                <a:ext cx="3856893" cy="1754326"/>
              </a:xfrm>
              <a:prstGeom prst="rect">
                <a:avLst/>
              </a:prstGeom>
              <a:noFill/>
            </p:spPr>
            <p:txBody>
              <a:bodyPr wrap="square" rtlCol="0">
                <a:spAutoFit/>
              </a:bodyPr>
              <a:lstStyle/>
              <a:p>
                <a:r>
                  <a:rPr kumimoji="1" lang="ja-DE" altLang="en-US" sz="1200" dirty="0"/>
                  <a:t>系列データを構成する要素は、ある区間の中で大きな変化を伴わない要素と区間の中でも大きな変化を伴う要素に分けられる、前者を</a:t>
                </a:r>
                <a:r>
                  <a:rPr kumimoji="1" lang="en-US" altLang="ja-DE" sz="1200" dirty="0"/>
                  <a:t>sequence-level</a:t>
                </a:r>
                <a:r>
                  <a:rPr kumimoji="1" lang="ja-DE" altLang="en-US" sz="1200" dirty="0"/>
                  <a:t>、後者を</a:t>
                </a:r>
                <a:r>
                  <a:rPr kumimoji="1" lang="en-US" altLang="ja-DE" sz="1200" dirty="0"/>
                  <a:t>segment-level</a:t>
                </a:r>
                <a:r>
                  <a:rPr kumimoji="1" lang="ja-DE" altLang="en-US" sz="1200" dirty="0"/>
                  <a:t>と分けるとして、</a:t>
                </a:r>
                <a:r>
                  <a:rPr kumimoji="1" lang="en-US" altLang="ja-DE" sz="1200" dirty="0"/>
                  <a:t>VAE</a:t>
                </a:r>
                <a:r>
                  <a:rPr kumimoji="1" lang="ja-DE" altLang="en-US" sz="1200" dirty="0"/>
                  <a:t>の潜在表現を</a:t>
                </a:r>
                <a:r>
                  <a:rPr kumimoji="1" lang="en-US" altLang="ja-DE" sz="1200" dirty="0"/>
                  <a:t>sequence-level</a:t>
                </a:r>
                <a:r>
                  <a:rPr kumimoji="1" lang="ja-DE" altLang="en-US" sz="1200" dirty="0"/>
                  <a:t>と</a:t>
                </a:r>
                <a:r>
                  <a:rPr kumimoji="1" lang="en-US" altLang="ja-DE" sz="1200" dirty="0"/>
                  <a:t>segment-level</a:t>
                </a:r>
                <a:r>
                  <a:rPr kumimoji="1" lang="ja-DE" altLang="en-US" sz="1200" dirty="0"/>
                  <a:t>に対応した要素とし</a:t>
                </a:r>
                <a:r>
                  <a:rPr kumimoji="1" lang="en-US" altLang="ja-DE" sz="1200" dirty="0"/>
                  <a:t>segment-level</a:t>
                </a:r>
                <a:r>
                  <a:rPr kumimoji="1" lang="ja-DE" altLang="en-US" sz="1200" dirty="0"/>
                  <a:t>に対応した変数</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1</m:t>
                        </m:r>
                      </m:sub>
                    </m:sSub>
                  </m:oMath>
                </a14:m>
                <a:r>
                  <a:rPr kumimoji="1" lang="ja-DE" altLang="en-US" sz="1200" dirty="0"/>
                  <a:t>は</a:t>
                </a:r>
                <a:r>
                  <a:rPr kumimoji="1" lang="en-US" altLang="ja-DE" sz="1200" dirty="0"/>
                  <a:t>sequence-level</a:t>
                </a:r>
                <a:r>
                  <a:rPr kumimoji="1" lang="ja-DE" altLang="en-US" sz="1200" dirty="0"/>
                  <a:t>に対応した要素</a:t>
                </a:r>
                <a14:m>
                  <m:oMath xmlns:m="http://schemas.openxmlformats.org/officeDocument/2006/math">
                    <m:sSub>
                      <m:sSubPr>
                        <m:ctrlPr>
                          <a:rPr kumimoji="1" lang="en-US" altLang="ja-DE" sz="1200" b="0" i="1" smtClean="0">
                            <a:latin typeface="Cambria Math" panose="02040503050406030204" pitchFamily="18" charset="0"/>
                          </a:rPr>
                        </m:ctrlPr>
                      </m:sSubPr>
                      <m:e>
                        <m:r>
                          <a:rPr kumimoji="1" lang="en-US" altLang="ja-DE" sz="1200" b="0" i="1" smtClean="0">
                            <a:latin typeface="Cambria Math" panose="02040503050406030204" pitchFamily="18" charset="0"/>
                          </a:rPr>
                          <m:t>𝑧</m:t>
                        </m:r>
                      </m:e>
                      <m:sub>
                        <m:r>
                          <a:rPr kumimoji="1" lang="en-US" altLang="ja-DE" sz="1200" b="0" i="1" smtClean="0">
                            <a:latin typeface="Cambria Math" panose="02040503050406030204" pitchFamily="18" charset="0"/>
                          </a:rPr>
                          <m:t>2</m:t>
                        </m:r>
                      </m:sub>
                    </m:sSub>
                  </m:oMath>
                </a14:m>
                <a:r>
                  <a:rPr kumimoji="1" lang="ja-DE" altLang="en-US" sz="1200" dirty="0"/>
                  <a:t>に条件づけられているとする。また、</a:t>
                </a:r>
                <a:r>
                  <a:rPr kumimoji="1" lang="en-US" altLang="ja-DE" sz="1200" dirty="0"/>
                  <a:t>sequence-level</a:t>
                </a:r>
                <a:r>
                  <a:rPr kumimoji="1" lang="ja-DE" altLang="en-US" sz="1200" dirty="0"/>
                  <a:t>な潜在変数が乖離するように、</a:t>
                </a:r>
                <a:r>
                  <a:rPr kumimoji="1" lang="en-US" altLang="ja-DE" sz="1200" dirty="0"/>
                  <a:t>sequence</a:t>
                </a:r>
                <a:r>
                  <a:rPr kumimoji="1" lang="ja-DE" altLang="en-US" sz="1200" dirty="0"/>
                  <a:t>の予測を行う。</a:t>
                </a:r>
                <a:endParaRPr kumimoji="1" lang="en-US" altLang="ja-DE" sz="1200" dirty="0"/>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1156464" y="4832681"/>
                <a:ext cx="3856893" cy="1754326"/>
              </a:xfrm>
              <a:prstGeom prst="rect">
                <a:avLst/>
              </a:prstGeom>
              <a:blipFill>
                <a:blip r:embed="rId2"/>
                <a:stretch>
                  <a:fillRect b="-719"/>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810891" y="1859825"/>
            <a:ext cx="3856895" cy="1015663"/>
          </a:xfrm>
          <a:prstGeom prst="rect">
            <a:avLst/>
          </a:prstGeom>
          <a:noFill/>
        </p:spPr>
        <p:txBody>
          <a:bodyPr wrap="square" rtlCol="0">
            <a:spAutoFit/>
          </a:bodyPr>
          <a:lstStyle/>
          <a:p>
            <a:r>
              <a:rPr kumimoji="1" lang="en-US" altLang="ja-DE" sz="1200" dirty="0"/>
              <a:t>TIMIT</a:t>
            </a:r>
            <a:r>
              <a:rPr kumimoji="1" lang="ja-DE" altLang="en-US" sz="1200" dirty="0"/>
              <a:t>と</a:t>
            </a:r>
            <a:r>
              <a:rPr kumimoji="1" lang="en-US" altLang="ja-DE" sz="1200" dirty="0"/>
              <a:t>Aurora-4</a:t>
            </a:r>
            <a:r>
              <a:rPr kumimoji="1" lang="ja-DE" altLang="en-US" sz="1200" dirty="0"/>
              <a:t>の二つのコーポラを用いて検証。</a:t>
            </a:r>
            <a:r>
              <a:rPr kumimoji="1" lang="en-US" altLang="ja-DE" sz="1200" dirty="0"/>
              <a:t>Disentangle</a:t>
            </a:r>
            <a:r>
              <a:rPr kumimoji="1" lang="ja-DE" altLang="en-US" sz="1200" dirty="0"/>
              <a:t>できていることを確認するために、生成を行って定性的に検証。また、</a:t>
            </a:r>
            <a:r>
              <a:rPr kumimoji="1" lang="en-US" altLang="ja-DE" sz="1200" dirty="0"/>
              <a:t>sequence-level</a:t>
            </a:r>
            <a:r>
              <a:rPr kumimoji="1" lang="ja-DE" altLang="en-US" sz="1200" dirty="0"/>
              <a:t>の特徴を</a:t>
            </a:r>
            <a:r>
              <a:rPr kumimoji="1" lang="en-US" altLang="ja-DE" sz="1200" dirty="0"/>
              <a:t>disentangle</a:t>
            </a:r>
            <a:r>
              <a:rPr kumimoji="1" lang="ja-DE" altLang="en-US" sz="1200" dirty="0"/>
              <a:t>ができているかを確認するために話者特定のタスクと音声認識のタスクで定量評価</a:t>
            </a:r>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810893" y="3251951"/>
            <a:ext cx="3856893" cy="1200329"/>
          </a:xfrm>
          <a:prstGeom prst="rect">
            <a:avLst/>
          </a:prstGeom>
          <a:noFill/>
        </p:spPr>
        <p:txBody>
          <a:bodyPr wrap="square" rtlCol="0">
            <a:spAutoFit/>
          </a:bodyPr>
          <a:lstStyle/>
          <a:p>
            <a:r>
              <a:rPr kumimoji="1" lang="ja-DE" altLang="en-US" sz="1200" dirty="0"/>
              <a:t>難しく書いてある気がするが、</a:t>
            </a:r>
            <a:r>
              <a:rPr kumimoji="1" lang="en-US" altLang="ja-DE" sz="1200" dirty="0"/>
              <a:t>Sequence-level</a:t>
            </a:r>
            <a:r>
              <a:rPr kumimoji="1" lang="ja-DE" altLang="en-US" sz="1200" dirty="0"/>
              <a:t>と</a:t>
            </a:r>
            <a:r>
              <a:rPr kumimoji="1" lang="en-US" altLang="ja-DE" sz="1200" dirty="0"/>
              <a:t>segment-level</a:t>
            </a:r>
            <a:r>
              <a:rPr kumimoji="1" lang="ja-DE" altLang="en-US" sz="1200" dirty="0"/>
              <a:t>の</a:t>
            </a:r>
            <a:r>
              <a:rPr kumimoji="1" lang="en-US" altLang="ja-DE" sz="1200" dirty="0"/>
              <a:t>disentanglement</a:t>
            </a:r>
            <a:r>
              <a:rPr kumimoji="1" lang="ja-DE" altLang="en-US" sz="1200" dirty="0"/>
              <a:t>を行うために別々にモデル化し、</a:t>
            </a:r>
            <a:r>
              <a:rPr kumimoji="1" lang="en-US" altLang="ja-DE" sz="1200" dirty="0"/>
              <a:t>sequence-level</a:t>
            </a:r>
            <a:r>
              <a:rPr kumimoji="1" lang="ja-DE" altLang="en-US" sz="1200" dirty="0"/>
              <a:t>の変数が分離するように</a:t>
            </a:r>
            <a:r>
              <a:rPr kumimoji="1" lang="en-US" altLang="ja-DE" sz="1200" dirty="0" err="1"/>
              <a:t>discrimenative</a:t>
            </a:r>
            <a:r>
              <a:rPr kumimoji="1" lang="en-US" altLang="ja-DE" sz="1200" dirty="0"/>
              <a:t> learning</a:t>
            </a:r>
            <a:r>
              <a:rPr kumimoji="1" lang="ja-DE" altLang="en-US" sz="1200" dirty="0"/>
              <a:t>を行うだけのような気がする</a:t>
            </a:r>
            <a:endParaRPr kumimoji="1" lang="en-US" altLang="ja-DE" sz="1200" dirty="0"/>
          </a:p>
          <a:p>
            <a:r>
              <a:rPr kumimoji="1" lang="en-US" altLang="ja-DE" sz="1200" dirty="0"/>
              <a:t>Sequence</a:t>
            </a:r>
            <a:r>
              <a:rPr kumimoji="1" lang="ja-DE" altLang="en-US" sz="1200" dirty="0"/>
              <a:t>に使えるとあるが、音声に特化しているだけの気もしないでもない。</a:t>
            </a:r>
            <a:endParaRPr kumimoji="1" lang="en-US" altLang="ja-DE" sz="1200" dirty="0"/>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885143" y="4869693"/>
            <a:ext cx="3856893" cy="830997"/>
          </a:xfrm>
          <a:prstGeom prst="rect">
            <a:avLst/>
          </a:prstGeom>
          <a:noFill/>
        </p:spPr>
        <p:txBody>
          <a:bodyPr wrap="square" rtlCol="0">
            <a:spAutoFit/>
          </a:bodyPr>
          <a:lstStyle/>
          <a:p>
            <a:r>
              <a:rPr lang="en" altLang="ja-DE" sz="1200" dirty="0" err="1">
                <a:latin typeface="Yu Gothic" panose="020B0400000000000000" pitchFamily="34" charset="-128"/>
                <a:ea typeface="Yu Gothic" panose="020B0400000000000000" pitchFamily="34" charset="-128"/>
              </a:rPr>
              <a:t>Klindt</a:t>
            </a:r>
            <a:r>
              <a:rPr lang="en" altLang="ja-DE" sz="1200" dirty="0">
                <a:latin typeface="Yu Gothic" panose="020B0400000000000000" pitchFamily="34" charset="-128"/>
                <a:ea typeface="Yu Gothic" panose="020B0400000000000000" pitchFamily="34" charset="-128"/>
              </a:rPr>
              <a:t>, David, et al. "Towards Nonlinear Disentanglement in Natural Data with Temporal Sparse Coding." </a:t>
            </a:r>
            <a:r>
              <a:rPr lang="en" altLang="ja-DE" sz="1200" i="1" dirty="0" err="1">
                <a:latin typeface="Yu Gothic" panose="020B0400000000000000" pitchFamily="34" charset="-128"/>
                <a:ea typeface="Yu Gothic" panose="020B0400000000000000" pitchFamily="34" charset="-128"/>
              </a:rPr>
              <a:t>arXiv</a:t>
            </a:r>
            <a:r>
              <a:rPr lang="en" altLang="ja-DE" sz="1200" i="1" dirty="0">
                <a:latin typeface="Yu Gothic" panose="020B0400000000000000" pitchFamily="34" charset="-128"/>
                <a:ea typeface="Yu Gothic" panose="020B0400000000000000" pitchFamily="34" charset="-128"/>
              </a:rPr>
              <a:t> preprint arXiv:2007.10930</a:t>
            </a:r>
            <a:r>
              <a:rPr lang="en" altLang="ja-DE" sz="1200" dirty="0">
                <a:latin typeface="Yu Gothic" panose="020B0400000000000000" pitchFamily="34" charset="-128"/>
                <a:ea typeface="Yu Gothic" panose="020B0400000000000000" pitchFamily="34" charset="-128"/>
              </a:rPr>
              <a:t> (2020).</a:t>
            </a:r>
          </a:p>
        </p:txBody>
      </p:sp>
      <p:sp>
        <p:nvSpPr>
          <p:cNvPr id="18" name="テキスト ボックス 17">
            <a:extLst>
              <a:ext uri="{FF2B5EF4-FFF2-40B4-BE49-F238E27FC236}">
                <a16:creationId xmlns:a16="http://schemas.microsoft.com/office/drawing/2014/main" id="{122BB24D-01CE-8446-9CBE-1BD694EA30B2}"/>
              </a:ext>
            </a:extLst>
          </p:cNvPr>
          <p:cNvSpPr txBox="1"/>
          <p:nvPr/>
        </p:nvSpPr>
        <p:spPr>
          <a:xfrm>
            <a:off x="1156463" y="1882665"/>
            <a:ext cx="3856893" cy="1200329"/>
          </a:xfrm>
          <a:prstGeom prst="rect">
            <a:avLst/>
          </a:prstGeom>
          <a:noFill/>
        </p:spPr>
        <p:txBody>
          <a:bodyPr wrap="square" rtlCol="0">
            <a:spAutoFit/>
          </a:bodyPr>
          <a:lstStyle/>
          <a:p>
            <a:r>
              <a:rPr kumimoji="1" lang="ja-DE" altLang="en-US" sz="1200" dirty="0"/>
              <a:t>教師なしで系列データから</a:t>
            </a:r>
            <a:r>
              <a:rPr kumimoji="1" lang="en-US" altLang="ja-DE" sz="1200" dirty="0"/>
              <a:t>Disentangle</a:t>
            </a:r>
            <a:r>
              <a:rPr kumimoji="1" lang="ja-DE" altLang="en-US" sz="1200" dirty="0"/>
              <a:t>かつ解釈可能な表現を学習する</a:t>
            </a:r>
            <a:r>
              <a:rPr kumimoji="1" lang="en-US" altLang="ja-DE" sz="1200" dirty="0"/>
              <a:t>Factorized Hierarchical VAE</a:t>
            </a:r>
            <a:r>
              <a:rPr kumimoji="1" lang="ja-DE" altLang="en-US" sz="1200" dirty="0"/>
              <a:t>の提案。</a:t>
            </a:r>
            <a:r>
              <a:rPr kumimoji="1" lang="en-US" altLang="ja-DE" sz="1200" dirty="0"/>
              <a:t>Sequence-dependent</a:t>
            </a:r>
            <a:r>
              <a:rPr kumimoji="1" lang="ja-DE" altLang="en-US" sz="1200" dirty="0"/>
              <a:t>な表現と</a:t>
            </a:r>
            <a:r>
              <a:rPr kumimoji="1" lang="en-US" altLang="ja-DE" sz="1200" dirty="0"/>
              <a:t>Sequence-independent</a:t>
            </a:r>
            <a:r>
              <a:rPr kumimoji="1" lang="ja-DE" altLang="en-US" sz="1200" dirty="0"/>
              <a:t>な表現を明示的にモデル化している。２種の音声コーパスで実証し、話者や言語的要素を変更できることを示したほか、話者認識のタスクで有用性を示した。</a:t>
            </a:r>
            <a:endParaRPr kumimoji="1" lang="en-US" altLang="ja-DE" sz="1200" dirty="0"/>
          </a:p>
        </p:txBody>
      </p:sp>
      <p:pic>
        <p:nvPicPr>
          <p:cNvPr id="3" name="図 2" descr="挿絵, 時計, ミラー が含まれている画像&#10;&#10;自動的に生成された説明">
            <a:extLst>
              <a:ext uri="{FF2B5EF4-FFF2-40B4-BE49-F238E27FC236}">
                <a16:creationId xmlns:a16="http://schemas.microsoft.com/office/drawing/2014/main" id="{C39FB715-252D-A442-85A5-31C626283ACC}"/>
              </a:ext>
            </a:extLst>
          </p:cNvPr>
          <p:cNvPicPr>
            <a:picLocks noChangeAspect="1"/>
          </p:cNvPicPr>
          <p:nvPr/>
        </p:nvPicPr>
        <p:blipFill>
          <a:blip r:embed="rId3"/>
          <a:stretch>
            <a:fillRect/>
          </a:stretch>
        </p:blipFill>
        <p:spPr>
          <a:xfrm>
            <a:off x="5013356" y="6014702"/>
            <a:ext cx="2800161" cy="762646"/>
          </a:xfrm>
          <a:prstGeom prst="rect">
            <a:avLst/>
          </a:prstGeom>
        </p:spPr>
      </p:pic>
    </p:spTree>
    <p:extLst>
      <p:ext uri="{BB962C8B-B14F-4D97-AF65-F5344CB8AC3E}">
        <p14:creationId xmlns:p14="http://schemas.microsoft.com/office/powerpoint/2010/main" val="3336653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196</Words>
  <Application>Microsoft Macintosh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Yu Gothic</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8</cp:revision>
  <dcterms:created xsi:type="dcterms:W3CDTF">2020-07-25T07:30:01Z</dcterms:created>
  <dcterms:modified xsi:type="dcterms:W3CDTF">2020-07-25T13:09:58Z</dcterms:modified>
</cp:coreProperties>
</file>