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45"/>
    <p:restoredTop sz="96327"/>
  </p:normalViewPr>
  <p:slideViewPr>
    <p:cSldViewPr snapToGrid="0" snapToObjects="1">
      <p:cViewPr>
        <p:scale>
          <a:sx n="157" d="100"/>
          <a:sy n="157" d="100"/>
        </p:scale>
        <p:origin x="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01CB3-6E84-EB42-AC81-033FCCD600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1D56C181-586F-8543-A416-4E8086621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DE907EB5-CB99-884B-9488-8D818BC085D7}"/>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4221F5CE-2D61-EA4E-8E18-4FD3807A511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F814E87E-B2A8-DB4D-B12D-D12101205C4D}"/>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256117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D95FA-F14F-624D-BB11-8D8AEE7D2A84}"/>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12F418D3-BB69-9C44-AA44-45EDCD11C4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EE17B638-B674-3542-BDAF-F0AB3AFA013C}"/>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32407F6A-18FC-B64B-B5EE-78241ACFB4FD}"/>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ACEC8B69-4D45-DB4D-9C6F-DBC723F93EE3}"/>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30730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1BD6C5-7721-C949-B1A1-981DB686A16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4654A393-CD10-4143-8481-68389B18D4F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251A9C78-9DA2-0341-A097-70A361E84EB8}"/>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78054A57-1B6A-6446-9D56-63549F531F1A}"/>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13E7C49-C2DA-7345-945D-D30B3CFAD25B}"/>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90956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1C608-A4AD-8341-89CA-D129B1F954F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E82B5B36-D261-C347-944C-0FC893CB8BB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1A62C689-3C57-AB40-89DA-FC29FF31AC69}"/>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CE023ED7-5C13-ED43-923E-0FD9AE7B78D1}"/>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79E5DC0-BDFF-904A-8043-C031E6574C19}"/>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82140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0F950-EC0D-6545-AE11-7759C9591A5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57090454-F2CC-804C-9A3F-EA7184AE2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68CF02-3FD9-A946-A4A0-C09695C989E0}"/>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DB8ED7A6-9B9B-694A-8849-8E330181A9F8}"/>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2DAFDABD-872F-E047-9C25-A79B548EFD16}"/>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60467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65F7D-2BAE-9544-A27A-FE2A96E0049C}"/>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0608738A-AB29-CF4F-AFB7-9A31A1A11D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82E8B2C8-66CB-B64F-B005-F63CA01DBA2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E6325893-A98D-9342-8CD8-5B515D64DC0F}"/>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6" name="フッター プレースホルダー 5">
            <a:extLst>
              <a:ext uri="{FF2B5EF4-FFF2-40B4-BE49-F238E27FC236}">
                <a16:creationId xmlns:a16="http://schemas.microsoft.com/office/drawing/2014/main" id="{03CC9732-F4BF-0B46-9EF3-6CD2CBF41DA3}"/>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B4DFA812-1A3B-4940-B2C1-E25D8491E7B5}"/>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223794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F19E9-1A73-3F46-A3E5-1F30FEA7FF12}"/>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3927E391-1112-424A-AE27-0C2DA6CC2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3C6C87B-93B2-9C48-B726-6F4ACB2ABF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2299DBB2-B132-3F48-82B0-B702E21C5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8C0C44-0742-3747-B124-8125DE45C8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89A48AF6-DF1E-EC44-A334-EF40E507594F}"/>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8" name="フッター プレースホルダー 7">
            <a:extLst>
              <a:ext uri="{FF2B5EF4-FFF2-40B4-BE49-F238E27FC236}">
                <a16:creationId xmlns:a16="http://schemas.microsoft.com/office/drawing/2014/main" id="{85F0AC98-4CC7-C64E-84B3-F6AA502DDBA9}"/>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4335CE4E-B034-704C-AF75-D638B0950BCD}"/>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261826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197CC-E127-0447-B674-A226601521C0}"/>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C1F4036F-8650-5847-852D-0891239821A0}"/>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4" name="フッター プレースホルダー 3">
            <a:extLst>
              <a:ext uri="{FF2B5EF4-FFF2-40B4-BE49-F238E27FC236}">
                <a16:creationId xmlns:a16="http://schemas.microsoft.com/office/drawing/2014/main" id="{7DAFAEB7-5072-6D44-BA02-10B429E57D50}"/>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C63C2A1B-E936-F345-A0F3-56B10E6CD058}"/>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220243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E65BB5-8819-824F-A5AF-E372883CEFA2}"/>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3" name="フッター プレースホルダー 2">
            <a:extLst>
              <a:ext uri="{FF2B5EF4-FFF2-40B4-BE49-F238E27FC236}">
                <a16:creationId xmlns:a16="http://schemas.microsoft.com/office/drawing/2014/main" id="{F08D5296-BD36-024B-97C2-71C46B897655}"/>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F0DB6A92-6C6A-3449-A7F6-E7090DC871A5}"/>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127805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B49A4-C7AB-6642-876E-6E828C9CD1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2B75915D-EE1F-C344-BE15-B8B1D5F30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EBE88610-C9D7-2B44-AA71-66C6BC2C8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13B6AB-66C1-334C-91B7-3BBBC634CCF4}"/>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6" name="フッター プレースホルダー 5">
            <a:extLst>
              <a:ext uri="{FF2B5EF4-FFF2-40B4-BE49-F238E27FC236}">
                <a16:creationId xmlns:a16="http://schemas.microsoft.com/office/drawing/2014/main" id="{FC415940-07BF-204D-9FF5-C8BD5975B803}"/>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732F2A3E-EF5C-E447-845F-A9942617EB2A}"/>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190193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D6C0A-9918-6641-9AC4-F89A069E12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5FD60290-98D7-E24E-84AC-8A0AE373B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4C55D038-CEAB-F649-BC4D-9FAD8E3F5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E55CBF2-252A-A847-9ADA-4ECBA4CD4FCA}"/>
              </a:ext>
            </a:extLst>
          </p:cNvPr>
          <p:cNvSpPr>
            <a:spLocks noGrp="1"/>
          </p:cNvSpPr>
          <p:nvPr>
            <p:ph type="dt" sz="half" idx="10"/>
          </p:nvPr>
        </p:nvSpPr>
        <p:spPr/>
        <p:txBody>
          <a:bodyPr/>
          <a:lstStyle/>
          <a:p>
            <a:fld id="{B7C87717-CDC6-C245-A3E9-F02926C7EF08}" type="datetimeFigureOut">
              <a:rPr kumimoji="1" lang="ja-DE" altLang="en-US" smtClean="0"/>
              <a:t>2020/07/20</a:t>
            </a:fld>
            <a:endParaRPr kumimoji="1" lang="ja-DE" altLang="en-US"/>
          </a:p>
        </p:txBody>
      </p:sp>
      <p:sp>
        <p:nvSpPr>
          <p:cNvPr id="6" name="フッター プレースホルダー 5">
            <a:extLst>
              <a:ext uri="{FF2B5EF4-FFF2-40B4-BE49-F238E27FC236}">
                <a16:creationId xmlns:a16="http://schemas.microsoft.com/office/drawing/2014/main" id="{CB4812C6-3847-ED4C-9E76-C73666175B7F}"/>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11EACC79-FFD4-A049-8D36-CDE88285CFB5}"/>
              </a:ext>
            </a:extLst>
          </p:cNvPr>
          <p:cNvSpPr>
            <a:spLocks noGrp="1"/>
          </p:cNvSpPr>
          <p:nvPr>
            <p:ph type="sldNum" sz="quarter" idx="12"/>
          </p:nvPr>
        </p:nvSpPr>
        <p:spPr/>
        <p:txBody>
          <a:body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266206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C05273-B038-2746-9731-5D81E7A2D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3749D563-B89D-144E-B567-6187C38D1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73730514-BA15-6548-A40A-37DB137ED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87717-CDC6-C245-A3E9-F02926C7EF08}" type="datetimeFigureOut">
              <a:rPr kumimoji="1" lang="ja-DE" altLang="en-US" smtClean="0"/>
              <a:t>2020/07/20</a:t>
            </a:fld>
            <a:endParaRPr kumimoji="1" lang="ja-DE" altLang="en-US"/>
          </a:p>
        </p:txBody>
      </p:sp>
      <p:sp>
        <p:nvSpPr>
          <p:cNvPr id="5" name="フッター プレースホルダー 4">
            <a:extLst>
              <a:ext uri="{FF2B5EF4-FFF2-40B4-BE49-F238E27FC236}">
                <a16:creationId xmlns:a16="http://schemas.microsoft.com/office/drawing/2014/main" id="{60B9DA03-90ED-B94E-9B3F-008B6324F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6B3F9E9A-5B81-8E44-ABBE-678D1DBE8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D4FC6-C5FB-B340-A8ED-DC624239757F}" type="slidenum">
              <a:rPr kumimoji="1" lang="ja-DE" altLang="en-US" smtClean="0"/>
              <a:t>‹#›</a:t>
            </a:fld>
            <a:endParaRPr kumimoji="1" lang="ja-DE" altLang="en-US"/>
          </a:p>
        </p:txBody>
      </p:sp>
    </p:spTree>
    <p:extLst>
      <p:ext uri="{BB962C8B-B14F-4D97-AF65-F5344CB8AC3E}">
        <p14:creationId xmlns:p14="http://schemas.microsoft.com/office/powerpoint/2010/main" val="1108522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8831" y="106615"/>
            <a:ext cx="11754338" cy="369332"/>
          </a:xfrm>
          <a:prstGeom prst="rect">
            <a:avLst/>
          </a:prstGeom>
          <a:noFill/>
        </p:spPr>
        <p:txBody>
          <a:bodyPr wrap="square" rtlCol="0">
            <a:spAutoFit/>
          </a:bodyPr>
          <a:lstStyle/>
          <a:p>
            <a:pPr algn="ctr"/>
            <a:r>
              <a:rPr kumimoji="1" lang="en-US" altLang="ja-JP" b="1" dirty="0"/>
              <a:t>Weakly-Supervised Disentanglement Without Compromises</a:t>
            </a:r>
            <a:endParaRPr kumimoji="1" lang="ja-JP" altLang="en-US" b="1" dirty="0"/>
          </a:p>
        </p:txBody>
      </p:sp>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05412" y="3387710"/>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2149230" y="364297"/>
            <a:ext cx="7893539" cy="923330"/>
          </a:xfrm>
          <a:prstGeom prst="rect">
            <a:avLst/>
          </a:prstGeom>
          <a:noFill/>
        </p:spPr>
        <p:txBody>
          <a:bodyPr wrap="square" rtlCol="0">
            <a:spAutoFit/>
          </a:bodyPr>
          <a:lstStyle/>
          <a:p>
            <a:pPr algn="ctr"/>
            <a:r>
              <a:rPr kumimoji="1" lang="en-US" altLang="ja-JP" dirty="0"/>
              <a:t>Francesco </a:t>
            </a:r>
            <a:r>
              <a:rPr kumimoji="1" lang="en-US" altLang="ja-JP" dirty="0" err="1"/>
              <a:t>Locatello</a:t>
            </a:r>
            <a:r>
              <a:rPr kumimoji="1" lang="en-US" altLang="ja-JP" dirty="0"/>
              <a:t>, Ben Poole, Gunnar </a:t>
            </a:r>
            <a:r>
              <a:rPr kumimoji="1" lang="en-US" altLang="ja-JP" dirty="0" err="1"/>
              <a:t>Rätsch</a:t>
            </a:r>
            <a:r>
              <a:rPr kumimoji="1" lang="en-US" altLang="ja-JP" dirty="0"/>
              <a:t>, Bernhard </a:t>
            </a:r>
            <a:r>
              <a:rPr kumimoji="1" lang="en-US" altLang="ja-JP" dirty="0" err="1"/>
              <a:t>Schölkopf</a:t>
            </a:r>
            <a:r>
              <a:rPr kumimoji="1" lang="en-US" altLang="ja-JP" dirty="0"/>
              <a:t>, Olivier </a:t>
            </a:r>
            <a:r>
              <a:rPr kumimoji="1" lang="en-US" altLang="ja-JP" dirty="0" err="1"/>
              <a:t>Bachem</a:t>
            </a:r>
            <a:r>
              <a:rPr kumimoji="1" lang="en-US" altLang="ja-JP" dirty="0"/>
              <a:t>, </a:t>
            </a:r>
            <a:r>
              <a:rPr kumimoji="1" lang="en-US" altLang="ja-JP" dirty="0" err="1"/>
              <a:t>Micael</a:t>
            </a:r>
            <a:r>
              <a:rPr kumimoji="1" lang="en-US" altLang="ja-JP" dirty="0"/>
              <a:t> </a:t>
            </a:r>
            <a:r>
              <a:rPr kumimoji="1" lang="en-US" altLang="ja-JP" dirty="0" err="1"/>
              <a:t>Tschannen</a:t>
            </a:r>
            <a:r>
              <a:rPr kumimoji="1" lang="en-US" altLang="ja-JP" dirty="0"/>
              <a:t>,</a:t>
            </a:r>
          </a:p>
          <a:p>
            <a:pPr algn="ctr"/>
            <a:r>
              <a:rPr kumimoji="1" lang="en-US" altLang="ja-JP" dirty="0"/>
              <a:t>ICML2020</a:t>
            </a:r>
            <a:endParaRPr kumimoji="1" lang="ja-JP" altLang="en-US" dirty="0"/>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1" y="4064046"/>
            <a:ext cx="3856893" cy="1015663"/>
          </a:xfrm>
          <a:prstGeom prst="rect">
            <a:avLst/>
          </a:prstGeom>
          <a:noFill/>
        </p:spPr>
        <p:txBody>
          <a:bodyPr wrap="square" rtlCol="0">
            <a:spAutoFit/>
          </a:bodyPr>
          <a:lstStyle/>
          <a:p>
            <a:r>
              <a:rPr kumimoji="1" lang="ja-DE" altLang="en-US" sz="1200" dirty="0"/>
              <a:t>これまでの</a:t>
            </a:r>
            <a:r>
              <a:rPr kumimoji="1" lang="en-US" altLang="ja-DE" sz="1200" dirty="0"/>
              <a:t>Weakly-supervised</a:t>
            </a:r>
            <a:r>
              <a:rPr kumimoji="1" lang="ja-DE" altLang="en-US" sz="1200" dirty="0"/>
              <a:t>な</a:t>
            </a:r>
            <a:r>
              <a:rPr kumimoji="1" lang="en-US" altLang="ja-DE" sz="1200" dirty="0"/>
              <a:t>Disentanglement</a:t>
            </a:r>
            <a:r>
              <a:rPr kumimoji="1" lang="ja-DE" altLang="en-US" sz="1200" dirty="0"/>
              <a:t>の手法は同時に変化しうる要素が一つまで、と言った現実的でない仮定を用いることがあったが、提案手法では、ペアの画像の間ではいくつかの要素</a:t>
            </a:r>
            <a:r>
              <a:rPr kumimoji="1" lang="en-US" altLang="ja-DE" sz="1200" dirty="0"/>
              <a:t>(</a:t>
            </a:r>
            <a:r>
              <a:rPr kumimoji="1" lang="ja-DE" altLang="en-US" sz="1200" dirty="0"/>
              <a:t>全部ではない</a:t>
            </a:r>
            <a:r>
              <a:rPr kumimoji="1" lang="en-US" altLang="ja-DE" sz="1200" dirty="0"/>
              <a:t>)</a:t>
            </a:r>
            <a:r>
              <a:rPr kumimoji="1" lang="ja-DE" altLang="en-US" sz="1200" dirty="0"/>
              <a:t>が変化しているということがわかれば良い。</a:t>
            </a:r>
            <a:endParaRPr kumimoji="1" lang="en-US" altLang="ja-DE" sz="12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1504707"/>
              </a:xfrm>
              <a:prstGeom prst="rect">
                <a:avLst/>
              </a:prstGeom>
              <a:noFill/>
            </p:spPr>
            <p:txBody>
              <a:bodyPr wrap="square" rtlCol="0">
                <a:spAutoFit/>
              </a:bodyPr>
              <a:lstStyle/>
              <a:p>
                <a:r>
                  <a:rPr kumimoji="1" lang="ja-DE" altLang="en-US" sz="1200" dirty="0"/>
                  <a:t>証明の方はわからなかった・・・。二つの</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-VAE</a:t>
                </a:r>
                <a:r>
                  <a:rPr kumimoji="1" lang="ja-DE" altLang="en-US" sz="1200" dirty="0"/>
                  <a:t>を用いてペアの画像をエンコード、それぞれの</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𝐷</m:t>
                        </m:r>
                      </m:e>
                      <m:sub>
                        <m:r>
                          <a:rPr kumimoji="1" lang="en-US" altLang="ja-DE" sz="1200" b="0" i="1" smtClean="0">
                            <a:latin typeface="Cambria Math" panose="02040503050406030204" pitchFamily="18" charset="0"/>
                          </a:rPr>
                          <m:t>𝐾𝐿</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𝑞</m:t>
                        </m:r>
                      </m:e>
                      <m:sub>
                        <m:r>
                          <a:rPr kumimoji="1" lang="en-US" altLang="ja-DE" sz="1200" b="0" i="1" smtClean="0">
                            <a:latin typeface="Cambria Math" panose="02040503050406030204" pitchFamily="18" charset="0"/>
                          </a:rPr>
                          <m:t>𝜙</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acc>
                          <m:accPr>
                            <m:chr m:val="̂"/>
                            <m:ctrlPr>
                              <a:rPr kumimoji="1" lang="en-US" altLang="ja-DE" sz="1200" b="0" i="1" smtClean="0">
                                <a:latin typeface="Cambria Math" panose="02040503050406030204" pitchFamily="18" charset="0"/>
                              </a:rPr>
                            </m:ctrlPr>
                          </m:accPr>
                          <m:e>
                            <m:r>
                              <a:rPr kumimoji="1" lang="en-US" altLang="ja-DE" sz="1200" b="0" i="1" smtClean="0">
                                <a:latin typeface="Cambria Math" panose="02040503050406030204" pitchFamily="18" charset="0"/>
                              </a:rPr>
                              <m:t>𝑧</m:t>
                            </m:r>
                          </m:e>
                        </m:acc>
                      </m:e>
                      <m:sub>
                        <m:r>
                          <a:rPr kumimoji="1" lang="en-US" altLang="ja-DE" sz="1200" b="0" i="1" smtClean="0">
                            <a:latin typeface="Cambria Math" panose="02040503050406030204" pitchFamily="18" charset="0"/>
                          </a:rPr>
                          <m:t>𝑖</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𝑞</m:t>
                        </m:r>
                      </m:e>
                      <m:sub>
                        <m:r>
                          <a:rPr kumimoji="1" lang="en-US" altLang="ja-DE" sz="1200" b="0" i="1" smtClean="0">
                            <a:latin typeface="Cambria Math" panose="02040503050406030204" pitchFamily="18" charset="0"/>
                          </a:rPr>
                          <m:t>𝜙</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acc>
                          <m:accPr>
                            <m:chr m:val="̂"/>
                            <m:ctrlPr>
                              <a:rPr kumimoji="1" lang="en-US" altLang="ja-DE" sz="1200" b="0" i="1" smtClean="0">
                                <a:latin typeface="Cambria Math" panose="02040503050406030204" pitchFamily="18" charset="0"/>
                              </a:rPr>
                            </m:ctrlPr>
                          </m:accPr>
                          <m:e>
                            <m:r>
                              <a:rPr kumimoji="1" lang="en-US" altLang="ja-DE" sz="1200" b="0" i="1" smtClean="0">
                                <a:latin typeface="Cambria Math" panose="02040503050406030204" pitchFamily="18" charset="0"/>
                              </a:rPr>
                              <m:t>𝑧</m:t>
                            </m:r>
                          </m:e>
                        </m:acc>
                      </m:e>
                      <m:sub>
                        <m:r>
                          <a:rPr kumimoji="1" lang="en-US" altLang="ja-DE" sz="1200" b="0" i="1" smtClean="0">
                            <a:latin typeface="Cambria Math" panose="02040503050406030204" pitchFamily="18" charset="0"/>
                          </a:rPr>
                          <m:t>𝑖</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2</m:t>
                        </m:r>
                      </m:sub>
                    </m:sSub>
                    <m:r>
                      <a:rPr kumimoji="1" lang="en-US" altLang="ja-DE" sz="1200" b="0" i="1" smtClean="0">
                        <a:latin typeface="Cambria Math" panose="02040503050406030204" pitchFamily="18" charset="0"/>
                      </a:rPr>
                      <m:t>))</m:t>
                    </m:r>
                  </m:oMath>
                </a14:m>
                <a:r>
                  <a:rPr kumimoji="1" lang="ja-DE" altLang="en-US" sz="1200" dirty="0"/>
                  <a:t>が最小となる潜在変数の集合が</a:t>
                </a:r>
                <a:r>
                  <a:rPr kumimoji="1" lang="en-US" altLang="ja-DE" sz="1200" dirty="0"/>
                  <a:t>shared</a:t>
                </a:r>
                <a:r>
                  <a:rPr kumimoji="1" lang="ja-DE" altLang="en-US" sz="1200" dirty="0"/>
                  <a:t>であるとして</a:t>
                </a:r>
                <a:r>
                  <a:rPr kumimoji="1" lang="en-US" altLang="ja-DE" sz="1200" dirty="0"/>
                  <a:t>aggregate</a:t>
                </a:r>
                <a:r>
                  <a:rPr kumimoji="1" lang="ja-DE" altLang="en-US" sz="1200" dirty="0"/>
                  <a:t>する。その上で学習では</a:t>
                </a:r>
                <a14:m>
                  <m:oMath xmlns:m="http://schemas.openxmlformats.org/officeDocument/2006/math">
                    <m:func>
                      <m:funcPr>
                        <m:ctrlPr>
                          <a:rPr kumimoji="1" lang="en-US" altLang="ja-DE" sz="1200" b="0" i="1" smtClean="0">
                            <a:latin typeface="Cambria Math" panose="02040503050406030204" pitchFamily="18" charset="0"/>
                          </a:rPr>
                        </m:ctrlPr>
                      </m:funcPr>
                      <m:fName>
                        <m:limLow>
                          <m:limLowPr>
                            <m:ctrlPr>
                              <a:rPr kumimoji="1" lang="en-US" altLang="ja-DE" sz="1200" b="0" i="1" smtClean="0">
                                <a:latin typeface="Cambria Math" panose="02040503050406030204" pitchFamily="18" charset="0"/>
                              </a:rPr>
                            </m:ctrlPr>
                          </m:limLowPr>
                          <m:e>
                            <m:r>
                              <m:rPr>
                                <m:sty m:val="p"/>
                              </m:rPr>
                              <a:rPr kumimoji="1" lang="en-US" altLang="ja-DE" sz="1200" b="0" i="0" smtClean="0">
                                <a:latin typeface="Cambria Math" panose="02040503050406030204" pitchFamily="18" charset="0"/>
                              </a:rPr>
                              <m:t>max</m:t>
                            </m:r>
                          </m:e>
                          <m:lim>
                            <m:r>
                              <a:rPr kumimoji="1" lang="en-US" altLang="ja-DE" sz="1200" b="0" i="1" smtClean="0">
                                <a:latin typeface="Cambria Math" panose="02040503050406030204" pitchFamily="18" charset="0"/>
                              </a:rPr>
                              <m:t>𝜙</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𝜃</m:t>
                            </m:r>
                          </m:lim>
                        </m:limLow>
                      </m:fName>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𝔼</m:t>
                            </m:r>
                          </m:e>
                          <m:sub>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1</m:t>
                                </m:r>
                              </m:sub>
                            </m:sSub>
                            <m:r>
                              <a:rPr kumimoji="1" lang="en-US" altLang="ja-DE" sz="1200" b="0" i="1" smtClean="0">
                                <a:latin typeface="Cambria Math" panose="02040503050406030204" pitchFamily="18" charset="0"/>
                                <a:ea typeface="Cambria Math" panose="02040503050406030204" pitchFamily="18" charset="0"/>
                              </a:rPr>
                              <m:t>,</m:t>
                            </m:r>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2</m:t>
                                </m:r>
                              </m:sub>
                            </m:sSub>
                          </m:sub>
                        </m:sSub>
                        <m:func>
                          <m:funcPr>
                            <m:ctrlPr>
                              <a:rPr kumimoji="1" lang="en-US" altLang="ja-DE" sz="1200" b="0" i="1" smtClean="0">
                                <a:latin typeface="Cambria Math" panose="02040503050406030204" pitchFamily="18" charset="0"/>
                                <a:ea typeface="Cambria Math" panose="02040503050406030204" pitchFamily="18" charset="0"/>
                              </a:rPr>
                            </m:ctrlPr>
                          </m:funcPr>
                          <m:fNa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𝔼</m:t>
                                </m:r>
                              </m:e>
                              <m:sub>
                                <m:sSub>
                                  <m:sSubPr>
                                    <m:ctrlPr>
                                      <a:rPr kumimoji="1" lang="en-US" altLang="ja-DE" sz="1200" b="0" i="1" smtClean="0">
                                        <a:latin typeface="Cambria Math" panose="02040503050406030204" pitchFamily="18" charset="0"/>
                                        <a:ea typeface="Cambria Math" panose="02040503050406030204" pitchFamily="18" charset="0"/>
                                      </a:rPr>
                                    </m:ctrlPr>
                                  </m:sSub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𝑞</m:t>
                                        </m:r>
                                      </m:e>
                                    </m:acc>
                                  </m:e>
                                  <m:sub>
                                    <m:r>
                                      <a:rPr kumimoji="1" lang="en-US" altLang="ja-DE" sz="1200" b="0" i="1" smtClean="0">
                                        <a:latin typeface="Cambria Math" panose="02040503050406030204" pitchFamily="18" charset="0"/>
                                        <a:ea typeface="Cambria Math" panose="02040503050406030204" pitchFamily="18" charset="0"/>
                                      </a:rPr>
                                      <m:t>𝜙</m:t>
                                    </m:r>
                                  </m:sub>
                                </m:sSub>
                                <m:d>
                                  <m:dPr>
                                    <m:ctrlPr>
                                      <a:rPr kumimoji="1" lang="en-US" altLang="ja-DE" sz="1200" b="0" i="1" smtClean="0">
                                        <a:latin typeface="Cambria Math" panose="02040503050406030204" pitchFamily="18" charset="0"/>
                                        <a:ea typeface="Cambria Math" panose="02040503050406030204" pitchFamily="18" charset="0"/>
                                      </a:rPr>
                                    </m:ctrlPr>
                                  </m:d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e>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1</m:t>
                                        </m:r>
                                      </m:sub>
                                    </m:sSub>
                                  </m:e>
                                </m:d>
                              </m:sub>
                            </m:sSub>
                          </m:fName>
                          <m:e>
                            <m:func>
                              <m:funcPr>
                                <m:ctrlPr>
                                  <a:rPr kumimoji="1" lang="en-US" altLang="ja-DE" sz="1200" b="0" i="1" smtClean="0">
                                    <a:latin typeface="Cambria Math" panose="02040503050406030204" pitchFamily="18" charset="0"/>
                                    <a:ea typeface="Cambria Math" panose="02040503050406030204" pitchFamily="18" charset="0"/>
                                  </a:rPr>
                                </m:ctrlPr>
                              </m:funcPr>
                              <m:fName>
                                <m:r>
                                  <m:rPr>
                                    <m:sty m:val="p"/>
                                  </m:rPr>
                                  <a:rPr kumimoji="1" lang="en-US" altLang="ja-DE" sz="1200" b="0" i="0" smtClean="0">
                                    <a:latin typeface="Cambria Math" panose="02040503050406030204" pitchFamily="18" charset="0"/>
                                    <a:ea typeface="Cambria Math" panose="02040503050406030204" pitchFamily="18" charset="0"/>
                                  </a:rPr>
                                  <m:t>log</m:t>
                                </m:r>
                              </m:fName>
                              <m:e>
                                <m:d>
                                  <m:dPr>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𝑝</m:t>
                                        </m:r>
                                      </m:e>
                                      <m:sub>
                                        <m:r>
                                          <a:rPr kumimoji="1" lang="en-US" altLang="ja-DE" sz="1200" b="0" i="1" smtClean="0">
                                            <a:latin typeface="Cambria Math" panose="02040503050406030204" pitchFamily="18" charset="0"/>
                                            <a:ea typeface="Cambria Math" panose="02040503050406030204" pitchFamily="18" charset="0"/>
                                          </a:rPr>
                                          <m:t>𝜃</m:t>
                                        </m:r>
                                      </m:sub>
                                    </m:sSub>
                                    <m:d>
                                      <m:dPr>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1</m:t>
                                            </m:r>
                                          </m:sub>
                                        </m:sSub>
                                      </m:e>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e>
                                    </m:d>
                                  </m:e>
                                </m:d>
                              </m:e>
                            </m:func>
                            <m:r>
                              <a:rPr kumimoji="1" lang="en-US" altLang="ja-DE" sz="1200" b="0" i="1" smtClean="0">
                                <a:latin typeface="Cambria Math" panose="02040503050406030204" pitchFamily="18" charset="0"/>
                                <a:ea typeface="Cambria Math" panose="02040503050406030204" pitchFamily="18" charset="0"/>
                              </a:rPr>
                              <m:t>+</m:t>
                            </m:r>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𝔼</m:t>
                                </m:r>
                              </m:e>
                              <m:sub>
                                <m:sSub>
                                  <m:sSubPr>
                                    <m:ctrlPr>
                                      <a:rPr kumimoji="1" lang="en-US" altLang="ja-DE" sz="1200" b="0" i="1" smtClean="0">
                                        <a:latin typeface="Cambria Math" panose="02040503050406030204" pitchFamily="18" charset="0"/>
                                        <a:ea typeface="Cambria Math" panose="02040503050406030204" pitchFamily="18" charset="0"/>
                                      </a:rPr>
                                    </m:ctrlPr>
                                  </m:sSub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𝑞</m:t>
                                        </m:r>
                                      </m:e>
                                    </m:acc>
                                  </m:e>
                                  <m:sub>
                                    <m:r>
                                      <a:rPr kumimoji="1" lang="en-US" altLang="ja-DE" sz="1200" b="0" i="1" smtClean="0">
                                        <a:latin typeface="Cambria Math" panose="02040503050406030204" pitchFamily="18" charset="0"/>
                                        <a:ea typeface="Cambria Math" panose="02040503050406030204" pitchFamily="18" charset="0"/>
                                      </a:rPr>
                                      <m:t>𝜙</m:t>
                                    </m:r>
                                  </m:sub>
                                </m:sSub>
                                <m:d>
                                  <m:dPr>
                                    <m:ctrlPr>
                                      <a:rPr kumimoji="1" lang="en-US" altLang="ja-DE" sz="1200" b="0" i="1" smtClean="0">
                                        <a:latin typeface="Cambria Math" panose="02040503050406030204" pitchFamily="18" charset="0"/>
                                        <a:ea typeface="Cambria Math" panose="02040503050406030204" pitchFamily="18" charset="0"/>
                                      </a:rPr>
                                    </m:ctrlPr>
                                  </m:d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e>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2</m:t>
                                        </m:r>
                                      </m:sub>
                                    </m:sSub>
                                  </m:e>
                                </m:d>
                              </m:sub>
                            </m:sSub>
                            <m:func>
                              <m:funcPr>
                                <m:ctrlPr>
                                  <a:rPr kumimoji="1" lang="en-US" altLang="ja-DE" sz="1200" b="0" i="1" smtClean="0">
                                    <a:latin typeface="Cambria Math" panose="02040503050406030204" pitchFamily="18" charset="0"/>
                                    <a:ea typeface="Cambria Math" panose="02040503050406030204" pitchFamily="18" charset="0"/>
                                  </a:rPr>
                                </m:ctrlPr>
                              </m:funcPr>
                              <m:fName>
                                <m:r>
                                  <m:rPr>
                                    <m:sty m:val="p"/>
                                  </m:rPr>
                                  <a:rPr kumimoji="1" lang="en-US" altLang="ja-DE" sz="1200" b="0" i="0" smtClean="0">
                                    <a:latin typeface="Cambria Math" panose="02040503050406030204" pitchFamily="18" charset="0"/>
                                    <a:ea typeface="Cambria Math" panose="02040503050406030204" pitchFamily="18" charset="0"/>
                                  </a:rPr>
                                  <m:t>log</m:t>
                                </m:r>
                              </m:fName>
                              <m:e>
                                <m:d>
                                  <m:dPr>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𝑝</m:t>
                                        </m:r>
                                      </m:e>
                                      <m:sub>
                                        <m:r>
                                          <a:rPr kumimoji="1" lang="en-US" altLang="ja-DE" sz="1200" b="0" i="1" smtClean="0">
                                            <a:latin typeface="Cambria Math" panose="02040503050406030204" pitchFamily="18" charset="0"/>
                                            <a:ea typeface="Cambria Math" panose="02040503050406030204" pitchFamily="18" charset="0"/>
                                          </a:rPr>
                                          <m:t>𝜃</m:t>
                                        </m:r>
                                      </m:sub>
                                    </m:sSub>
                                    <m:d>
                                      <m:dPr>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2</m:t>
                                            </m:r>
                                          </m:sub>
                                        </m:sSub>
                                      </m:e>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e>
                                    </m:d>
                                  </m:e>
                                </m:d>
                              </m:e>
                            </m:func>
                            <m:r>
                              <a:rPr kumimoji="1" lang="en-US" altLang="ja-DE" sz="1200" b="0" i="1" smtClean="0">
                                <a:latin typeface="Cambria Math" panose="02040503050406030204" pitchFamily="18" charset="0"/>
                                <a:ea typeface="Cambria Math" panose="02040503050406030204" pitchFamily="18" charset="0"/>
                              </a:rPr>
                              <m:t>−</m:t>
                            </m:r>
                            <m:r>
                              <a:rPr kumimoji="1" lang="en-US" altLang="ja-DE" sz="1200" b="0" i="1" smtClean="0">
                                <a:latin typeface="Cambria Math" panose="02040503050406030204" pitchFamily="18" charset="0"/>
                                <a:ea typeface="Cambria Math" panose="02040503050406030204" pitchFamily="18" charset="0"/>
                              </a:rPr>
                              <m:t>𝛽</m:t>
                            </m:r>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𝐷</m:t>
                                </m:r>
                              </m:e>
                              <m:sub>
                                <m:r>
                                  <a:rPr kumimoji="1" lang="en-US" altLang="ja-DE" sz="1200" b="0" i="1" smtClean="0">
                                    <a:latin typeface="Cambria Math" panose="02040503050406030204" pitchFamily="18" charset="0"/>
                                    <a:ea typeface="Cambria Math" panose="02040503050406030204" pitchFamily="18" charset="0"/>
                                  </a:rPr>
                                  <m:t>𝐾𝐿</m:t>
                                </m:r>
                              </m:sub>
                            </m:sSub>
                          </m:e>
                        </m:func>
                        <m:r>
                          <a:rPr kumimoji="1" lang="en-US" altLang="ja-DE" sz="1200" b="0" i="1" smtClean="0">
                            <a:latin typeface="Cambria Math" panose="02040503050406030204" pitchFamily="18" charset="0"/>
                            <a:ea typeface="Cambria Math" panose="02040503050406030204" pitchFamily="18" charset="0"/>
                          </a:rPr>
                          <m:t>(</m:t>
                        </m:r>
                        <m:sSub>
                          <m:sSubPr>
                            <m:ctrlPr>
                              <a:rPr kumimoji="1" lang="en-US" altLang="ja-DE" sz="1200" b="0" i="1" smtClean="0">
                                <a:latin typeface="Cambria Math" panose="02040503050406030204" pitchFamily="18" charset="0"/>
                                <a:ea typeface="Cambria Math" panose="02040503050406030204" pitchFamily="18" charset="0"/>
                              </a:rPr>
                            </m:ctrlPr>
                          </m:sSub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𝑞</m:t>
                                </m:r>
                              </m:e>
                            </m:acc>
                          </m:e>
                          <m:sub>
                            <m:r>
                              <a:rPr kumimoji="1" lang="en-US" altLang="ja-DE" sz="1200" b="0" i="1" smtClean="0">
                                <a:latin typeface="Cambria Math" panose="02040503050406030204" pitchFamily="18" charset="0"/>
                                <a:ea typeface="Cambria Math" panose="02040503050406030204" pitchFamily="18" charset="0"/>
                              </a:rPr>
                              <m:t>𝜙</m:t>
                            </m:r>
                          </m:sub>
                        </m:sSub>
                        <m:d>
                          <m:dPr>
                            <m:ctrlPr>
                              <a:rPr kumimoji="1" lang="en-US" altLang="ja-DE" sz="1200" b="0" i="1" smtClean="0">
                                <a:latin typeface="Cambria Math" panose="02040503050406030204" pitchFamily="18" charset="0"/>
                                <a:ea typeface="Cambria Math" panose="02040503050406030204" pitchFamily="18" charset="0"/>
                              </a:rPr>
                            </m:ctrlPr>
                          </m:d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d>
                              <m:dPr>
                                <m:begChr m:val="|"/>
                                <m:endChr m:val="|"/>
                                <m:ctrlPr>
                                  <a:rPr kumimoji="1" lang="en-US" altLang="ja-DE" sz="1200" b="0" i="1" smtClean="0">
                                    <a:latin typeface="Cambria Math" panose="02040503050406030204" pitchFamily="18" charset="0"/>
                                    <a:ea typeface="Cambria Math" panose="02040503050406030204" pitchFamily="18" charset="0"/>
                                  </a:rPr>
                                </m:ctrlPr>
                              </m:dPr>
                              <m:e>
                                <m:d>
                                  <m:dPr>
                                    <m:begChr m:val="|"/>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1</m:t>
                                        </m:r>
                                      </m:sub>
                                    </m:sSub>
                                  </m:e>
                                </m:d>
                              </m:e>
                            </m:d>
                            <m:r>
                              <a:rPr kumimoji="1" lang="en-US" altLang="ja-DE" sz="1200" b="0" i="1" smtClean="0">
                                <a:latin typeface="Cambria Math" panose="02040503050406030204" pitchFamily="18" charset="0"/>
                                <a:ea typeface="Cambria Math" panose="02040503050406030204" pitchFamily="18" charset="0"/>
                              </a:rPr>
                              <m:t>𝑝</m:t>
                            </m:r>
                            <m:d>
                              <m:dPr>
                                <m:ctrlPr>
                                  <a:rPr kumimoji="1" lang="en-US" altLang="ja-DE" sz="1200" b="0" i="1" smtClean="0">
                                    <a:latin typeface="Cambria Math" panose="02040503050406030204" pitchFamily="18" charset="0"/>
                                    <a:ea typeface="Cambria Math" panose="02040503050406030204" pitchFamily="18" charset="0"/>
                                  </a:rPr>
                                </m:ctrlPr>
                              </m:d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e>
                            </m:d>
                          </m:e>
                        </m:d>
                        <m:r>
                          <a:rPr kumimoji="1" lang="en-US" altLang="ja-DE" sz="1200" b="0" i="1" smtClean="0">
                            <a:latin typeface="Cambria Math" panose="02040503050406030204" pitchFamily="18" charset="0"/>
                            <a:ea typeface="Cambria Math" panose="02040503050406030204" pitchFamily="18" charset="0"/>
                          </a:rPr>
                          <m:t>−</m:t>
                        </m:r>
                        <m:r>
                          <a:rPr kumimoji="1" lang="en-US" altLang="ja-DE" sz="1200" b="0" i="1" smtClean="0">
                            <a:latin typeface="Cambria Math" panose="02040503050406030204" pitchFamily="18" charset="0"/>
                            <a:ea typeface="Cambria Math" panose="02040503050406030204" pitchFamily="18" charset="0"/>
                          </a:rPr>
                          <m:t>𝛽</m:t>
                        </m:r>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𝐷</m:t>
                            </m:r>
                          </m:e>
                          <m:sub>
                            <m:r>
                              <a:rPr kumimoji="1" lang="en-US" altLang="ja-DE" sz="1200" b="0" i="1" smtClean="0">
                                <a:latin typeface="Cambria Math" panose="02040503050406030204" pitchFamily="18" charset="0"/>
                                <a:ea typeface="Cambria Math" panose="02040503050406030204" pitchFamily="18" charset="0"/>
                              </a:rPr>
                              <m:t>𝐾𝐿</m:t>
                            </m:r>
                          </m:sub>
                        </m:sSub>
                        <m:r>
                          <a:rPr kumimoji="1" lang="en-US" altLang="ja-DE" sz="1200" b="0" i="1" smtClean="0">
                            <a:latin typeface="Cambria Math" panose="02040503050406030204" pitchFamily="18" charset="0"/>
                            <a:ea typeface="Cambria Math" panose="02040503050406030204" pitchFamily="18" charset="0"/>
                          </a:rPr>
                          <m:t>(</m:t>
                        </m:r>
                        <m:sSub>
                          <m:sSubPr>
                            <m:ctrlPr>
                              <a:rPr kumimoji="1" lang="en-US" altLang="ja-DE" sz="1200" b="0" i="1" smtClean="0">
                                <a:latin typeface="Cambria Math" panose="02040503050406030204" pitchFamily="18" charset="0"/>
                                <a:ea typeface="Cambria Math" panose="02040503050406030204" pitchFamily="18" charset="0"/>
                              </a:rPr>
                            </m:ctrlPr>
                          </m:sSubPr>
                          <m:e>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𝑞</m:t>
                                </m:r>
                              </m:e>
                            </m:acc>
                          </m:e>
                          <m:sub>
                            <m:r>
                              <a:rPr kumimoji="1" lang="en-US" altLang="ja-DE" sz="1200" b="0" i="1" smtClean="0">
                                <a:latin typeface="Cambria Math" panose="02040503050406030204" pitchFamily="18" charset="0"/>
                                <a:ea typeface="Cambria Math" panose="02040503050406030204" pitchFamily="18" charset="0"/>
                              </a:rPr>
                              <m:t>𝜙</m:t>
                            </m:r>
                          </m:sub>
                        </m:sSub>
                        <m:r>
                          <a:rPr kumimoji="1" lang="en-US" altLang="ja-DE" sz="1200" b="0" i="1" smtClean="0">
                            <a:latin typeface="Cambria Math" panose="02040503050406030204" pitchFamily="18" charset="0"/>
                            <a:ea typeface="Cambria Math" panose="02040503050406030204" pitchFamily="18" charset="0"/>
                          </a:rPr>
                          <m:t>(</m:t>
                        </m:r>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r>
                          <a:rPr kumimoji="1" lang="en-US" altLang="ja-DE" sz="1200" b="0" i="1" smtClean="0">
                            <a:latin typeface="Cambria Math" panose="02040503050406030204" pitchFamily="18" charset="0"/>
                            <a:ea typeface="Cambria Math" panose="02040503050406030204" pitchFamily="18" charset="0"/>
                          </a:rPr>
                          <m:t>|</m:t>
                        </m:r>
                        <m:d>
                          <m:dPr>
                            <m:begChr m:val="|"/>
                            <m:ctrlPr>
                              <a:rPr kumimoji="1" lang="en-US" altLang="ja-DE" sz="1200" b="0" i="1" smtClean="0">
                                <a:latin typeface="Cambria Math" panose="02040503050406030204" pitchFamily="18" charset="0"/>
                                <a:ea typeface="Cambria Math" panose="02040503050406030204" pitchFamily="18" charset="0"/>
                              </a:rPr>
                            </m:ctrlPr>
                          </m:dPr>
                          <m:e>
                            <m:sSub>
                              <m:sSubPr>
                                <m:ctrlPr>
                                  <a:rPr kumimoji="1" lang="en-US" altLang="ja-DE" sz="1200" b="0" i="1" smtClean="0">
                                    <a:latin typeface="Cambria Math" panose="02040503050406030204" pitchFamily="18" charset="0"/>
                                    <a:ea typeface="Cambria Math" panose="02040503050406030204" pitchFamily="18" charset="0"/>
                                  </a:rPr>
                                </m:ctrlPr>
                              </m:sSubPr>
                              <m:e>
                                <m:r>
                                  <a:rPr kumimoji="1" lang="en-US" altLang="ja-DE" sz="1200" b="0" i="1" smtClean="0">
                                    <a:latin typeface="Cambria Math" panose="02040503050406030204" pitchFamily="18" charset="0"/>
                                    <a:ea typeface="Cambria Math" panose="02040503050406030204" pitchFamily="18" charset="0"/>
                                  </a:rPr>
                                  <m:t>𝑥</m:t>
                                </m:r>
                              </m:e>
                              <m:sub>
                                <m:r>
                                  <a:rPr kumimoji="1" lang="en-US" altLang="ja-DE" sz="1200" b="0" i="1" smtClean="0">
                                    <a:latin typeface="Cambria Math" panose="02040503050406030204" pitchFamily="18" charset="0"/>
                                    <a:ea typeface="Cambria Math" panose="02040503050406030204" pitchFamily="18" charset="0"/>
                                  </a:rPr>
                                  <m:t>2</m:t>
                                </m:r>
                              </m:sub>
                            </m:sSub>
                          </m:e>
                        </m:d>
                        <m:r>
                          <a:rPr kumimoji="1" lang="en-US" altLang="ja-DE" sz="1200" b="0" i="1" smtClean="0">
                            <a:latin typeface="Cambria Math" panose="02040503050406030204" pitchFamily="18" charset="0"/>
                            <a:ea typeface="Cambria Math" panose="02040503050406030204" pitchFamily="18" charset="0"/>
                          </a:rPr>
                          <m:t>|</m:t>
                        </m:r>
                        <m:r>
                          <a:rPr kumimoji="1" lang="en-US" altLang="ja-DE" sz="1200" b="0" i="1" smtClean="0">
                            <a:latin typeface="Cambria Math" panose="02040503050406030204" pitchFamily="18" charset="0"/>
                            <a:ea typeface="Cambria Math" panose="02040503050406030204" pitchFamily="18" charset="0"/>
                          </a:rPr>
                          <m:t>𝑝</m:t>
                        </m:r>
                        <m:r>
                          <a:rPr kumimoji="1" lang="en-US" altLang="ja-DE" sz="1200" b="0" i="1" smtClean="0">
                            <a:latin typeface="Cambria Math" panose="02040503050406030204" pitchFamily="18" charset="0"/>
                            <a:ea typeface="Cambria Math" panose="02040503050406030204" pitchFamily="18" charset="0"/>
                          </a:rPr>
                          <m:t>(</m:t>
                        </m:r>
                        <m:acc>
                          <m:accPr>
                            <m:chr m:val="̂"/>
                            <m:ctrlPr>
                              <a:rPr kumimoji="1" lang="en-US" altLang="ja-DE" sz="1200" b="0" i="1" smtClean="0">
                                <a:latin typeface="Cambria Math" panose="02040503050406030204" pitchFamily="18" charset="0"/>
                                <a:ea typeface="Cambria Math" panose="02040503050406030204" pitchFamily="18" charset="0"/>
                              </a:rPr>
                            </m:ctrlPr>
                          </m:accPr>
                          <m:e>
                            <m:r>
                              <a:rPr kumimoji="1" lang="en-US" altLang="ja-DE" sz="1200" b="0" i="1" smtClean="0">
                                <a:latin typeface="Cambria Math" panose="02040503050406030204" pitchFamily="18" charset="0"/>
                                <a:ea typeface="Cambria Math" panose="02040503050406030204" pitchFamily="18" charset="0"/>
                              </a:rPr>
                              <m:t>𝑧</m:t>
                            </m:r>
                          </m:e>
                        </m:acc>
                        <m:r>
                          <a:rPr kumimoji="1" lang="en-US" altLang="ja-DE" sz="1200" b="0" i="1" smtClean="0">
                            <a:latin typeface="Cambria Math" panose="02040503050406030204" pitchFamily="18" charset="0"/>
                            <a:ea typeface="Cambria Math" panose="02040503050406030204" pitchFamily="18" charset="0"/>
                          </a:rPr>
                          <m:t>))</m:t>
                        </m:r>
                      </m:e>
                    </m:func>
                  </m:oMath>
                </a14:m>
                <a:r>
                  <a:rPr kumimoji="1" lang="ja-DE" altLang="en-US" sz="1200" dirty="0"/>
                  <a:t>を最大化する</a:t>
                </a:r>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2" y="5417065"/>
                <a:ext cx="3856893" cy="1504707"/>
              </a:xfrm>
              <a:prstGeom prst="rect">
                <a:avLst/>
              </a:prstGeom>
              <a:blipFill>
                <a:blip r:embed="rId2"/>
                <a:stretch>
                  <a:fillRect r="-96066" b="-1681"/>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205411" y="2573049"/>
            <a:ext cx="3856895" cy="646331"/>
          </a:xfrm>
          <a:prstGeom prst="rect">
            <a:avLst/>
          </a:prstGeom>
          <a:noFill/>
        </p:spPr>
        <p:txBody>
          <a:bodyPr wrap="square" rtlCol="0">
            <a:spAutoFit/>
          </a:bodyPr>
          <a:lstStyle/>
          <a:p>
            <a:r>
              <a:rPr kumimoji="1" lang="ja-DE" altLang="en-US" sz="1200" dirty="0"/>
              <a:t>真の因子が入手できる</a:t>
            </a:r>
            <a:r>
              <a:rPr kumimoji="1" lang="en-US" altLang="ja-DE" sz="1200" dirty="0"/>
              <a:t>5</a:t>
            </a:r>
            <a:r>
              <a:rPr kumimoji="1" lang="ja-DE" altLang="en-US" sz="1200" dirty="0"/>
              <a:t>つのデータセットを用いて検証。</a:t>
            </a:r>
            <a:r>
              <a:rPr kumimoji="1" lang="en-US" altLang="ja-DE" sz="1200" dirty="0"/>
              <a:t>5</a:t>
            </a:r>
            <a:r>
              <a:rPr kumimoji="1" lang="ja-DE" altLang="en-US" sz="1200" dirty="0"/>
              <a:t>つのモデルの様々なハイパラ設定と比較している。</a:t>
            </a:r>
            <a:r>
              <a:rPr kumimoji="1" lang="en-US" altLang="ja-DE" sz="1200" dirty="0"/>
              <a:t>6</a:t>
            </a:r>
            <a:r>
              <a:rPr kumimoji="1" lang="ja-DE" altLang="en-US" sz="1200" dirty="0"/>
              <a:t>つの評価指標と比較している。</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1" y="3836335"/>
            <a:ext cx="3856893" cy="1200329"/>
          </a:xfrm>
          <a:prstGeom prst="rect">
            <a:avLst/>
          </a:prstGeom>
          <a:noFill/>
        </p:spPr>
        <p:txBody>
          <a:bodyPr wrap="square" rtlCol="0">
            <a:spAutoFit/>
          </a:bodyPr>
          <a:lstStyle/>
          <a:p>
            <a:r>
              <a:rPr kumimoji="1" lang="en-US" altLang="ja-DE" sz="1200" dirty="0"/>
              <a:t>Weak-supervision</a:t>
            </a:r>
            <a:r>
              <a:rPr kumimoji="1" lang="ja-DE" altLang="en-US" sz="1200" dirty="0"/>
              <a:t>があれば</a:t>
            </a:r>
            <a:r>
              <a:rPr kumimoji="1" lang="en-US" altLang="ja-DE" sz="1200" dirty="0"/>
              <a:t>unsupervised</a:t>
            </a:r>
            <a:r>
              <a:rPr kumimoji="1" lang="ja-DE" altLang="en-US" sz="1200" dirty="0"/>
              <a:t>なものと比べていい結果が出る。変化があった要素が少ない方が</a:t>
            </a:r>
            <a:r>
              <a:rPr kumimoji="1" lang="en-US" altLang="ja-DE" sz="1200" dirty="0"/>
              <a:t>Disentangle</a:t>
            </a:r>
            <a:r>
              <a:rPr kumimoji="1" lang="ja-DE" altLang="en-US" sz="1200" dirty="0"/>
              <a:t>されやすく、要素の個数を与えた方が良い。</a:t>
            </a:r>
            <a:r>
              <a:rPr kumimoji="1" lang="en-US" altLang="ja-DE" sz="1200" dirty="0"/>
              <a:t>Covariate shift</a:t>
            </a:r>
            <a:r>
              <a:rPr kumimoji="1" lang="ja-DE" altLang="en-US" sz="1200" dirty="0"/>
              <a:t>に効くことや、</a:t>
            </a:r>
            <a:r>
              <a:rPr kumimoji="1" lang="en-US" altLang="ja-DE" sz="1200" dirty="0"/>
              <a:t>abstract reasoning</a:t>
            </a:r>
            <a:r>
              <a:rPr kumimoji="1" lang="ja-DE" altLang="en-US" sz="1200" dirty="0"/>
              <a:t>で</a:t>
            </a:r>
            <a:r>
              <a:rPr kumimoji="1" lang="en-US" altLang="ja-DE" sz="1200" dirty="0"/>
              <a:t>s</a:t>
            </a:r>
            <a:r>
              <a:rPr kumimoji="1" lang="en-US" altLang="ja-JP" sz="1200" dirty="0"/>
              <a:t>ample efficiency</a:t>
            </a:r>
            <a:r>
              <a:rPr kumimoji="1" lang="ja-JP" altLang="en-US" sz="1200"/>
              <a:t>を</a:t>
            </a:r>
            <a:r>
              <a:rPr kumimoji="1" lang="ja-DE" altLang="en-US" sz="1200" dirty="0"/>
              <a:t>減らすことを確認。今後は実用性に目を向ける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830997"/>
          </a:xfrm>
          <a:prstGeom prst="rect">
            <a:avLst/>
          </a:prstGeom>
          <a:noFill/>
        </p:spPr>
        <p:txBody>
          <a:bodyPr wrap="square" rtlCol="0">
            <a:spAutoFit/>
          </a:bodyPr>
          <a:lstStyle/>
          <a:p>
            <a:r>
              <a:rPr lang="en" altLang="ja-DE" sz="1200" dirty="0">
                <a:latin typeface="Yu Gothic" panose="020B0400000000000000" pitchFamily="34" charset="-128"/>
                <a:ea typeface="Yu Gothic" panose="020B0400000000000000" pitchFamily="34" charset="-128"/>
              </a:rPr>
              <a:t>van </a:t>
            </a:r>
            <a:r>
              <a:rPr lang="en" altLang="ja-DE" sz="1200" dirty="0" err="1">
                <a:latin typeface="Yu Gothic" panose="020B0400000000000000" pitchFamily="34" charset="-128"/>
                <a:ea typeface="Yu Gothic" panose="020B0400000000000000" pitchFamily="34" charset="-128"/>
              </a:rPr>
              <a:t>Steenkiste</a:t>
            </a:r>
            <a:r>
              <a:rPr lang="en" altLang="ja-DE" sz="1200" dirty="0">
                <a:latin typeface="Yu Gothic" panose="020B0400000000000000" pitchFamily="34" charset="-128"/>
                <a:ea typeface="Yu Gothic" panose="020B0400000000000000" pitchFamily="34" charset="-128"/>
              </a:rPr>
              <a:t>, S., </a:t>
            </a:r>
            <a:r>
              <a:rPr lang="en" altLang="ja-DE" sz="1200" dirty="0" err="1">
                <a:latin typeface="Yu Gothic" panose="020B0400000000000000" pitchFamily="34" charset="-128"/>
                <a:ea typeface="Yu Gothic" panose="020B0400000000000000" pitchFamily="34" charset="-128"/>
              </a:rPr>
              <a:t>Locatello</a:t>
            </a:r>
            <a:r>
              <a:rPr lang="en" altLang="ja-DE" sz="1200" dirty="0">
                <a:latin typeface="Yu Gothic" panose="020B0400000000000000" pitchFamily="34" charset="-128"/>
                <a:ea typeface="Yu Gothic" panose="020B0400000000000000" pitchFamily="34" charset="-128"/>
              </a:rPr>
              <a:t>, F., </a:t>
            </a:r>
            <a:r>
              <a:rPr lang="en" altLang="ja-DE" sz="1200" dirty="0" err="1">
                <a:latin typeface="Yu Gothic" panose="020B0400000000000000" pitchFamily="34" charset="-128"/>
                <a:ea typeface="Yu Gothic" panose="020B0400000000000000" pitchFamily="34" charset="-128"/>
              </a:rPr>
              <a:t>Schmidhuber</a:t>
            </a:r>
            <a:r>
              <a:rPr lang="en" altLang="ja-DE" sz="1200" dirty="0">
                <a:latin typeface="Yu Gothic" panose="020B0400000000000000" pitchFamily="34" charset="-128"/>
                <a:ea typeface="Yu Gothic" panose="020B0400000000000000" pitchFamily="34" charset="-128"/>
              </a:rPr>
              <a:t>, J., and </a:t>
            </a:r>
            <a:r>
              <a:rPr lang="en" altLang="ja-DE" sz="1200" dirty="0" err="1">
                <a:latin typeface="Yu Gothic" panose="020B0400000000000000" pitchFamily="34" charset="-128"/>
                <a:ea typeface="Yu Gothic" panose="020B0400000000000000" pitchFamily="34" charset="-128"/>
              </a:rPr>
              <a:t>Bachem</a:t>
            </a:r>
            <a:r>
              <a:rPr lang="en" altLang="ja-DE" sz="1200" dirty="0">
                <a:latin typeface="Yu Gothic" panose="020B0400000000000000" pitchFamily="34" charset="-128"/>
                <a:ea typeface="Yu Gothic" panose="020B0400000000000000" pitchFamily="34" charset="-128"/>
              </a:rPr>
              <a:t>, O. Are disentangled representations helpful for abstract visual reasoning? In </a:t>
            </a:r>
            <a:r>
              <a:rPr lang="en" altLang="ja-DE" sz="1200" i="1" dirty="0">
                <a:latin typeface="Yu Gothic" panose="020B0400000000000000" pitchFamily="34" charset="-128"/>
                <a:ea typeface="Yu Gothic" panose="020B0400000000000000" pitchFamily="34" charset="-128"/>
              </a:rPr>
              <a:t>Advances in Neural Information Processing Systems</a:t>
            </a:r>
            <a:r>
              <a:rPr lang="en" altLang="ja-DE" sz="1200" dirty="0">
                <a:latin typeface="Yu Gothic" panose="020B0400000000000000" pitchFamily="34" charset="-128"/>
                <a:ea typeface="Yu Gothic" panose="020B0400000000000000" pitchFamily="34" charset="-128"/>
              </a:rPr>
              <a:t>, 2019. </a:t>
            </a:r>
          </a:p>
        </p:txBody>
      </p:sp>
      <p:sp>
        <p:nvSpPr>
          <p:cNvPr id="18" name="テキスト ボックス 17">
            <a:extLst>
              <a:ext uri="{FF2B5EF4-FFF2-40B4-BE49-F238E27FC236}">
                <a16:creationId xmlns:a16="http://schemas.microsoft.com/office/drawing/2014/main" id="{122BB24D-01CE-8446-9CBE-1BD694EA30B2}"/>
              </a:ext>
            </a:extLst>
          </p:cNvPr>
          <p:cNvSpPr txBox="1"/>
          <p:nvPr/>
        </p:nvSpPr>
        <p:spPr>
          <a:xfrm>
            <a:off x="550981" y="2467049"/>
            <a:ext cx="3856893" cy="1200329"/>
          </a:xfrm>
          <a:prstGeom prst="rect">
            <a:avLst/>
          </a:prstGeom>
          <a:noFill/>
        </p:spPr>
        <p:txBody>
          <a:bodyPr wrap="square" rtlCol="0">
            <a:spAutoFit/>
          </a:bodyPr>
          <a:lstStyle/>
          <a:p>
            <a:r>
              <a:rPr kumimoji="1" lang="ja-DE" altLang="en-US" sz="1200" dirty="0"/>
              <a:t>潜在因子がいくつ変化したかを知っていればどの因子が変化したかが分からなくても</a:t>
            </a:r>
            <a:r>
              <a:rPr kumimoji="1" lang="en-US" altLang="ja-DE" sz="1200" dirty="0"/>
              <a:t>Disentangle</a:t>
            </a:r>
            <a:r>
              <a:rPr kumimoji="1" lang="ja-DE" altLang="en-US" sz="1200" dirty="0"/>
              <a:t>できることを理論的に示し、共通の要素を含む画像のペアから</a:t>
            </a:r>
            <a:r>
              <a:rPr kumimoji="1" lang="en-US" altLang="ja-DE" sz="1200" dirty="0"/>
              <a:t>Disentangle</a:t>
            </a:r>
            <a:r>
              <a:rPr kumimoji="1" lang="ja-DE" altLang="en-US" sz="1200" dirty="0"/>
              <a:t>を行うアルゴリズムを提案。様々なデータセットで検証している。また、</a:t>
            </a:r>
            <a:r>
              <a:rPr kumimoji="1" lang="en-US" altLang="ja-DE" sz="1200" dirty="0"/>
              <a:t>Disentangle</a:t>
            </a:r>
            <a:r>
              <a:rPr kumimoji="1" lang="ja-DE" altLang="en-US" sz="1200" dirty="0"/>
              <a:t>された表現が複数の</a:t>
            </a:r>
            <a:r>
              <a:rPr kumimoji="1" lang="en-US" altLang="ja-DE" sz="1200" dirty="0"/>
              <a:t>open problems</a:t>
            </a:r>
            <a:r>
              <a:rPr kumimoji="1" lang="ja-DE" altLang="en-US" sz="1200" dirty="0"/>
              <a:t>に役立つことも示している。</a:t>
            </a:r>
            <a:endParaRPr kumimoji="1" lang="en-US" altLang="ja-DE" sz="1200" dirty="0"/>
          </a:p>
        </p:txBody>
      </p:sp>
    </p:spTree>
    <p:extLst>
      <p:ext uri="{BB962C8B-B14F-4D97-AF65-F5344CB8AC3E}">
        <p14:creationId xmlns:p14="http://schemas.microsoft.com/office/powerpoint/2010/main" val="2169939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4320</TotalTime>
  <Words>214</Words>
  <Application>Microsoft Macintosh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9</cp:revision>
  <dcterms:created xsi:type="dcterms:W3CDTF">2020-07-20T07:37:10Z</dcterms:created>
  <dcterms:modified xsi:type="dcterms:W3CDTF">2020-07-23T07:37:36Z</dcterms:modified>
</cp:coreProperties>
</file>