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7872"/>
  </p:normalViewPr>
  <p:slideViewPr>
    <p:cSldViewPr snapToGrid="0" snapToObjects="1">
      <p:cViewPr varScale="1">
        <p:scale>
          <a:sx n="227" d="100"/>
          <a:sy n="227" d="100"/>
        </p:scale>
        <p:origin x="4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F2A2A-ACD7-064D-9074-007A5D813F9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296E6778-5033-114B-B1DF-985B49D9D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23AF8CC9-FC72-0F44-9DE0-B007DE95C732}"/>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AA798C51-8628-2C46-BE27-B5B79D6DE172}"/>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929655B-D744-E844-A47B-EB73080C81D4}"/>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00917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7055D-E156-6748-A381-8EF89662495C}"/>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C0A68720-956F-8349-A544-7B72125AFF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419E2C7C-9FDB-EB4E-BBED-32EE39993C25}"/>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60B96859-D428-A843-B6BA-74E84BED7FAF}"/>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E995C393-6ED7-E84C-8CB6-F141A1FDC65C}"/>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75737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FB3076-F32C-C243-AF37-CA2ADA6B8E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58A36F5C-EE2B-2844-82BE-19C84BF94D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D9DD3865-B4CC-0849-B7F8-59CE799461A9}"/>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2D437A9F-4A4B-AA4B-905B-C2AE2AAA1732}"/>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B0E374A-F33A-6D45-B9C4-FA03E8C5C01B}"/>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43680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DD724-7F0A-454A-AD04-435EAF7F03F4}"/>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6E87DC50-0EE8-3A4A-B4E8-9F773521A8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BB5525C0-A90B-8448-AB2D-FCD924A07F66}"/>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4C32BD9F-0731-B74C-9B64-7386678DB7B3}"/>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3000591-C57A-DF41-9C59-E72511F132D6}"/>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69741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46ABB-D9A0-B14E-A4DB-B532D28F29C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A6B7CAA6-195A-E447-84D0-B1A4E7B0B5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B73558-DCAA-C34F-880A-9205B38520C2}"/>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CC394CBF-E6C8-CA42-B4E9-319D30C7A8E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AD1D42D-BC98-3E4E-B2DA-8F1A3C8A7380}"/>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9899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15580-9C7C-0C4B-A065-C4FFFDF76D10}"/>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415CC6BB-07C1-6543-87D7-E0F9417091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AE7BB98D-4F61-AE41-AFAA-2EDB4C1550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8C35A0A7-4E07-AF4A-A0B4-862BD7FACFED}"/>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6" name="フッター プレースホルダー 5">
            <a:extLst>
              <a:ext uri="{FF2B5EF4-FFF2-40B4-BE49-F238E27FC236}">
                <a16:creationId xmlns:a16="http://schemas.microsoft.com/office/drawing/2014/main" id="{1300C659-4366-CE45-AB46-3A99729A9B24}"/>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F8575147-C90A-844D-85FE-8CE8E789D882}"/>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07950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9DC2BF-6CCF-C348-9785-9AFD43C00BC6}"/>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B593E79F-7037-D44D-8928-B11C630C0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166492-50B4-FA4C-980A-809EB9F07C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0DD4646E-3DBA-ED49-AB89-EB67F0A95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0636C3-33D8-0B46-A796-2993C54CA9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C8339997-6B6B-3D48-95F7-3BFDFCFE4228}"/>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8" name="フッター プレースホルダー 7">
            <a:extLst>
              <a:ext uri="{FF2B5EF4-FFF2-40B4-BE49-F238E27FC236}">
                <a16:creationId xmlns:a16="http://schemas.microsoft.com/office/drawing/2014/main" id="{0DF37BC4-94B5-6346-9273-6DA0D9DBC3FB}"/>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1093AC76-1588-D54E-BCEB-07E67BA609D9}"/>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91114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25FB0-FC7B-C84C-A2CE-613F29EC8B5F}"/>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3488FDEC-AA30-ED4A-BC25-F35524ADD8BA}"/>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4" name="フッター プレースホルダー 3">
            <a:extLst>
              <a:ext uri="{FF2B5EF4-FFF2-40B4-BE49-F238E27FC236}">
                <a16:creationId xmlns:a16="http://schemas.microsoft.com/office/drawing/2014/main" id="{26B38284-0EE1-C84B-B3C0-0236D81F2D28}"/>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3B9FE9EA-D161-8C4B-B784-28334EF52325}"/>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377208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08F9C98-2FB2-644A-92DB-FC3154BEC6FF}"/>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3" name="フッター プレースホルダー 2">
            <a:extLst>
              <a:ext uri="{FF2B5EF4-FFF2-40B4-BE49-F238E27FC236}">
                <a16:creationId xmlns:a16="http://schemas.microsoft.com/office/drawing/2014/main" id="{F8D43080-DBA3-5C40-9021-6506916E0CA9}"/>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34B9A37C-26A7-764B-B9AB-83989D780FCF}"/>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299428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5D1-0374-8D4E-8B29-0DDD55A729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CE659CAD-08CB-2D4A-88DF-2C7F5C664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115E3945-61C2-E240-A4E0-6BEB0CF90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F73C4D-B9F9-314A-BE69-4A306374949B}"/>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6" name="フッター プレースホルダー 5">
            <a:extLst>
              <a:ext uri="{FF2B5EF4-FFF2-40B4-BE49-F238E27FC236}">
                <a16:creationId xmlns:a16="http://schemas.microsoft.com/office/drawing/2014/main" id="{961F6706-6045-DE4A-84E2-4DB192D646C4}"/>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0C7E9BF4-E93F-8343-A31B-582A9758AC69}"/>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153917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721ED-8ED6-1444-AE01-FAEA45C2C4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F8834A1B-BCB2-A14C-926A-50DC993D6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21ADA3D4-02FE-C045-9B83-C93983CFB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6B454F-1BF3-8243-BA9B-6B1F80ED8D94}"/>
              </a:ext>
            </a:extLst>
          </p:cNvPr>
          <p:cNvSpPr>
            <a:spLocks noGrp="1"/>
          </p:cNvSpPr>
          <p:nvPr>
            <p:ph type="dt" sz="half" idx="10"/>
          </p:nvPr>
        </p:nvSpPr>
        <p:spPr/>
        <p:txBody>
          <a:bodyPr/>
          <a:lstStyle/>
          <a:p>
            <a:fld id="{C5526102-D6B0-804C-BBE1-1E8A0C2835EF}" type="datetimeFigureOut">
              <a:rPr kumimoji="1" lang="ja-DE" altLang="en-US" smtClean="0"/>
              <a:t>2020/07/11</a:t>
            </a:fld>
            <a:endParaRPr kumimoji="1" lang="ja-DE" altLang="en-US"/>
          </a:p>
        </p:txBody>
      </p:sp>
      <p:sp>
        <p:nvSpPr>
          <p:cNvPr id="6" name="フッター プレースホルダー 5">
            <a:extLst>
              <a:ext uri="{FF2B5EF4-FFF2-40B4-BE49-F238E27FC236}">
                <a16:creationId xmlns:a16="http://schemas.microsoft.com/office/drawing/2014/main" id="{ADC700F1-3DDD-714C-8981-FAFEFDD4189D}"/>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EAD3EC4E-15E7-AC45-AA54-BF7F493D8148}"/>
              </a:ext>
            </a:extLst>
          </p:cNvPr>
          <p:cNvSpPr>
            <a:spLocks noGrp="1"/>
          </p:cNvSpPr>
          <p:nvPr>
            <p:ph type="sldNum" sz="quarter" idx="12"/>
          </p:nvPr>
        </p:nvSpPr>
        <p:spPr/>
        <p:txBody>
          <a:body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61518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3B36AF-30C9-A349-AD87-F183E52E6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98300522-C307-6446-85D0-44CC87F14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4FDC6C98-CA6A-304E-A435-C9BBA596B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26102-D6B0-804C-BBE1-1E8A0C2835EF}" type="datetimeFigureOut">
              <a:rPr kumimoji="1" lang="ja-DE" altLang="en-US" smtClean="0"/>
              <a:t>2020/07/11</a:t>
            </a:fld>
            <a:endParaRPr kumimoji="1" lang="ja-DE" altLang="en-US"/>
          </a:p>
        </p:txBody>
      </p:sp>
      <p:sp>
        <p:nvSpPr>
          <p:cNvPr id="5" name="フッター プレースホルダー 4">
            <a:extLst>
              <a:ext uri="{FF2B5EF4-FFF2-40B4-BE49-F238E27FC236}">
                <a16:creationId xmlns:a16="http://schemas.microsoft.com/office/drawing/2014/main" id="{E410B659-2301-A24F-9E38-623D6B13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B9B9AED6-CA41-D34A-B24B-ED5136FD6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F1D89-5081-F941-9969-DC2DA59D6935}" type="slidenum">
              <a:rPr kumimoji="1" lang="ja-DE" altLang="en-US" smtClean="0"/>
              <a:t>‹#›</a:t>
            </a:fld>
            <a:endParaRPr kumimoji="1" lang="ja-DE" altLang="en-US"/>
          </a:p>
        </p:txBody>
      </p:sp>
    </p:spTree>
    <p:extLst>
      <p:ext uri="{BB962C8B-B14F-4D97-AF65-F5344CB8AC3E}">
        <p14:creationId xmlns:p14="http://schemas.microsoft.com/office/powerpoint/2010/main" val="123045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7908" y="74639"/>
            <a:ext cx="11754338" cy="369332"/>
          </a:xfrm>
          <a:prstGeom prst="rect">
            <a:avLst/>
          </a:prstGeom>
          <a:noFill/>
        </p:spPr>
        <p:txBody>
          <a:bodyPr wrap="square" rtlCol="0">
            <a:spAutoFit/>
          </a:bodyPr>
          <a:lstStyle/>
          <a:p>
            <a:pPr algn="ctr"/>
            <a:r>
              <a:rPr kumimoji="1" lang="en-US" altLang="ja-JP" b="1" dirty="0"/>
              <a:t>A Framework for the Quantitative Evaluation of Disentangled Representations</a:t>
            </a:r>
            <a:endParaRPr kumimoji="1" lang="ja-JP" altLang="en-US" b="1" dirty="0"/>
          </a:p>
        </p:txBody>
      </p:sp>
      <p:sp>
        <p:nvSpPr>
          <p:cNvPr id="5" name="テキスト ボックス 4"/>
          <p:cNvSpPr txBox="1"/>
          <p:nvPr/>
        </p:nvSpPr>
        <p:spPr>
          <a:xfrm>
            <a:off x="550981" y="1206581"/>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0" y="2568107"/>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0" y="3758328"/>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1206362"/>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05413" y="293032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05413" y="3997949"/>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1418492" y="443971"/>
            <a:ext cx="7893539" cy="646331"/>
          </a:xfrm>
          <a:prstGeom prst="rect">
            <a:avLst/>
          </a:prstGeom>
          <a:noFill/>
        </p:spPr>
        <p:txBody>
          <a:bodyPr wrap="square" rtlCol="0">
            <a:spAutoFit/>
          </a:bodyPr>
          <a:lstStyle/>
          <a:p>
            <a:pPr algn="ctr"/>
            <a:r>
              <a:rPr lang="en-US" altLang="ja-JP" dirty="0"/>
              <a:t>Cian Eastwood, Christopher K. I. Williams</a:t>
            </a:r>
          </a:p>
          <a:p>
            <a:pPr algn="ctr"/>
            <a:r>
              <a:rPr kumimoji="1" lang="en-US" altLang="ja-JP" dirty="0"/>
              <a:t>ICLR2018</a:t>
            </a:r>
            <a:endParaRPr kumimoji="1" lang="ja-JP" altLang="en-US" dirty="0"/>
          </a:p>
        </p:txBody>
      </p:sp>
      <p:sp>
        <p:nvSpPr>
          <p:cNvPr id="3" name="テキスト ボックス 2">
            <a:extLst>
              <a:ext uri="{FF2B5EF4-FFF2-40B4-BE49-F238E27FC236}">
                <a16:creationId xmlns:a16="http://schemas.microsoft.com/office/drawing/2014/main" id="{9E76AF74-D0AA-3540-9F50-972CB21DF5B3}"/>
              </a:ext>
            </a:extLst>
          </p:cNvPr>
          <p:cNvSpPr txBox="1"/>
          <p:nvPr/>
        </p:nvSpPr>
        <p:spPr>
          <a:xfrm>
            <a:off x="550981" y="1605068"/>
            <a:ext cx="3856893" cy="830997"/>
          </a:xfrm>
          <a:prstGeom prst="rect">
            <a:avLst/>
          </a:prstGeom>
          <a:noFill/>
        </p:spPr>
        <p:txBody>
          <a:bodyPr wrap="square" rtlCol="0">
            <a:spAutoFit/>
          </a:bodyPr>
          <a:lstStyle/>
          <a:p>
            <a:r>
              <a:rPr kumimoji="1" lang="ja-DE" altLang="en-US" sz="1200" dirty="0"/>
              <a:t>真の因子がわかっている際に、</a:t>
            </a:r>
            <a:r>
              <a:rPr kumimoji="1" lang="en-US" altLang="ja-DE" sz="1200" dirty="0"/>
              <a:t>disentangled representations</a:t>
            </a:r>
            <a:r>
              <a:rPr kumimoji="1" lang="ja-DE" altLang="en-US" sz="1200" dirty="0"/>
              <a:t>を定量的に評価するフレームワークの提案。</a:t>
            </a:r>
            <a:r>
              <a:rPr kumimoji="1" lang="en-US" altLang="ja-DE" sz="1200" dirty="0"/>
              <a:t>3</a:t>
            </a:r>
            <a:r>
              <a:rPr kumimoji="1" lang="ja-DE" altLang="en-US" sz="1200" dirty="0"/>
              <a:t>つの指標が提案され、</a:t>
            </a:r>
            <a:r>
              <a:rPr kumimoji="1" lang="en-US" altLang="ja-DE" sz="1200" dirty="0"/>
              <a:t>state-of-the-art</a:t>
            </a:r>
            <a:r>
              <a:rPr kumimoji="1" lang="ja-DE" altLang="en-US" sz="1200" dirty="0"/>
              <a:t>のモデルでその指標の妥当性が示されている。</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613126" y="2927331"/>
            <a:ext cx="3856893" cy="830997"/>
          </a:xfrm>
          <a:prstGeom prst="rect">
            <a:avLst/>
          </a:prstGeom>
          <a:noFill/>
        </p:spPr>
        <p:txBody>
          <a:bodyPr wrap="square" rtlCol="0">
            <a:spAutoFit/>
          </a:bodyPr>
          <a:lstStyle/>
          <a:p>
            <a:r>
              <a:rPr kumimoji="1" lang="ja-DE" altLang="en-US" sz="1200" dirty="0"/>
              <a:t>これまでの</a:t>
            </a:r>
            <a:r>
              <a:rPr kumimoji="1" lang="en-US" altLang="ja-DE" sz="1200" dirty="0"/>
              <a:t>disentangled representation</a:t>
            </a:r>
            <a:r>
              <a:rPr kumimoji="1" lang="ja-DE" altLang="en-US" sz="1200" dirty="0"/>
              <a:t>の研究は人間が目で見てその妥当性を判断するのが主流だった。本論文はこの問題に光を当て、真の因子がわかる</a:t>
            </a:r>
            <a:r>
              <a:rPr kumimoji="1" lang="en-US" altLang="ja-DE" sz="1200" dirty="0"/>
              <a:t>(</a:t>
            </a:r>
            <a:r>
              <a:rPr kumimoji="1" lang="ja-DE" altLang="en-US" sz="1200" dirty="0"/>
              <a:t>ラベルがある</a:t>
            </a:r>
            <a:r>
              <a:rPr kumimoji="1" lang="en-US" altLang="ja-DE" sz="1200" dirty="0"/>
              <a:t>)</a:t>
            </a:r>
            <a:r>
              <a:rPr kumimoji="1" lang="ja-DE" altLang="en-US" sz="1200" dirty="0"/>
              <a:t>場合に定量評価できる指標を提案している。</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0" y="4142605"/>
                <a:ext cx="3856893" cy="2405082"/>
              </a:xfrm>
              <a:prstGeom prst="rect">
                <a:avLst/>
              </a:prstGeom>
              <a:noFill/>
            </p:spPr>
            <p:txBody>
              <a:bodyPr wrap="square" rtlCol="0">
                <a:spAutoFit/>
              </a:bodyPr>
              <a:lstStyle/>
              <a:p>
                <a:r>
                  <a:rPr kumimoji="1" lang="ja-DE" altLang="en-US" sz="1200" dirty="0"/>
                  <a:t>真の因子が</a:t>
                </a:r>
                <a14:m>
                  <m:oMath xmlns:m="http://schemas.openxmlformats.org/officeDocument/2006/math">
                    <m:r>
                      <a:rPr kumimoji="1" lang="en-US" altLang="ja-DE" sz="1200" b="0" i="1" smtClean="0">
                        <a:latin typeface="Cambria Math" panose="02040503050406030204" pitchFamily="18" charset="0"/>
                      </a:rPr>
                      <m:t>𝐾</m:t>
                    </m:r>
                  </m:oMath>
                </a14:m>
                <a:r>
                  <a:rPr kumimoji="1" lang="ja-DE" altLang="en-US" sz="1200" dirty="0"/>
                  <a:t>個ある場合に得られた表現</a:t>
                </a:r>
                <a14:m>
                  <m:oMath xmlns:m="http://schemas.openxmlformats.org/officeDocument/2006/math">
                    <m:r>
                      <a:rPr kumimoji="1" lang="en-US" altLang="ja-DE" sz="1200" b="0" i="1" dirty="0" smtClean="0">
                        <a:latin typeface="Cambria Math" panose="02040503050406030204" pitchFamily="18" charset="0"/>
                      </a:rPr>
                      <m:t>𝑐</m:t>
                    </m:r>
                  </m:oMath>
                </a14:m>
                <a:r>
                  <a:rPr kumimoji="1" lang="ja-DE" altLang="en-US" sz="1200" dirty="0"/>
                  <a:t>から真の因子</a:t>
                </a:r>
                <a14:m>
                  <m:oMath xmlns:m="http://schemas.openxmlformats.org/officeDocument/2006/math">
                    <m:r>
                      <a:rPr kumimoji="1" lang="en-US" altLang="ja-DE" sz="1200" b="0" i="1" dirty="0" smtClean="0">
                        <a:latin typeface="Cambria Math" panose="02040503050406030204" pitchFamily="18" charset="0"/>
                      </a:rPr>
                      <m:t>𝑧</m:t>
                    </m:r>
                  </m:oMath>
                </a14:m>
                <a:r>
                  <a:rPr kumimoji="1" lang="ja-DE" altLang="en-US" sz="1200" dirty="0"/>
                  <a:t>の各要素を予測する予測器を</a:t>
                </a:r>
                <a14:m>
                  <m:oMath xmlns:m="http://schemas.openxmlformats.org/officeDocument/2006/math">
                    <m:r>
                      <a:rPr kumimoji="1" lang="en-US" altLang="ja-DE" sz="1200" b="0" i="1" dirty="0" smtClean="0">
                        <a:latin typeface="Cambria Math" panose="02040503050406030204" pitchFamily="18" charset="0"/>
                      </a:rPr>
                      <m:t>𝐾</m:t>
                    </m:r>
                  </m:oMath>
                </a14:m>
                <a:r>
                  <a:rPr kumimoji="1" lang="ja-DE" altLang="en-US" sz="1200" dirty="0"/>
                  <a:t>個用意する。その際各予測器は</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𝑐</m:t>
                        </m:r>
                      </m:e>
                      <m:sub>
                        <m:r>
                          <a:rPr kumimoji="1" lang="en-US" altLang="ja-DE" sz="1200" b="0" i="1" smtClean="0">
                            <a:latin typeface="Cambria Math" panose="02040503050406030204" pitchFamily="18" charset="0"/>
                          </a:rPr>
                          <m:t>𝑖</m:t>
                        </m:r>
                      </m:sub>
                    </m:sSub>
                  </m:oMath>
                </a14:m>
                <a:r>
                  <a:rPr kumimoji="1" lang="ja-DE" altLang="en-US" sz="1200" dirty="0"/>
                  <a:t>が</a:t>
                </a:r>
                <a14:m>
                  <m:oMath xmlns:m="http://schemas.openxmlformats.org/officeDocument/2006/math">
                    <m:sSub>
                      <m:sSubPr>
                        <m:ctrlPr>
                          <a:rPr kumimoji="1" lang="en-US" altLang="ja-DE" sz="1200" b="0" i="1" dirty="0" smtClean="0">
                            <a:latin typeface="Cambria Math" panose="02040503050406030204" pitchFamily="18" charset="0"/>
                          </a:rPr>
                        </m:ctrlPr>
                      </m:sSubPr>
                      <m:e>
                        <m:r>
                          <a:rPr kumimoji="1" lang="en-US" altLang="ja-DE" sz="1200" b="0" i="1" dirty="0" smtClean="0">
                            <a:latin typeface="Cambria Math" panose="02040503050406030204" pitchFamily="18" charset="0"/>
                          </a:rPr>
                          <m:t>𝑧</m:t>
                        </m:r>
                      </m:e>
                      <m:sub>
                        <m:r>
                          <a:rPr kumimoji="1" lang="en-US" altLang="ja-DE" sz="1200" b="0" i="1" dirty="0" smtClean="0">
                            <a:latin typeface="Cambria Math" panose="02040503050406030204" pitchFamily="18" charset="0"/>
                          </a:rPr>
                          <m:t>𝑗</m:t>
                        </m:r>
                      </m:sub>
                    </m:sSub>
                  </m:oMath>
                </a14:m>
                <a:r>
                  <a:rPr kumimoji="1" lang="ja-DE" altLang="en-US" sz="1200" dirty="0"/>
                  <a:t>の予測にどの程度重要かを表す重要度</a:t>
                </a:r>
                <a14:m>
                  <m:oMath xmlns:m="http://schemas.openxmlformats.org/officeDocument/2006/math">
                    <m:r>
                      <a:rPr kumimoji="1" lang="en-US" altLang="ja-DE" sz="1200" b="0" i="1" dirty="0" smtClean="0">
                        <a:latin typeface="Cambria Math" panose="02040503050406030204" pitchFamily="18" charset="0"/>
                      </a:rPr>
                      <m:t>𝑅</m:t>
                    </m:r>
                  </m:oMath>
                </a14:m>
                <a:r>
                  <a:rPr kumimoji="1" lang="ja-DE" altLang="en-US" sz="1200" dirty="0"/>
                  <a:t>を出せるものとする。</a:t>
                </a:r>
                <a:r>
                  <a:rPr kumimoji="1" lang="en-US" altLang="ja-DE" sz="1200" dirty="0"/>
                  <a:t>Disentanglement score, Completeness score, Informativeness score</a:t>
                </a:r>
                <a:r>
                  <a:rPr kumimoji="1" lang="ja-DE" altLang="en-US" sz="1200" dirty="0"/>
                  <a:t>の</a:t>
                </a:r>
                <a:r>
                  <a:rPr kumimoji="1" lang="en-US" altLang="ja-DE" sz="1200" dirty="0"/>
                  <a:t>3</a:t>
                </a:r>
                <a:r>
                  <a:rPr kumimoji="1" lang="ja-DE" altLang="en-US" sz="1200" dirty="0"/>
                  <a:t>つの指標を計算する。それぞれは</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𝐷</m:t>
                        </m:r>
                      </m:e>
                      <m:sub>
                        <m:r>
                          <a:rPr kumimoji="1" lang="en-US" altLang="ja-DE" sz="1200" b="0" i="1" smtClean="0">
                            <a:latin typeface="Cambria Math" panose="02040503050406030204" pitchFamily="18" charset="0"/>
                          </a:rPr>
                          <m:t>𝑖</m:t>
                        </m:r>
                      </m:sub>
                    </m:sSub>
                    <m:r>
                      <a:rPr kumimoji="1" lang="en-US" altLang="ja-DE" sz="1200" b="0" i="1" smtClean="0">
                        <a:latin typeface="Cambria Math" panose="02040503050406030204" pitchFamily="18" charset="0"/>
                      </a:rPr>
                      <m:t>=1+</m:t>
                    </m:r>
                    <m:nary>
                      <m:naryPr>
                        <m:chr m:val="∑"/>
                        <m:ctrlPr>
                          <a:rPr kumimoji="1" lang="en-US" altLang="ja-DE" sz="1200" b="0" i="1" smtClean="0">
                            <a:latin typeface="Cambria Math" panose="02040503050406030204" pitchFamily="18" charset="0"/>
                          </a:rPr>
                        </m:ctrlPr>
                      </m:naryPr>
                      <m:sub>
                        <m:r>
                          <a:rPr kumimoji="1" lang="en-US" altLang="ja-DE" sz="1200" b="0" i="1" smtClean="0">
                            <a:latin typeface="Cambria Math" panose="02040503050406030204" pitchFamily="18" charset="0"/>
                          </a:rPr>
                          <m:t>𝑘</m:t>
                        </m:r>
                        <m:r>
                          <a:rPr kumimoji="1" lang="en-US" altLang="ja-DE" sz="1200" b="0" i="1" smtClean="0">
                            <a:latin typeface="Cambria Math" panose="02040503050406030204" pitchFamily="18" charset="0"/>
                          </a:rPr>
                          <m:t>=0</m:t>
                        </m:r>
                      </m:sub>
                      <m:sup>
                        <m:r>
                          <a:rPr kumimoji="1" lang="en-US" altLang="ja-DE" sz="1200" b="0" i="1" smtClean="0">
                            <a:latin typeface="Cambria Math" panose="02040503050406030204" pitchFamily="18" charset="0"/>
                          </a:rPr>
                          <m:t>𝐾</m:t>
                        </m:r>
                        <m:r>
                          <a:rPr kumimoji="1" lang="en-US" altLang="ja-DE" sz="1200" b="0" i="1" smtClean="0">
                            <a:latin typeface="Cambria Math" panose="02040503050406030204" pitchFamily="18" charset="0"/>
                          </a:rPr>
                          <m:t>−1</m:t>
                        </m:r>
                      </m:sup>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𝑃</m:t>
                            </m:r>
                          </m:e>
                          <m:sub>
                            <m:r>
                              <a:rPr kumimoji="1" lang="en-US" altLang="ja-DE" sz="1200" b="0" i="1" smtClean="0">
                                <a:latin typeface="Cambria Math" panose="02040503050406030204" pitchFamily="18" charset="0"/>
                              </a:rPr>
                              <m:t>𝑖𝑘</m:t>
                            </m:r>
                          </m:sub>
                        </m:sSub>
                        <m:func>
                          <m:funcPr>
                            <m:ctrlPr>
                              <a:rPr kumimoji="1" lang="en-US" altLang="ja-DE" sz="1200" b="0" i="1" smtClean="0">
                                <a:latin typeface="Cambria Math" panose="02040503050406030204" pitchFamily="18" charset="0"/>
                              </a:rPr>
                            </m:ctrlPr>
                          </m:funcPr>
                          <m:fName>
                            <m:sSub>
                              <m:sSubPr>
                                <m:ctrlPr>
                                  <a:rPr kumimoji="1" lang="en-US" altLang="ja-DE" sz="1200" b="0" i="1" smtClean="0">
                                    <a:latin typeface="Cambria Math" panose="02040503050406030204" pitchFamily="18" charset="0"/>
                                  </a:rPr>
                                </m:ctrlPr>
                              </m:sSubPr>
                              <m:e>
                                <m:r>
                                  <m:rPr>
                                    <m:sty m:val="p"/>
                                  </m:rPr>
                                  <a:rPr kumimoji="1" lang="en-US" altLang="ja-DE" sz="1200" b="0" i="0" smtClean="0">
                                    <a:latin typeface="Cambria Math" panose="02040503050406030204" pitchFamily="18" charset="0"/>
                                  </a:rPr>
                                  <m:t>log</m:t>
                                </m:r>
                              </m:e>
                              <m:sub>
                                <m:r>
                                  <a:rPr kumimoji="1" lang="en-US" altLang="ja-DE" sz="1200" b="0" i="1" smtClean="0">
                                    <a:latin typeface="Cambria Math" panose="02040503050406030204" pitchFamily="18" charset="0"/>
                                  </a:rPr>
                                  <m:t>𝐾</m:t>
                                </m:r>
                              </m:sub>
                            </m:sSub>
                          </m:fNa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𝑃</m:t>
                                </m:r>
                              </m:e>
                              <m:sub>
                                <m:r>
                                  <a:rPr kumimoji="1" lang="en-US" altLang="ja-DE" sz="1200" b="0" i="1" smtClean="0">
                                    <a:latin typeface="Cambria Math" panose="02040503050406030204" pitchFamily="18" charset="0"/>
                                  </a:rPr>
                                  <m:t>𝑖𝑘</m:t>
                                </m:r>
                              </m:sub>
                            </m:sSub>
                          </m:e>
                        </m:func>
                        <m:r>
                          <a:rPr kumimoji="1" lang="en-US" altLang="ja-DE" sz="1200" b="0" i="1" smtClean="0">
                            <a:latin typeface="Cambria Math" panose="02040503050406030204" pitchFamily="18" charset="0"/>
                          </a:rPr>
                          <m:t>, </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𝑃</m:t>
                            </m:r>
                          </m:e>
                          <m:sub>
                            <m:r>
                              <a:rPr kumimoji="1" lang="en-US" altLang="ja-DE" sz="1200" b="0" i="1" smtClean="0">
                                <a:latin typeface="Cambria Math" panose="02040503050406030204" pitchFamily="18" charset="0"/>
                              </a:rPr>
                              <m:t>𝑖𝑗</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𝑅</m:t>
                            </m:r>
                          </m:e>
                          <m:sub>
                            <m:r>
                              <a:rPr kumimoji="1" lang="en-US" altLang="ja-DE" sz="1200" b="0" i="1" smtClean="0">
                                <a:latin typeface="Cambria Math" panose="02040503050406030204" pitchFamily="18" charset="0"/>
                              </a:rPr>
                              <m:t>𝑖𝑗</m:t>
                            </m:r>
                          </m:sub>
                        </m:sSub>
                        <m:r>
                          <a:rPr kumimoji="1" lang="en-US" altLang="ja-DE" sz="1200" b="0" i="1" smtClean="0">
                            <a:latin typeface="Cambria Math" panose="02040503050406030204" pitchFamily="18" charset="0"/>
                          </a:rPr>
                          <m:t>/</m:t>
                        </m:r>
                        <m:nary>
                          <m:naryPr>
                            <m:chr m:val="∑"/>
                            <m:ctrlPr>
                              <a:rPr kumimoji="1" lang="en-US" altLang="ja-DE" sz="1200" b="0" i="1" smtClean="0">
                                <a:latin typeface="Cambria Math" panose="02040503050406030204" pitchFamily="18" charset="0"/>
                              </a:rPr>
                            </m:ctrlPr>
                          </m:naryPr>
                          <m:sub>
                            <m:r>
                              <a:rPr kumimoji="1" lang="en-US" altLang="ja-DE" sz="1200" b="0" i="1" smtClean="0">
                                <a:latin typeface="Cambria Math" panose="02040503050406030204" pitchFamily="18" charset="0"/>
                              </a:rPr>
                              <m:t>𝑘</m:t>
                            </m:r>
                            <m:r>
                              <a:rPr kumimoji="1" lang="en-US" altLang="ja-DE" sz="1200" b="0" i="1" smtClean="0">
                                <a:latin typeface="Cambria Math" panose="02040503050406030204" pitchFamily="18" charset="0"/>
                              </a:rPr>
                              <m:t>=0</m:t>
                            </m:r>
                          </m:sub>
                          <m:sup>
                            <m:r>
                              <a:rPr kumimoji="1" lang="en-US" altLang="ja-DE" sz="1200" b="0" i="1" smtClean="0">
                                <a:latin typeface="Cambria Math" panose="02040503050406030204" pitchFamily="18" charset="0"/>
                              </a:rPr>
                              <m:t>𝐾</m:t>
                            </m:r>
                            <m:r>
                              <a:rPr kumimoji="1" lang="en-US" altLang="ja-DE" sz="1200" b="0" i="1" smtClean="0">
                                <a:latin typeface="Cambria Math" panose="02040503050406030204" pitchFamily="18" charset="0"/>
                              </a:rPr>
                              <m:t>−1</m:t>
                            </m:r>
                          </m:sup>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𝑅</m:t>
                                </m:r>
                              </m:e>
                              <m:sub>
                                <m:r>
                                  <a:rPr kumimoji="1" lang="en-US" altLang="ja-DE" sz="1200" b="0" i="1" smtClean="0">
                                    <a:latin typeface="Cambria Math" panose="02040503050406030204" pitchFamily="18" charset="0"/>
                                  </a:rPr>
                                  <m:t>𝑖𝑘</m:t>
                                </m:r>
                              </m:sub>
                            </m:sSub>
                          </m:e>
                        </m:nary>
                      </m:e>
                    </m:nary>
                  </m:oMath>
                </a14:m>
                <a:r>
                  <a:rPr kumimoji="1" lang="ja-DE" altLang="en-US" sz="1200" dirty="0"/>
                  <a:t>、すなわち表現の因子が特定の真の因子の予測に高い重要度を持つとき</a:t>
                </a:r>
                <a:r>
                  <a:rPr kumimoji="1" lang="en-US" altLang="ja-DE" sz="1200" dirty="0"/>
                  <a:t>1</a:t>
                </a:r>
                <a:r>
                  <a:rPr kumimoji="1" lang="ja-DE" altLang="en-US" sz="1200" dirty="0"/>
                  <a:t>に近い値を出すスコア、</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𝐶</m:t>
                        </m:r>
                      </m:e>
                      <m:sub>
                        <m:r>
                          <a:rPr kumimoji="1" lang="en-US" altLang="ja-DE" sz="1200" b="0" i="1" smtClean="0">
                            <a:latin typeface="Cambria Math" panose="02040503050406030204" pitchFamily="18" charset="0"/>
                          </a:rPr>
                          <m:t>𝑗</m:t>
                        </m:r>
                      </m:sub>
                    </m:sSub>
                    <m:r>
                      <a:rPr kumimoji="1" lang="en-US" altLang="ja-DE" sz="1200" b="0" i="1" smtClean="0">
                        <a:latin typeface="Cambria Math" panose="02040503050406030204" pitchFamily="18" charset="0"/>
                      </a:rPr>
                      <m:t>=1+</m:t>
                    </m:r>
                    <m:nary>
                      <m:naryPr>
                        <m:chr m:val="∑"/>
                        <m:ctrlPr>
                          <a:rPr kumimoji="1" lang="en-US" altLang="ja-DE" sz="1200" b="0" i="1" smtClean="0">
                            <a:latin typeface="Cambria Math" panose="02040503050406030204" pitchFamily="18" charset="0"/>
                          </a:rPr>
                        </m:ctrlPr>
                      </m:naryPr>
                      <m:sub>
                        <m:r>
                          <a:rPr kumimoji="1" lang="en-US" altLang="ja-DE" sz="1200" b="0" i="1" smtClean="0">
                            <a:latin typeface="Cambria Math" panose="02040503050406030204" pitchFamily="18" charset="0"/>
                          </a:rPr>
                          <m:t>𝑑</m:t>
                        </m:r>
                        <m:r>
                          <a:rPr kumimoji="1" lang="en-US" altLang="ja-DE" sz="1200" b="0" i="1" smtClean="0">
                            <a:latin typeface="Cambria Math" panose="02040503050406030204" pitchFamily="18" charset="0"/>
                          </a:rPr>
                          <m:t>=0</m:t>
                        </m:r>
                      </m:sub>
                      <m:sup>
                        <m:r>
                          <a:rPr kumimoji="1" lang="en-US" altLang="ja-DE" sz="1200" b="0" i="1" smtClean="0">
                            <a:latin typeface="Cambria Math" panose="02040503050406030204" pitchFamily="18" charset="0"/>
                          </a:rPr>
                          <m:t>𝐷</m:t>
                        </m:r>
                        <m:r>
                          <a:rPr kumimoji="1" lang="en-US" altLang="ja-DE" sz="1200" b="0" i="1" smtClean="0">
                            <a:latin typeface="Cambria Math" panose="02040503050406030204" pitchFamily="18" charset="0"/>
                          </a:rPr>
                          <m:t>−1</m:t>
                        </m:r>
                      </m:sup>
                      <m:e>
                        <m:sSub>
                          <m:sSubPr>
                            <m:ctrlPr>
                              <a:rPr kumimoji="1" lang="en-US" altLang="ja-DE" sz="1200" b="0" i="1" dirty="0" smtClean="0">
                                <a:latin typeface="Cambria Math" panose="02040503050406030204" pitchFamily="18" charset="0"/>
                              </a:rPr>
                            </m:ctrlPr>
                          </m:sSubPr>
                          <m:e>
                            <m:acc>
                              <m:accPr>
                                <m:chr m:val="̃"/>
                                <m:ctrlPr>
                                  <a:rPr kumimoji="1" lang="en-US" altLang="ja-DE" sz="1200" b="0" i="1" smtClean="0">
                                    <a:latin typeface="Cambria Math" panose="02040503050406030204" pitchFamily="18" charset="0"/>
                                  </a:rPr>
                                </m:ctrlPr>
                              </m:accPr>
                              <m:e>
                                <m:r>
                                  <a:rPr kumimoji="1" lang="en-US" altLang="ja-DE" sz="1200" b="0" i="1" smtClean="0">
                                    <a:latin typeface="Cambria Math" panose="02040503050406030204" pitchFamily="18" charset="0"/>
                                  </a:rPr>
                                  <m:t>𝑃</m:t>
                                </m:r>
                              </m:e>
                            </m:acc>
                          </m:e>
                          <m:sub>
                            <m:r>
                              <a:rPr kumimoji="1" lang="en-US" altLang="ja-DE" sz="1200" b="0" i="1" dirty="0" smtClean="0">
                                <a:latin typeface="Cambria Math" panose="02040503050406030204" pitchFamily="18" charset="0"/>
                              </a:rPr>
                              <m:t>𝑑𝑗</m:t>
                            </m:r>
                          </m:sub>
                        </m:sSub>
                        <m:func>
                          <m:funcPr>
                            <m:ctrlPr>
                              <a:rPr kumimoji="1" lang="en-US" altLang="ja-DE" sz="1200" b="0" i="1" dirty="0" smtClean="0">
                                <a:latin typeface="Cambria Math" panose="02040503050406030204" pitchFamily="18" charset="0"/>
                              </a:rPr>
                            </m:ctrlPr>
                          </m:funcPr>
                          <m:fName>
                            <m:sSub>
                              <m:sSubPr>
                                <m:ctrlPr>
                                  <a:rPr kumimoji="1" lang="en-US" altLang="ja-DE" sz="1200" b="0" i="1" dirty="0" smtClean="0">
                                    <a:latin typeface="Cambria Math" panose="02040503050406030204" pitchFamily="18" charset="0"/>
                                  </a:rPr>
                                </m:ctrlPr>
                              </m:sSubPr>
                              <m:e>
                                <m:r>
                                  <m:rPr>
                                    <m:sty m:val="p"/>
                                  </m:rPr>
                                  <a:rPr kumimoji="1" lang="en-US" altLang="ja-DE" sz="1200" b="0" i="0" dirty="0" smtClean="0">
                                    <a:latin typeface="Cambria Math" panose="02040503050406030204" pitchFamily="18" charset="0"/>
                                  </a:rPr>
                                  <m:t>log</m:t>
                                </m:r>
                              </m:e>
                              <m:sub>
                                <m:r>
                                  <a:rPr kumimoji="1" lang="en-US" altLang="ja-DE" sz="1200" b="0" i="1" dirty="0" smtClean="0">
                                    <a:latin typeface="Cambria Math" panose="02040503050406030204" pitchFamily="18" charset="0"/>
                                  </a:rPr>
                                  <m:t>𝐷</m:t>
                                </m:r>
                              </m:sub>
                            </m:sSub>
                          </m:fName>
                          <m:e>
                            <m:sSub>
                              <m:sSubPr>
                                <m:ctrlPr>
                                  <a:rPr kumimoji="1" lang="en-US" altLang="ja-DE" sz="1200" b="0" i="1" dirty="0" smtClean="0">
                                    <a:latin typeface="Cambria Math" panose="02040503050406030204" pitchFamily="18" charset="0"/>
                                  </a:rPr>
                                </m:ctrlPr>
                              </m:sSubPr>
                              <m:e>
                                <m:acc>
                                  <m:accPr>
                                    <m:chr m:val="̃"/>
                                    <m:ctrlPr>
                                      <a:rPr kumimoji="1" lang="en-US" altLang="ja-DE" sz="1200" b="0" i="1" dirty="0" smtClean="0">
                                        <a:latin typeface="Cambria Math" panose="02040503050406030204" pitchFamily="18" charset="0"/>
                                      </a:rPr>
                                    </m:ctrlPr>
                                  </m:accPr>
                                  <m:e>
                                    <m:r>
                                      <a:rPr kumimoji="1" lang="en-US" altLang="ja-DE" sz="1200" b="0" i="1" dirty="0" smtClean="0">
                                        <a:latin typeface="Cambria Math" panose="02040503050406030204" pitchFamily="18" charset="0"/>
                                      </a:rPr>
                                      <m:t>𝑃</m:t>
                                    </m:r>
                                  </m:e>
                                </m:acc>
                              </m:e>
                              <m:sub>
                                <m:r>
                                  <a:rPr kumimoji="1" lang="en-US" altLang="ja-DE" sz="1200" b="0" i="1" dirty="0" smtClean="0">
                                    <a:latin typeface="Cambria Math" panose="02040503050406030204" pitchFamily="18" charset="0"/>
                                  </a:rPr>
                                  <m:t>𝑖𝑗</m:t>
                                </m:r>
                              </m:sub>
                            </m:sSub>
                          </m:e>
                        </m:func>
                      </m:e>
                    </m:nary>
                  </m:oMath>
                </a14:m>
                <a:r>
                  <a:rPr kumimoji="1" lang="ja-DE" altLang="en-US" sz="1200" dirty="0"/>
                  <a:t>、すなわち特定の表現の要素が真の因子に大きく貢献していると</a:t>
                </a:r>
                <a:r>
                  <a:rPr kumimoji="1" lang="en-US" altLang="ja-DE" sz="1200" dirty="0"/>
                  <a:t>1</a:t>
                </a:r>
                <a:r>
                  <a:rPr kumimoji="1" lang="ja-DE" altLang="en-US" sz="1200" dirty="0"/>
                  <a:t>に近い値を出すスコア、そして予測誤差</a:t>
                </a:r>
                <a14:m>
                  <m:oMath xmlns:m="http://schemas.openxmlformats.org/officeDocument/2006/math">
                    <m:r>
                      <a:rPr kumimoji="1" lang="en-US" altLang="ja-DE" sz="1200" b="0" i="1" smtClean="0">
                        <a:latin typeface="Cambria Math" panose="02040503050406030204" pitchFamily="18" charset="0"/>
                      </a:rPr>
                      <m:t>𝐸</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𝑗</m:t>
                        </m:r>
                      </m:sub>
                    </m:sSub>
                    <m:r>
                      <a:rPr kumimoji="1" lang="en-US" altLang="ja-DE" sz="1200" b="0" i="1" smtClean="0">
                        <a:latin typeface="Cambria Math" panose="02040503050406030204" pitchFamily="18" charset="0"/>
                      </a:rPr>
                      <m:t>,  </m:t>
                    </m:r>
                    <m:sSub>
                      <m:sSubPr>
                        <m:ctrlPr>
                          <a:rPr kumimoji="1" lang="en-US" altLang="ja-DE" sz="1200" b="0" i="1" smtClean="0">
                            <a:latin typeface="Cambria Math" panose="02040503050406030204" pitchFamily="18" charset="0"/>
                          </a:rPr>
                        </m:ctrlPr>
                      </m:sSubPr>
                      <m:e>
                        <m:acc>
                          <m:accPr>
                            <m:chr m:val="̂"/>
                            <m:ctrlPr>
                              <a:rPr kumimoji="1" lang="en-US" altLang="ja-DE" sz="1200" b="0" i="1" smtClean="0">
                                <a:latin typeface="Cambria Math" panose="02040503050406030204" pitchFamily="18" charset="0"/>
                              </a:rPr>
                            </m:ctrlPr>
                          </m:accPr>
                          <m:e>
                            <m:r>
                              <a:rPr kumimoji="1" lang="en-US" altLang="ja-DE" sz="1200" b="0" i="1" smtClean="0">
                                <a:latin typeface="Cambria Math" panose="02040503050406030204" pitchFamily="18" charset="0"/>
                              </a:rPr>
                              <m:t>𝑧</m:t>
                            </m:r>
                          </m:e>
                        </m:acc>
                      </m:e>
                      <m:sub>
                        <m:r>
                          <a:rPr kumimoji="1" lang="en-US" altLang="ja-DE" sz="1200" b="0" i="1" smtClean="0">
                            <a:latin typeface="Cambria Math" panose="02040503050406030204" pitchFamily="18" charset="0"/>
                          </a:rPr>
                          <m:t>𝑗</m:t>
                        </m:r>
                      </m:sub>
                    </m:sSub>
                    <m:r>
                      <a:rPr kumimoji="1" lang="en-US" altLang="ja-DE" sz="1200" b="0" i="1" smtClean="0">
                        <a:latin typeface="Cambria Math" panose="02040503050406030204" pitchFamily="18" charset="0"/>
                      </a:rPr>
                      <m:t>)</m:t>
                    </m:r>
                  </m:oMath>
                </a14:m>
                <a:r>
                  <a:rPr kumimoji="1" lang="ja-DE" altLang="en-US" sz="1200" dirty="0"/>
                  <a:t>である。</a:t>
                </a:r>
                <a:endParaRPr kumimoji="1" lang="en-US" altLang="ja-DE" sz="1200" dirty="0"/>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0" y="4142605"/>
                <a:ext cx="3856893" cy="2405082"/>
              </a:xfrm>
              <a:prstGeom prst="rect">
                <a:avLst/>
              </a:prstGeom>
              <a:blipFill>
                <a:blip r:embed="rId2"/>
                <a:stretch>
                  <a:fillRect l="-4590"/>
                </a:stretch>
              </a:blipFill>
            </p:spPr>
            <p:txBody>
              <a:bodyPr/>
              <a:lstStyle/>
              <a:p>
                <a:r>
                  <a:rPr lang="ja-DE"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8ADAC096-8161-9542-8ADD-1C2D7320D845}"/>
                  </a:ext>
                </a:extLst>
              </p:cNvPr>
              <p:cNvSpPr txBox="1"/>
              <p:nvPr/>
            </p:nvSpPr>
            <p:spPr>
              <a:xfrm>
                <a:off x="6205414" y="1566540"/>
                <a:ext cx="3856893" cy="1384995"/>
              </a:xfrm>
              <a:prstGeom prst="rect">
                <a:avLst/>
              </a:prstGeom>
              <a:noFill/>
            </p:spPr>
            <p:txBody>
              <a:bodyPr wrap="square" rtlCol="0">
                <a:spAutoFit/>
              </a:bodyPr>
              <a:lstStyle/>
              <a:p>
                <a:r>
                  <a:rPr kumimoji="1" lang="en-US" altLang="ja-DE" sz="1200" dirty="0"/>
                  <a:t>PCA, VAE, </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-VAE, </a:t>
                </a:r>
                <a:r>
                  <a:rPr kumimoji="1" lang="en-US" altLang="ja-DE" sz="1200" dirty="0" err="1"/>
                  <a:t>InfoGAN</a:t>
                </a:r>
                <a:r>
                  <a:rPr kumimoji="1" lang="ja-DE" altLang="en-US" sz="1200" dirty="0"/>
                  <a:t>で検証を行なっている。また、データセットとしては</a:t>
                </a:r>
                <a:r>
                  <a:rPr kumimoji="1" lang="en-US" altLang="ja-DE" sz="1200" dirty="0"/>
                  <a:t>64x64</a:t>
                </a:r>
                <a:r>
                  <a:rPr kumimoji="1" lang="ja-DE" altLang="en-US" sz="1200" dirty="0"/>
                  <a:t>の色や向きが様々にあるティーポットの画像を用いた。予測器として</a:t>
                </a:r>
                <a:r>
                  <a:rPr kumimoji="1" lang="en-US" altLang="ja-DE" sz="1200" dirty="0"/>
                  <a:t>Lasso, </a:t>
                </a:r>
                <a:r>
                  <a:rPr kumimoji="1" lang="en-US" altLang="ja-DE" sz="1200" dirty="0" err="1"/>
                  <a:t>RandomForest</a:t>
                </a:r>
                <a:r>
                  <a:rPr kumimoji="1" lang="ja-DE" altLang="en-US" sz="1200" dirty="0"/>
                  <a:t>を用いた。</a:t>
                </a:r>
                <a:r>
                  <a:rPr kumimoji="1" lang="en-US" altLang="ja-DE" sz="1200" dirty="0"/>
                  <a:t>Regressor</a:t>
                </a:r>
                <a:r>
                  <a:rPr kumimoji="1" lang="ja-DE" altLang="en-US" sz="1200" dirty="0"/>
                  <a:t>によらず</a:t>
                </a:r>
                <a:r>
                  <a:rPr kumimoji="1" lang="en-US" altLang="ja-DE" sz="1200" dirty="0"/>
                  <a:t>PCA</a:t>
                </a:r>
                <a:r>
                  <a:rPr kumimoji="1" lang="ja-DE" altLang="en-US" sz="1200" dirty="0"/>
                  <a:t>がどのスコアも一番低く</a:t>
                </a:r>
                <a:r>
                  <a:rPr kumimoji="1" lang="en-US" altLang="ja-DE" sz="1200" dirty="0"/>
                  <a:t>VAE</a:t>
                </a:r>
                <a:r>
                  <a:rPr kumimoji="1" lang="ja-DE" altLang="en-US" sz="1200" dirty="0"/>
                  <a:t>と</a:t>
                </a:r>
                <a:r>
                  <a:rPr kumimoji="1" lang="en-US" altLang="ja-DE" sz="1200" b="0" dirty="0"/>
                  <a:t> </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-VAE</a:t>
                </a:r>
                <a:r>
                  <a:rPr kumimoji="1" lang="ja-DE" altLang="en-US" sz="1200" dirty="0"/>
                  <a:t>は近い結果が得られた。また</a:t>
                </a:r>
                <a:r>
                  <a:rPr kumimoji="1" lang="en-US" altLang="ja-DE" sz="1200" dirty="0" err="1"/>
                  <a:t>InfoGAN</a:t>
                </a:r>
                <a:r>
                  <a:rPr kumimoji="1" lang="ja-DE" altLang="en-US" sz="1200" dirty="0"/>
                  <a:t>は</a:t>
                </a:r>
                <a:r>
                  <a:rPr kumimoji="1" lang="en-US" altLang="ja-DE" sz="1200" dirty="0"/>
                  <a:t>LASSO</a:t>
                </a:r>
                <a:r>
                  <a:rPr kumimoji="1" lang="ja-DE" altLang="en-US" sz="1200" dirty="0"/>
                  <a:t>を使った結果一番いい結果が得られた。</a:t>
                </a:r>
                <a:endParaRPr kumimoji="1" lang="en-US" altLang="ja-DE" sz="1200" dirty="0"/>
              </a:p>
            </p:txBody>
          </p:sp>
        </mc:Choice>
        <mc:Fallback>
          <p:sp>
            <p:nvSpPr>
              <p:cNvPr id="15" name="テキスト ボックス 14">
                <a:extLst>
                  <a:ext uri="{FF2B5EF4-FFF2-40B4-BE49-F238E27FC236}">
                    <a16:creationId xmlns:a16="http://schemas.microsoft.com/office/drawing/2014/main" id="{8ADAC096-8161-9542-8ADD-1C2D7320D845}"/>
                  </a:ext>
                </a:extLst>
              </p:cNvPr>
              <p:cNvSpPr txBox="1">
                <a:spLocks noRot="1" noChangeAspect="1" noMove="1" noResize="1" noEditPoints="1" noAdjustHandles="1" noChangeArrowheads="1" noChangeShapeType="1" noTextEdit="1"/>
              </p:cNvSpPr>
              <p:nvPr/>
            </p:nvSpPr>
            <p:spPr>
              <a:xfrm>
                <a:off x="6205414" y="1566540"/>
                <a:ext cx="3856893" cy="1384995"/>
              </a:xfrm>
              <a:prstGeom prst="rect">
                <a:avLst/>
              </a:prstGeom>
              <a:blipFill>
                <a:blip r:embed="rId3"/>
                <a:stretch>
                  <a:fillRect r="-3947" b="-1818"/>
                </a:stretch>
              </a:blipFill>
            </p:spPr>
            <p:txBody>
              <a:bodyPr/>
              <a:lstStyle/>
              <a:p>
                <a:r>
                  <a:rPr lang="ja-DE" altLang="en-US">
                    <a:noFill/>
                  </a:rPr>
                  <a:t> </a:t>
                </a:r>
              </a:p>
            </p:txBody>
          </p:sp>
        </mc:Fallback>
      </mc:AlternateContent>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3" y="3342829"/>
            <a:ext cx="3856893" cy="646331"/>
          </a:xfrm>
          <a:prstGeom prst="rect">
            <a:avLst/>
          </a:prstGeom>
          <a:noFill/>
        </p:spPr>
        <p:txBody>
          <a:bodyPr wrap="square" rtlCol="0">
            <a:spAutoFit/>
          </a:bodyPr>
          <a:lstStyle/>
          <a:p>
            <a:r>
              <a:rPr kumimoji="1" lang="ja-DE" altLang="en-US" sz="1200" dirty="0"/>
              <a:t>真の因子が必要であるという制約があるものの</a:t>
            </a:r>
            <a:r>
              <a:rPr kumimoji="1" lang="en-US" altLang="ja-DE" sz="1200" dirty="0"/>
              <a:t>Disentanglement</a:t>
            </a:r>
            <a:r>
              <a:rPr kumimoji="1" lang="ja-DE" altLang="en-US" sz="1200" dirty="0"/>
              <a:t>の評価ができる指標であると主張している。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05413" y="4451309"/>
            <a:ext cx="3856893" cy="276999"/>
          </a:xfrm>
          <a:prstGeom prst="rect">
            <a:avLst/>
          </a:prstGeom>
          <a:noFill/>
        </p:spPr>
        <p:txBody>
          <a:bodyPr wrap="square" rtlCol="0">
            <a:spAutoFit/>
          </a:bodyPr>
          <a:lstStyle/>
          <a:p>
            <a:endParaRPr kumimoji="1" lang="ja-DE" altLang="en-US" sz="1200" dirty="0"/>
          </a:p>
        </p:txBody>
      </p:sp>
    </p:spTree>
    <p:extLst>
      <p:ext uri="{BB962C8B-B14F-4D97-AF65-F5344CB8AC3E}">
        <p14:creationId xmlns:p14="http://schemas.microsoft.com/office/powerpoint/2010/main" val="1715042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202</Words>
  <Application>Microsoft Macintosh PowerPoint</Application>
  <PresentationFormat>ワイド画面</PresentationFormat>
  <Paragraphs>14</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8</cp:revision>
  <dcterms:created xsi:type="dcterms:W3CDTF">2020-07-11T12:30:05Z</dcterms:created>
  <dcterms:modified xsi:type="dcterms:W3CDTF">2020-07-12T10:43:25Z</dcterms:modified>
</cp:coreProperties>
</file>