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8"/>
    <p:restoredTop sz="97872"/>
  </p:normalViewPr>
  <p:slideViewPr>
    <p:cSldViewPr snapToGrid="0" snapToObjects="1">
      <p:cViewPr varScale="1">
        <p:scale>
          <a:sx n="43" d="100"/>
          <a:sy n="43" d="100"/>
        </p:scale>
        <p:origin x="224" y="2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67CEE-4B09-AE41-8238-1FD77032595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79933082-D962-7A4D-9A7A-C9A643E50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26D1A7F1-5ABD-584F-974D-1F22116C80F2}"/>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81F5E4D4-6A9F-874C-A9A1-08B7EE40FFA3}"/>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654E1EB7-01D1-E348-BFF7-E0F1307A04DD}"/>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179069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737157-09FE-4243-BE6E-F7DE23B31EC2}"/>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DF06F22B-95E2-454B-84EA-D8D1724CF5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B1A24A20-83CE-7441-B2A9-A650E389FB3D}"/>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83571610-7E07-B944-9F17-FED63D79C692}"/>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CEB0B549-9AD2-404C-812C-2CE5A06CFC90}"/>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322867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7D8C7A1-4CBE-9E40-84DC-87C17FE35EF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3AAE5291-E471-324E-ACE3-ADBE08DACFA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8D2FF902-6016-FB4E-998A-968D833CBDFE}"/>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22B21783-546B-4148-8A59-1CB53155C40B}"/>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8DF7E06A-42EA-0E4F-9852-2CBB8F0A358A}"/>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101031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783927-732D-CA4B-8D69-617C962EBA3C}"/>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E97B886A-8DDA-4040-B6D5-A176FEB45E0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98E8886B-F7B7-B24E-B59E-FB7DCE3FA086}"/>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C9BB2E8B-B3B2-4D4A-A31E-233D19C27391}"/>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7CD3676D-7EEB-034E-9C9F-522E31840900}"/>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22612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1B2BB-79EC-6C41-9B54-5BB7DD3C13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736AB3D5-798F-384E-B081-90182D93B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D73CB0A-6709-9142-B4EF-CC81D2B6487D}"/>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CB413BA3-F304-2F42-9DCA-A613263F79A4}"/>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6F7F44CF-0A09-E845-A0F8-E9A0404A4CFE}"/>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211947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316B6C-DFEE-DE46-83FE-6DDC21A9D7DA}"/>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19A75CD2-54AC-114A-B55B-914BAFADA4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8E4181A0-C4DB-AA42-A84D-0FBE75EB808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1FD32F16-F130-8C43-A657-609009001F47}"/>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6" name="フッター プレースホルダー 5">
            <a:extLst>
              <a:ext uri="{FF2B5EF4-FFF2-40B4-BE49-F238E27FC236}">
                <a16:creationId xmlns:a16="http://schemas.microsoft.com/office/drawing/2014/main" id="{0B5F2445-8BEC-164E-84F0-C506DAD2BB10}"/>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CF702D5C-87AB-7E4F-BAE4-7EF90CBCE73A}"/>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237043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D2767-9C5D-3C42-AD36-53229611FD31}"/>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F6321AF8-DF6E-F944-AB91-09A0B78C8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0A5CCD-3C6E-7F44-A679-3F7F255DFE9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917DAFD9-F446-D14A-A767-05179E5C6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9BA853-CD91-E048-BB38-57915D38C93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9C6BDD81-5959-CE40-B8DC-2759490CCA95}"/>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8" name="フッター プレースホルダー 7">
            <a:extLst>
              <a:ext uri="{FF2B5EF4-FFF2-40B4-BE49-F238E27FC236}">
                <a16:creationId xmlns:a16="http://schemas.microsoft.com/office/drawing/2014/main" id="{3D024EBB-5018-7545-AA96-D3CF9259F752}"/>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CBA9E043-61E0-DA4C-8D9B-3562942712EE}"/>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168710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DE899-7B21-5742-94C4-BEFCF541A277}"/>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A1579F6C-5FC5-F24C-8435-8F65E9EA8B97}"/>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4" name="フッター プレースホルダー 3">
            <a:extLst>
              <a:ext uri="{FF2B5EF4-FFF2-40B4-BE49-F238E27FC236}">
                <a16:creationId xmlns:a16="http://schemas.microsoft.com/office/drawing/2014/main" id="{FAA184C4-D4B0-6C46-B1F8-B9BA62AB79E1}"/>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24DB5DAE-6099-5246-81D4-D34FCA62AEFC}"/>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405343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1198BFA-3C64-7E48-B94D-30726FD6F7CD}"/>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3" name="フッター プレースホルダー 2">
            <a:extLst>
              <a:ext uri="{FF2B5EF4-FFF2-40B4-BE49-F238E27FC236}">
                <a16:creationId xmlns:a16="http://schemas.microsoft.com/office/drawing/2014/main" id="{63EC64B5-2F80-6C4C-B4FC-2D83A8A12C64}"/>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FE37A3B9-891A-CD47-8FA6-E7251A98E02B}"/>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352044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AA7173-26B8-5F48-AD87-AD84E5EA4EE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C8B37B3F-4939-AF44-9456-61064A1B68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AFFE5B9C-F24C-ED47-B19A-E930284D3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04B683-02EE-374F-BAC2-4B090F6BA62A}"/>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6" name="フッター プレースホルダー 5">
            <a:extLst>
              <a:ext uri="{FF2B5EF4-FFF2-40B4-BE49-F238E27FC236}">
                <a16:creationId xmlns:a16="http://schemas.microsoft.com/office/drawing/2014/main" id="{150E6D16-A4C7-004D-8B24-01542DD7BB5A}"/>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63B65FF9-B60A-7D48-829C-8084E067AFFA}"/>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45677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D3ED3-8216-574F-8E71-558F094BC15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EFF4F06A-C089-3B48-B9F7-BE36BFF30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2A6EF60D-DC7F-1946-BFD9-8A882CE1D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487ECA5-4C4F-1643-B2B4-F7CA0707F6AF}"/>
              </a:ext>
            </a:extLst>
          </p:cNvPr>
          <p:cNvSpPr>
            <a:spLocks noGrp="1"/>
          </p:cNvSpPr>
          <p:nvPr>
            <p:ph type="dt" sz="half" idx="10"/>
          </p:nvPr>
        </p:nvSpPr>
        <p:spPr/>
        <p:txBody>
          <a:bodyPr/>
          <a:lstStyle/>
          <a:p>
            <a:fld id="{3ACC58C5-FD3F-2A4A-A89E-E166D0679586}" type="datetimeFigureOut">
              <a:rPr kumimoji="1" lang="ja-DE" altLang="en-US" smtClean="0"/>
              <a:t>2020/07/08</a:t>
            </a:fld>
            <a:endParaRPr kumimoji="1" lang="ja-DE" altLang="en-US"/>
          </a:p>
        </p:txBody>
      </p:sp>
      <p:sp>
        <p:nvSpPr>
          <p:cNvPr id="6" name="フッター プレースホルダー 5">
            <a:extLst>
              <a:ext uri="{FF2B5EF4-FFF2-40B4-BE49-F238E27FC236}">
                <a16:creationId xmlns:a16="http://schemas.microsoft.com/office/drawing/2014/main" id="{C46C30DB-90BC-A041-88FF-2630A1926566}"/>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0FC7D4C6-089B-7442-82EC-75D23055D2B8}"/>
              </a:ext>
            </a:extLst>
          </p:cNvPr>
          <p:cNvSpPr>
            <a:spLocks noGrp="1"/>
          </p:cNvSpPr>
          <p:nvPr>
            <p:ph type="sldNum" sz="quarter" idx="12"/>
          </p:nvPr>
        </p:nvSpPr>
        <p:spPr/>
        <p:txBody>
          <a:body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396203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07157B-1652-D54E-982C-8586C412B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E59D95C2-FC43-BE4C-9F78-54EA22101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A0A31B73-4AC3-D448-82C1-0B4FFF51E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C58C5-FD3F-2A4A-A89E-E166D0679586}"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7E082693-EF6A-9E4C-94B1-59C725739E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2DD7C9F0-2D88-EF49-AA62-37BD307492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03E9F-2222-9547-ABF8-D34A57C7EB53}" type="slidenum">
              <a:rPr kumimoji="1" lang="ja-DE" altLang="en-US" smtClean="0"/>
              <a:t>‹#›</a:t>
            </a:fld>
            <a:endParaRPr kumimoji="1" lang="ja-DE" altLang="en-US"/>
          </a:p>
        </p:txBody>
      </p:sp>
    </p:spTree>
    <p:extLst>
      <p:ext uri="{BB962C8B-B14F-4D97-AF65-F5344CB8AC3E}">
        <p14:creationId xmlns:p14="http://schemas.microsoft.com/office/powerpoint/2010/main" val="421520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7908" y="74639"/>
            <a:ext cx="11754338" cy="369332"/>
          </a:xfrm>
          <a:prstGeom prst="rect">
            <a:avLst/>
          </a:prstGeom>
          <a:noFill/>
        </p:spPr>
        <p:txBody>
          <a:bodyPr wrap="square" rtlCol="0">
            <a:spAutoFit/>
          </a:bodyPr>
          <a:lstStyle/>
          <a:p>
            <a:pPr algn="ctr"/>
            <a:r>
              <a:rPr kumimoji="1" lang="en-US" altLang="ja-JP" b="1" dirty="0"/>
              <a:t>Challenging Common Assumptions in the Unsupervised Learning of Disentangled Representations</a:t>
            </a:r>
            <a:endParaRPr kumimoji="1" lang="ja-JP" altLang="en-US" b="1" dirty="0"/>
          </a:p>
        </p:txBody>
      </p:sp>
      <p:sp>
        <p:nvSpPr>
          <p:cNvPr id="5" name="テキスト ボックス 4"/>
          <p:cNvSpPr txBox="1"/>
          <p:nvPr/>
        </p:nvSpPr>
        <p:spPr>
          <a:xfrm>
            <a:off x="550984" y="2129693"/>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550983" y="3681046"/>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550983" y="5047733"/>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205414" y="2129693"/>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279660" y="3681046"/>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279660" y="5047733"/>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1418492" y="443971"/>
            <a:ext cx="7893539" cy="646331"/>
          </a:xfrm>
          <a:prstGeom prst="rect">
            <a:avLst/>
          </a:prstGeom>
          <a:noFill/>
        </p:spPr>
        <p:txBody>
          <a:bodyPr wrap="square" rtlCol="0">
            <a:spAutoFit/>
          </a:bodyPr>
          <a:lstStyle/>
          <a:p>
            <a:pPr algn="ctr"/>
            <a:r>
              <a:rPr lang="en-US" altLang="ja-JP" dirty="0"/>
              <a:t>Francesco </a:t>
            </a:r>
            <a:r>
              <a:rPr lang="en-US" altLang="ja-JP" dirty="0" err="1"/>
              <a:t>Locatello</a:t>
            </a:r>
            <a:r>
              <a:rPr lang="en-US" altLang="ja-JP" dirty="0"/>
              <a:t>, Stefan </a:t>
            </a:r>
            <a:r>
              <a:rPr lang="en-US" altLang="ja-JP" dirty="0" err="1"/>
              <a:t>Bayerm</a:t>
            </a:r>
            <a:r>
              <a:rPr lang="en-US" altLang="ja-JP" dirty="0"/>
              <a:t>, Mario </a:t>
            </a:r>
            <a:r>
              <a:rPr lang="en-US" altLang="ja-JP" dirty="0" err="1"/>
              <a:t>Lucic</a:t>
            </a:r>
            <a:r>
              <a:rPr lang="en-US" altLang="ja-JP" dirty="0"/>
              <a:t>, Gunnar </a:t>
            </a:r>
            <a:r>
              <a:rPr lang="en-US" altLang="ja-JP" dirty="0" err="1"/>
              <a:t>Rätsch</a:t>
            </a:r>
            <a:r>
              <a:rPr lang="en-US" altLang="ja-JP" dirty="0"/>
              <a:t>, Sylvain </a:t>
            </a:r>
            <a:r>
              <a:rPr lang="en-US" altLang="ja-JP" dirty="0" err="1"/>
              <a:t>Gelly</a:t>
            </a:r>
            <a:r>
              <a:rPr lang="en-US" altLang="ja-JP" dirty="0"/>
              <a:t>, Bernhard </a:t>
            </a:r>
            <a:r>
              <a:rPr lang="en-US" altLang="ja-JP" dirty="0" err="1"/>
              <a:t>Schölkopf</a:t>
            </a:r>
            <a:r>
              <a:rPr lang="en-US" altLang="ja-JP" dirty="0"/>
              <a:t>, Olivier </a:t>
            </a:r>
            <a:r>
              <a:rPr lang="en-US" altLang="ja-JP" dirty="0" err="1"/>
              <a:t>Bachem</a:t>
            </a:r>
            <a:r>
              <a:rPr lang="en-US" altLang="ja-JP" dirty="0"/>
              <a:t>, ICML2019</a:t>
            </a:r>
            <a:endParaRPr kumimoji="1" lang="ja-JP" altLang="en-US" dirty="0"/>
          </a:p>
        </p:txBody>
      </p:sp>
      <p:sp>
        <p:nvSpPr>
          <p:cNvPr id="3" name="テキスト ボックス 2">
            <a:extLst>
              <a:ext uri="{FF2B5EF4-FFF2-40B4-BE49-F238E27FC236}">
                <a16:creationId xmlns:a16="http://schemas.microsoft.com/office/drawing/2014/main" id="{9E76AF74-D0AA-3540-9F50-972CB21DF5B3}"/>
              </a:ext>
            </a:extLst>
          </p:cNvPr>
          <p:cNvSpPr txBox="1"/>
          <p:nvPr/>
        </p:nvSpPr>
        <p:spPr>
          <a:xfrm>
            <a:off x="550983" y="2573268"/>
            <a:ext cx="3856893" cy="830997"/>
          </a:xfrm>
          <a:prstGeom prst="rect">
            <a:avLst/>
          </a:prstGeom>
          <a:noFill/>
        </p:spPr>
        <p:txBody>
          <a:bodyPr wrap="square" rtlCol="0">
            <a:spAutoFit/>
          </a:bodyPr>
          <a:lstStyle/>
          <a:p>
            <a:r>
              <a:rPr kumimoji="1" lang="ja-DE" altLang="en-US" sz="1200" dirty="0"/>
              <a:t>教師なしの</a:t>
            </a:r>
            <a:r>
              <a:rPr kumimoji="1" lang="en-US" altLang="ja-DE" sz="1200" dirty="0"/>
              <a:t>Disentangled Representation</a:t>
            </a:r>
            <a:r>
              <a:rPr kumimoji="1" lang="ja-DE" altLang="en-US" sz="1200" dirty="0"/>
              <a:t>は適切な機能バイアスがモデル・データの双方になければ不可能であることを理論・実験の双方から指摘した論文。</a:t>
            </a:r>
            <a:r>
              <a:rPr kumimoji="1" lang="en-US" altLang="ja-DE" sz="1200" dirty="0"/>
              <a:t>ICML2019</a:t>
            </a:r>
            <a:r>
              <a:rPr kumimoji="1" lang="ja-DE" altLang="en-US" sz="1200" dirty="0"/>
              <a:t>ベストペーパー。</a:t>
            </a:r>
          </a:p>
        </p:txBody>
      </p:sp>
      <p:sp>
        <p:nvSpPr>
          <p:cNvPr id="13" name="テキスト ボックス 12">
            <a:extLst>
              <a:ext uri="{FF2B5EF4-FFF2-40B4-BE49-F238E27FC236}">
                <a16:creationId xmlns:a16="http://schemas.microsoft.com/office/drawing/2014/main" id="{2AFB2612-BF3C-CF4C-A6D4-6E8F013A9D3F}"/>
              </a:ext>
            </a:extLst>
          </p:cNvPr>
          <p:cNvSpPr txBox="1"/>
          <p:nvPr/>
        </p:nvSpPr>
        <p:spPr>
          <a:xfrm>
            <a:off x="550982" y="4127215"/>
            <a:ext cx="3856893" cy="830997"/>
          </a:xfrm>
          <a:prstGeom prst="rect">
            <a:avLst/>
          </a:prstGeom>
          <a:noFill/>
        </p:spPr>
        <p:txBody>
          <a:bodyPr wrap="square" rtlCol="0">
            <a:spAutoFit/>
          </a:bodyPr>
          <a:lstStyle/>
          <a:p>
            <a:r>
              <a:rPr kumimoji="1" lang="ja-DE" altLang="en-US" sz="1200" dirty="0"/>
              <a:t>分野の</a:t>
            </a:r>
            <a:r>
              <a:rPr kumimoji="1" lang="en-US" altLang="ja-DE" sz="1200" dirty="0"/>
              <a:t>mainstream</a:t>
            </a:r>
            <a:r>
              <a:rPr kumimoji="1" lang="ja-DE" altLang="en-US" sz="1200" dirty="0"/>
              <a:t>である</a:t>
            </a:r>
            <a:r>
              <a:rPr kumimoji="1" lang="en-US" altLang="ja-DE" sz="1200" dirty="0"/>
              <a:t>VAE</a:t>
            </a:r>
            <a:r>
              <a:rPr kumimoji="1" lang="ja-DE" altLang="en-US" sz="1200" dirty="0"/>
              <a:t>ベースの教師なし</a:t>
            </a:r>
            <a:r>
              <a:rPr kumimoji="1" lang="en-US" altLang="ja-DE" sz="1200" dirty="0"/>
              <a:t>disentanglement</a:t>
            </a:r>
            <a:r>
              <a:rPr kumimoji="1" lang="ja-DE" altLang="en-US" sz="1200" dirty="0"/>
              <a:t>の前提に疑問を投げかけ理論的な解析からその不可能性を示した上で</a:t>
            </a:r>
            <a:r>
              <a:rPr kumimoji="1" lang="en-US" altLang="ja-DE" sz="1200" dirty="0"/>
              <a:t>12000model</a:t>
            </a:r>
            <a:r>
              <a:rPr kumimoji="1" lang="ja-DE" altLang="en-US" sz="1200" dirty="0"/>
              <a:t>以上の学習を通してそれを確認している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617D4F9-930C-7247-BC2C-A2A26FCAA5AC}"/>
                  </a:ext>
                </a:extLst>
              </p:cNvPr>
              <p:cNvSpPr txBox="1"/>
              <p:nvPr/>
            </p:nvSpPr>
            <p:spPr>
              <a:xfrm>
                <a:off x="550982" y="5417065"/>
                <a:ext cx="3856893" cy="1200329"/>
              </a:xfrm>
              <a:prstGeom prst="rect">
                <a:avLst/>
              </a:prstGeom>
              <a:noFill/>
            </p:spPr>
            <p:txBody>
              <a:bodyPr wrap="square" rtlCol="0">
                <a:spAutoFit/>
              </a:bodyPr>
              <a:lstStyle/>
              <a:p>
                <a:r>
                  <a:rPr kumimoji="1" lang="en-US" altLang="ja-DE" sz="1200" dirty="0"/>
                  <a:t>Disentangle</a:t>
                </a:r>
                <a:r>
                  <a:rPr kumimoji="1" lang="ja-DE" altLang="en-US" sz="1200" dirty="0"/>
                  <a:t>された真の分布</a:t>
                </a:r>
                <a14:m>
                  <m:oMath xmlns:m="http://schemas.openxmlformats.org/officeDocument/2006/math">
                    <m:r>
                      <a:rPr kumimoji="1" lang="en-US" altLang="ja-DE" sz="1200" b="0" i="1" smtClean="0">
                        <a:latin typeface="Cambria Math" panose="02040503050406030204" pitchFamily="18" charset="0"/>
                      </a:rPr>
                      <m:t>𝑃</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𝑧</m:t>
                    </m:r>
                    <m:r>
                      <a:rPr kumimoji="1" lang="en-US" altLang="ja-DE" sz="1200" b="0" i="1" smtClean="0">
                        <a:latin typeface="Cambria Math" panose="02040503050406030204" pitchFamily="18" charset="0"/>
                      </a:rPr>
                      <m:t>)</m:t>
                    </m:r>
                  </m:oMath>
                </a14:m>
                <a:r>
                  <a:rPr kumimoji="1" lang="ja-DE" altLang="en-US" sz="1200" dirty="0"/>
                  <a:t>に対して</a:t>
                </a:r>
                <a:r>
                  <a:rPr kumimoji="1" lang="en-US" altLang="ja-DE" sz="1200" dirty="0" err="1"/>
                  <a:t>engangle</a:t>
                </a:r>
                <a:r>
                  <a:rPr kumimoji="1" lang="ja-DE" altLang="en-US" sz="1200" dirty="0"/>
                  <a:t>された分布</a:t>
                </a:r>
                <a14:m>
                  <m:oMath xmlns:m="http://schemas.openxmlformats.org/officeDocument/2006/math">
                    <m:r>
                      <a:rPr kumimoji="1" lang="en-US" altLang="ja-DE" sz="1200" b="0" i="1" smtClean="0">
                        <a:latin typeface="Cambria Math" panose="02040503050406030204" pitchFamily="18" charset="0"/>
                      </a:rPr>
                      <m:t>𝑃</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𝑓</m:t>
                    </m:r>
                    <m:d>
                      <m:dPr>
                        <m:ctrlPr>
                          <a:rPr kumimoji="1" lang="en-US" altLang="ja-DE" sz="1200" b="0" i="1" smtClean="0">
                            <a:latin typeface="Cambria Math" panose="02040503050406030204" pitchFamily="18" charset="0"/>
                          </a:rPr>
                        </m:ctrlPr>
                      </m:dPr>
                      <m:e>
                        <m:r>
                          <a:rPr kumimoji="1" lang="en-US" altLang="ja-DE" sz="1200" b="0" i="1" smtClean="0">
                            <a:latin typeface="Cambria Math" panose="02040503050406030204" pitchFamily="18" charset="0"/>
                          </a:rPr>
                          <m:t>𝑧</m:t>
                        </m:r>
                      </m:e>
                    </m:d>
                    <m:r>
                      <a:rPr kumimoji="1" lang="en-US" altLang="ja-DE" sz="1200" b="0" i="1" smtClean="0">
                        <a:latin typeface="Cambria Math" panose="02040503050406030204" pitchFamily="18" charset="0"/>
                      </a:rPr>
                      <m:t>)</m:t>
                    </m:r>
                  </m:oMath>
                </a14:m>
                <a:r>
                  <a:rPr kumimoji="1" lang="ja-DE" altLang="en-US" sz="1200" dirty="0"/>
                  <a:t>が無数に存在し、それらは同じ観測</a:t>
                </a:r>
                <a14:m>
                  <m:oMath xmlns:m="http://schemas.openxmlformats.org/officeDocument/2006/math">
                    <m:r>
                      <a:rPr kumimoji="1" lang="en-US" altLang="ja-DE" sz="1200" b="0" i="1" smtClean="0">
                        <a:latin typeface="Cambria Math" panose="02040503050406030204" pitchFamily="18" charset="0"/>
                      </a:rPr>
                      <m:t>𝑥</m:t>
                    </m:r>
                  </m:oMath>
                </a14:m>
                <a:r>
                  <a:rPr kumimoji="1" lang="ja-DE" altLang="en-US" sz="1200" dirty="0"/>
                  <a:t>を生成するため教師なしでの分離は不可能であるという証明を行った。その上で適切な帰納バイアスの存在によって</a:t>
                </a:r>
                <a:r>
                  <a:rPr kumimoji="1" lang="en-US" altLang="ja-DE" sz="1200" dirty="0" err="1"/>
                  <a:t>disentaglement</a:t>
                </a:r>
                <a:r>
                  <a:rPr kumimoji="1" lang="ja-DE" altLang="en-US" sz="1200" dirty="0"/>
                  <a:t>ができる可能性があると述べている。</a:t>
                </a:r>
              </a:p>
            </p:txBody>
          </p:sp>
        </mc:Choice>
        <mc:Fallback xmlns="">
          <p:sp>
            <p:nvSpPr>
              <p:cNvPr id="14" name="テキスト ボックス 13">
                <a:extLst>
                  <a:ext uri="{FF2B5EF4-FFF2-40B4-BE49-F238E27FC236}">
                    <a16:creationId xmlns:a16="http://schemas.microsoft.com/office/drawing/2014/main" id="{2617D4F9-930C-7247-BC2C-A2A26FCAA5AC}"/>
                  </a:ext>
                </a:extLst>
              </p:cNvPr>
              <p:cNvSpPr txBox="1">
                <a:spLocks noRot="1" noChangeAspect="1" noMove="1" noResize="1" noEditPoints="1" noAdjustHandles="1" noChangeArrowheads="1" noChangeShapeType="1" noTextEdit="1"/>
              </p:cNvSpPr>
              <p:nvPr/>
            </p:nvSpPr>
            <p:spPr>
              <a:xfrm>
                <a:off x="550982" y="5417065"/>
                <a:ext cx="3856893" cy="1200329"/>
              </a:xfrm>
              <a:prstGeom prst="rect">
                <a:avLst/>
              </a:prstGeom>
              <a:blipFill>
                <a:blip r:embed="rId2"/>
                <a:stretch>
                  <a:fillRect b="-2105"/>
                </a:stretch>
              </a:blipFill>
            </p:spPr>
            <p:txBody>
              <a:bodyPr/>
              <a:lstStyle/>
              <a:p>
                <a:r>
                  <a:rPr lang="ja-DE" altLang="en-US">
                    <a:noFill/>
                  </a:rPr>
                  <a:t> </a:t>
                </a:r>
              </a:p>
            </p:txBody>
          </p:sp>
        </mc:Fallback>
      </mc:AlternateContent>
      <p:sp>
        <p:nvSpPr>
          <p:cNvPr id="15" name="テキスト ボックス 14">
            <a:extLst>
              <a:ext uri="{FF2B5EF4-FFF2-40B4-BE49-F238E27FC236}">
                <a16:creationId xmlns:a16="http://schemas.microsoft.com/office/drawing/2014/main" id="{8ADAC096-8161-9542-8ADD-1C2D7320D845}"/>
              </a:ext>
            </a:extLst>
          </p:cNvPr>
          <p:cNvSpPr txBox="1"/>
          <p:nvPr/>
        </p:nvSpPr>
        <p:spPr>
          <a:xfrm>
            <a:off x="6135077" y="2573049"/>
            <a:ext cx="3856893" cy="1015663"/>
          </a:xfrm>
          <a:prstGeom prst="rect">
            <a:avLst/>
          </a:prstGeom>
          <a:noFill/>
        </p:spPr>
        <p:txBody>
          <a:bodyPr wrap="square" rtlCol="0">
            <a:spAutoFit/>
          </a:bodyPr>
          <a:lstStyle/>
          <a:p>
            <a:r>
              <a:rPr kumimoji="1" lang="en-US" altLang="ja-DE" sz="1200" dirty="0"/>
              <a:t>VAE</a:t>
            </a:r>
            <a:r>
              <a:rPr kumimoji="1" lang="ja-DE" altLang="en-US" sz="1200" dirty="0"/>
              <a:t>ベースの</a:t>
            </a:r>
            <a:r>
              <a:rPr kumimoji="1" lang="en-US" altLang="ja-DE" sz="1200" dirty="0"/>
              <a:t>6</a:t>
            </a:r>
            <a:r>
              <a:rPr kumimoji="1" lang="ja-DE" altLang="en-US" sz="1200" dirty="0"/>
              <a:t>つのモデル、</a:t>
            </a:r>
            <a:r>
              <a:rPr kumimoji="1" lang="en-US" altLang="ja-DE" sz="1200" dirty="0"/>
              <a:t>6</a:t>
            </a:r>
            <a:r>
              <a:rPr kumimoji="1" lang="ja-DE" altLang="en-US" sz="1200" dirty="0"/>
              <a:t>つの評価指標、</a:t>
            </a:r>
            <a:r>
              <a:rPr kumimoji="1" lang="en-US" altLang="ja-DE" sz="1200" dirty="0"/>
              <a:t>6</a:t>
            </a:r>
            <a:r>
              <a:rPr kumimoji="1" lang="ja-DE" altLang="en-US" sz="1200" dirty="0"/>
              <a:t>つのデータセットを用いて</a:t>
            </a:r>
            <a:r>
              <a:rPr kumimoji="1" lang="en-US" altLang="ja-DE" sz="1200" dirty="0"/>
              <a:t>12000</a:t>
            </a:r>
            <a:r>
              <a:rPr kumimoji="1" lang="ja-DE" altLang="en-US" sz="1200" dirty="0"/>
              <a:t>以上のモデルを構築して検証。潜在変数の次元間の相関、モデルのハイパラへの依存の強さやその選択法、後流のタスクでの有用性などを検証している。</a:t>
            </a:r>
          </a:p>
        </p:txBody>
      </p:sp>
      <p:sp>
        <p:nvSpPr>
          <p:cNvPr id="16" name="テキスト ボックス 15">
            <a:extLst>
              <a:ext uri="{FF2B5EF4-FFF2-40B4-BE49-F238E27FC236}">
                <a16:creationId xmlns:a16="http://schemas.microsoft.com/office/drawing/2014/main" id="{128D179E-9CEF-5549-ABE6-A813B7A6201F}"/>
              </a:ext>
            </a:extLst>
          </p:cNvPr>
          <p:cNvSpPr txBox="1"/>
          <p:nvPr/>
        </p:nvSpPr>
        <p:spPr>
          <a:xfrm>
            <a:off x="6205414" y="4041224"/>
            <a:ext cx="3856893" cy="830997"/>
          </a:xfrm>
          <a:prstGeom prst="rect">
            <a:avLst/>
          </a:prstGeom>
          <a:noFill/>
        </p:spPr>
        <p:txBody>
          <a:bodyPr wrap="square" rtlCol="0">
            <a:spAutoFit/>
          </a:bodyPr>
          <a:lstStyle/>
          <a:p>
            <a:r>
              <a:rPr kumimoji="1" lang="ja-DE" altLang="en-US" sz="1200" dirty="0"/>
              <a:t>現在の</a:t>
            </a:r>
            <a:r>
              <a:rPr kumimoji="1" lang="en-US" altLang="ja-DE" sz="1200" dirty="0"/>
              <a:t>mainstream</a:t>
            </a:r>
            <a:r>
              <a:rPr kumimoji="1" lang="ja-DE" altLang="en-US" sz="1200" dirty="0"/>
              <a:t>の手法は全てハイパラへの依存が高く、教師情報を使わない限りモデル選択はできないこと、後流のタスクでのサンプル効率向上は見られないことなどを指摘している。</a:t>
            </a:r>
          </a:p>
        </p:txBody>
      </p:sp>
      <p:sp>
        <p:nvSpPr>
          <p:cNvPr id="17" name="テキスト ボックス 16">
            <a:extLst>
              <a:ext uri="{FF2B5EF4-FFF2-40B4-BE49-F238E27FC236}">
                <a16:creationId xmlns:a16="http://schemas.microsoft.com/office/drawing/2014/main" id="{74AE5739-0CA3-F543-91DD-E4D19F8D9229}"/>
              </a:ext>
            </a:extLst>
          </p:cNvPr>
          <p:cNvSpPr txBox="1"/>
          <p:nvPr/>
        </p:nvSpPr>
        <p:spPr>
          <a:xfrm>
            <a:off x="6279661" y="5454077"/>
            <a:ext cx="3856893" cy="1200329"/>
          </a:xfrm>
          <a:prstGeom prst="rect">
            <a:avLst/>
          </a:prstGeom>
          <a:noFill/>
        </p:spPr>
        <p:txBody>
          <a:bodyPr wrap="square" rtlCol="0">
            <a:spAutoFit/>
          </a:bodyPr>
          <a:lstStyle/>
          <a:p>
            <a:r>
              <a:rPr kumimoji="1" lang="ja-DE" altLang="en-US" sz="1200" dirty="0"/>
              <a:t>同じ著者による新作で、弱教師を用いた</a:t>
            </a:r>
            <a:r>
              <a:rPr kumimoji="1" lang="en-US" altLang="ja-DE" sz="1200" dirty="0"/>
              <a:t>disentanglement</a:t>
            </a:r>
            <a:r>
              <a:rPr kumimoji="1" lang="ja-DE" altLang="en-US" sz="1200" dirty="0"/>
              <a:t>を提案している論文</a:t>
            </a:r>
            <a:r>
              <a:rPr kumimoji="1" lang="en-US" altLang="ja-DE" sz="1200" dirty="0"/>
              <a:t>:</a:t>
            </a:r>
          </a:p>
          <a:p>
            <a:r>
              <a:rPr kumimoji="1" lang="en-US" altLang="ja-DE" sz="1200" dirty="0"/>
              <a:t>Weakly-Supervised Disentanglement Without Compromises</a:t>
            </a:r>
          </a:p>
          <a:p>
            <a:r>
              <a:rPr kumimoji="1" lang="en-US" altLang="ja-DE" sz="1200" dirty="0"/>
              <a:t>Francesco </a:t>
            </a:r>
            <a:r>
              <a:rPr kumimoji="1" lang="en-US" altLang="ja-DE" sz="1200" dirty="0" err="1"/>
              <a:t>Locatello</a:t>
            </a:r>
            <a:r>
              <a:rPr kumimoji="1" lang="en-US" altLang="ja-DE" sz="1200" dirty="0"/>
              <a:t>, Ben Poole, Gunnar </a:t>
            </a:r>
            <a:r>
              <a:rPr kumimoji="1" lang="en-US" altLang="ja-DE" sz="1200" dirty="0" err="1"/>
              <a:t>Rätsch</a:t>
            </a:r>
            <a:r>
              <a:rPr kumimoji="1" lang="en-US" altLang="ja-DE" sz="1200" dirty="0"/>
              <a:t>, Bernhard </a:t>
            </a:r>
            <a:r>
              <a:rPr kumimoji="1" lang="en-US" altLang="ja-DE" sz="1200" dirty="0" err="1"/>
              <a:t>Schölkopf</a:t>
            </a:r>
            <a:r>
              <a:rPr kumimoji="1" lang="en-US" altLang="ja-DE" sz="1200" dirty="0"/>
              <a:t>, Olivier </a:t>
            </a:r>
            <a:r>
              <a:rPr kumimoji="1" lang="en-US" altLang="ja-DE" sz="1200" dirty="0" err="1"/>
              <a:t>Bachem</a:t>
            </a:r>
            <a:r>
              <a:rPr kumimoji="1" lang="en-US" altLang="ja-DE" sz="1200" dirty="0"/>
              <a:t>, Michael </a:t>
            </a:r>
            <a:r>
              <a:rPr kumimoji="1" lang="en-US" altLang="ja-DE" sz="1200" dirty="0" err="1"/>
              <a:t>Tschannen</a:t>
            </a:r>
            <a:r>
              <a:rPr kumimoji="1" lang="en-US" altLang="ja-DE" sz="1200" dirty="0"/>
              <a:t>, ICML2020</a:t>
            </a:r>
            <a:endParaRPr kumimoji="1" lang="ja-DE" altLang="en-US" sz="1200" dirty="0"/>
          </a:p>
        </p:txBody>
      </p:sp>
    </p:spTree>
    <p:extLst>
      <p:ext uri="{BB962C8B-B14F-4D97-AF65-F5344CB8AC3E}">
        <p14:creationId xmlns:p14="http://schemas.microsoft.com/office/powerpoint/2010/main" val="6860948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188</Words>
  <Application>Microsoft Macintosh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2</cp:revision>
  <dcterms:created xsi:type="dcterms:W3CDTF">2020-07-08T14:52:35Z</dcterms:created>
  <dcterms:modified xsi:type="dcterms:W3CDTF">2020-07-09T00:56:27Z</dcterms:modified>
</cp:coreProperties>
</file>