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47" r:id="rId5"/>
    <p:sldId id="2548" r:id="rId6"/>
    <p:sldId id="2552" r:id="rId7"/>
    <p:sldId id="2549" r:id="rId8"/>
    <p:sldId id="2553" r:id="rId9"/>
    <p:sldId id="2555" r:id="rId10"/>
    <p:sldId id="2550" r:id="rId11"/>
    <p:sldId id="2554" r:id="rId12"/>
    <p:sldId id="255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88994" autoAdjust="0"/>
  </p:normalViewPr>
  <p:slideViewPr>
    <p:cSldViewPr snapToGrid="0" showGuides="1">
      <p:cViewPr varScale="1">
        <p:scale>
          <a:sx n="78" d="100"/>
          <a:sy n="78" d="100"/>
        </p:scale>
        <p:origin x="43" y="72"/>
      </p:cViewPr>
      <p:guideLst>
        <p:guide orient="horz" pos="2136"/>
        <p:guide pos="3864"/>
      </p:guideLst>
    </p:cSldViewPr>
  </p:slideViewPr>
  <p:notesTextViewPr>
    <p:cViewPr>
      <p:scale>
        <a:sx n="1" d="1"/>
        <a:sy n="1" d="1"/>
      </p:scale>
      <p:origin x="0" y="0"/>
    </p:cViewPr>
  </p:notesTextViewPr>
  <p:sorterViewPr>
    <p:cViewPr>
      <p:scale>
        <a:sx n="100" d="100"/>
        <a:sy n="100" d="100"/>
      </p:scale>
      <p:origin x="0" y="-17931"/>
    </p:cViewPr>
  </p:sorterViewPr>
  <p:notesViewPr>
    <p:cSldViewPr snapToGrid="0">
      <p:cViewPr varScale="1">
        <p:scale>
          <a:sx n="70" d="100"/>
          <a:sy n="70" d="100"/>
        </p:scale>
        <p:origin x="2547" y="5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9/28/2023</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(1-2 slides)</a:t>
            </a:r>
          </a:p>
        </p:txBody>
      </p:sp>
      <p:sp>
        <p:nvSpPr>
          <p:cNvPr id="4" name="Slide Number Placeholder 3"/>
          <p:cNvSpPr>
            <a:spLocks noGrp="1"/>
          </p:cNvSpPr>
          <p:nvPr>
            <p:ph type="sldNum" sz="quarter" idx="5"/>
          </p:nvPr>
        </p:nvSpPr>
        <p:spPr/>
        <p:txBody>
          <a:bodyPr/>
          <a:lstStyle/>
          <a:p>
            <a:fld id="{C22109BC-39F4-43B1-850C-D5EB0E6480C8}" type="slidenum">
              <a:rPr lang="en-US" smtClean="0"/>
              <a:t>2</a:t>
            </a:fld>
            <a:endParaRPr lang="en-US" dirty="0"/>
          </a:p>
        </p:txBody>
      </p:sp>
    </p:spTree>
    <p:extLst>
      <p:ext uri="{BB962C8B-B14F-4D97-AF65-F5344CB8AC3E}">
        <p14:creationId xmlns:p14="http://schemas.microsoft.com/office/powerpoint/2010/main" val="40131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(1-2 slides)</a:t>
            </a:r>
          </a:p>
        </p:txBody>
      </p:sp>
      <p:sp>
        <p:nvSpPr>
          <p:cNvPr id="4" name="Slide Number Placeholder 3"/>
          <p:cNvSpPr>
            <a:spLocks noGrp="1"/>
          </p:cNvSpPr>
          <p:nvPr>
            <p:ph type="sldNum" sz="quarter" idx="5"/>
          </p:nvPr>
        </p:nvSpPr>
        <p:spPr/>
        <p:txBody>
          <a:bodyPr/>
          <a:lstStyle/>
          <a:p>
            <a:fld id="{C22109BC-39F4-43B1-850C-D5EB0E6480C8}" type="slidenum">
              <a:rPr lang="en-US" smtClean="0"/>
              <a:t>3</a:t>
            </a:fld>
            <a:endParaRPr lang="en-US" dirty="0"/>
          </a:p>
        </p:txBody>
      </p:sp>
    </p:spTree>
    <p:extLst>
      <p:ext uri="{BB962C8B-B14F-4D97-AF65-F5344CB8AC3E}">
        <p14:creationId xmlns:p14="http://schemas.microsoft.com/office/powerpoint/2010/main" val="14270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Recommendations – 1 slide</a:t>
            </a:r>
          </a:p>
        </p:txBody>
      </p:sp>
      <p:sp>
        <p:nvSpPr>
          <p:cNvPr id="4" name="Slide Number Placeholder 3"/>
          <p:cNvSpPr>
            <a:spLocks noGrp="1"/>
          </p:cNvSpPr>
          <p:nvPr>
            <p:ph type="sldNum" sz="quarter" idx="5"/>
          </p:nvPr>
        </p:nvSpPr>
        <p:spPr/>
        <p:txBody>
          <a:bodyPr/>
          <a:lstStyle/>
          <a:p>
            <a:fld id="{C22109BC-39F4-43B1-850C-D5EB0E6480C8}" type="slidenum">
              <a:rPr lang="en-US" smtClean="0"/>
              <a:t>4</a:t>
            </a:fld>
            <a:endParaRPr lang="en-US" dirty="0"/>
          </a:p>
        </p:txBody>
      </p:sp>
    </p:spTree>
    <p:extLst>
      <p:ext uri="{BB962C8B-B14F-4D97-AF65-F5344CB8AC3E}">
        <p14:creationId xmlns:p14="http://schemas.microsoft.com/office/powerpoint/2010/main" val="250082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109BC-39F4-43B1-850C-D5EB0E6480C8}" type="slidenum">
              <a:rPr lang="en-US" smtClean="0"/>
              <a:t>5</a:t>
            </a:fld>
            <a:endParaRPr lang="en-US" dirty="0"/>
          </a:p>
        </p:txBody>
      </p:sp>
    </p:spTree>
    <p:extLst>
      <p:ext uri="{BB962C8B-B14F-4D97-AF65-F5344CB8AC3E}">
        <p14:creationId xmlns:p14="http://schemas.microsoft.com/office/powerpoint/2010/main" val="198250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results and analysis (3-4 slides)</a:t>
            </a:r>
          </a:p>
        </p:txBody>
      </p:sp>
      <p:sp>
        <p:nvSpPr>
          <p:cNvPr id="4" name="Slide Number Placeholder 3"/>
          <p:cNvSpPr>
            <a:spLocks noGrp="1"/>
          </p:cNvSpPr>
          <p:nvPr>
            <p:ph type="sldNum" sz="quarter" idx="5"/>
          </p:nvPr>
        </p:nvSpPr>
        <p:spPr/>
        <p:txBody>
          <a:bodyPr/>
          <a:lstStyle/>
          <a:p>
            <a:fld id="{C22109BC-39F4-43B1-850C-D5EB0E6480C8}" type="slidenum">
              <a:rPr lang="en-US" smtClean="0"/>
              <a:t>6</a:t>
            </a:fld>
            <a:endParaRPr lang="en-US" dirty="0"/>
          </a:p>
        </p:txBody>
      </p:sp>
    </p:spTree>
    <p:extLst>
      <p:ext uri="{BB962C8B-B14F-4D97-AF65-F5344CB8AC3E}">
        <p14:creationId xmlns:p14="http://schemas.microsoft.com/office/powerpoint/2010/main" val="145048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results and analysis (3-4 slides)</a:t>
            </a:r>
          </a:p>
        </p:txBody>
      </p:sp>
      <p:sp>
        <p:nvSpPr>
          <p:cNvPr id="4" name="Slide Number Placeholder 3"/>
          <p:cNvSpPr>
            <a:spLocks noGrp="1"/>
          </p:cNvSpPr>
          <p:nvPr>
            <p:ph type="sldNum" sz="quarter" idx="5"/>
          </p:nvPr>
        </p:nvSpPr>
        <p:spPr/>
        <p:txBody>
          <a:bodyPr/>
          <a:lstStyle/>
          <a:p>
            <a:fld id="{C22109BC-39F4-43B1-850C-D5EB0E6480C8}" type="slidenum">
              <a:rPr lang="en-US" smtClean="0"/>
              <a:t>7</a:t>
            </a:fld>
            <a:endParaRPr lang="en-US" dirty="0"/>
          </a:p>
        </p:txBody>
      </p:sp>
    </p:spTree>
    <p:extLst>
      <p:ext uri="{BB962C8B-B14F-4D97-AF65-F5344CB8AC3E}">
        <p14:creationId xmlns:p14="http://schemas.microsoft.com/office/powerpoint/2010/main" val="397150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results and analysis (3-4 slides)</a:t>
            </a:r>
          </a:p>
        </p:txBody>
      </p:sp>
      <p:sp>
        <p:nvSpPr>
          <p:cNvPr id="4" name="Slide Number Placeholder 3"/>
          <p:cNvSpPr>
            <a:spLocks noGrp="1"/>
          </p:cNvSpPr>
          <p:nvPr>
            <p:ph type="sldNum" sz="quarter" idx="5"/>
          </p:nvPr>
        </p:nvSpPr>
        <p:spPr/>
        <p:txBody>
          <a:bodyPr/>
          <a:lstStyle/>
          <a:p>
            <a:fld id="{C22109BC-39F4-43B1-850C-D5EB0E6480C8}" type="slidenum">
              <a:rPr lang="en-US" smtClean="0"/>
              <a:t>8</a:t>
            </a:fld>
            <a:endParaRPr lang="en-US" dirty="0"/>
          </a:p>
        </p:txBody>
      </p:sp>
    </p:spTree>
    <p:extLst>
      <p:ext uri="{BB962C8B-B14F-4D97-AF65-F5344CB8AC3E}">
        <p14:creationId xmlns:p14="http://schemas.microsoft.com/office/powerpoint/2010/main" val="2968908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and conclusion (1 slide) </a:t>
            </a:r>
          </a:p>
        </p:txBody>
      </p:sp>
      <p:sp>
        <p:nvSpPr>
          <p:cNvPr id="4" name="Slide Number Placeholder 3"/>
          <p:cNvSpPr>
            <a:spLocks noGrp="1"/>
          </p:cNvSpPr>
          <p:nvPr>
            <p:ph type="sldNum" sz="quarter" idx="5"/>
          </p:nvPr>
        </p:nvSpPr>
        <p:spPr/>
        <p:txBody>
          <a:bodyPr/>
          <a:lstStyle/>
          <a:p>
            <a:fld id="{C22109BC-39F4-43B1-850C-D5EB0E6480C8}" type="slidenum">
              <a:rPr lang="en-US" smtClean="0"/>
              <a:t>9</a:t>
            </a:fld>
            <a:endParaRPr lang="en-US" dirty="0"/>
          </a:p>
        </p:txBody>
      </p:sp>
    </p:spTree>
    <p:extLst>
      <p:ext uri="{BB962C8B-B14F-4D97-AF65-F5344CB8AC3E}">
        <p14:creationId xmlns:p14="http://schemas.microsoft.com/office/powerpoint/2010/main" val="42785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6687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16" name="Picture Placeholder 15"/>
          <p:cNvSpPr>
            <a:spLocks noGrp="1"/>
          </p:cNvSpPr>
          <p:nvPr>
            <p:ph type="pic" sz="quarter" idx="13" hasCustomPrompt="1"/>
          </p:nvPr>
        </p:nvSpPr>
        <p:spPr>
          <a:xfrm>
            <a:off x="1104900" y="1"/>
            <a:ext cx="7583700" cy="6858001"/>
          </a:xfrm>
          <a:custGeom>
            <a:avLst/>
            <a:gdLst>
              <a:gd name="connsiteX0" fmla="*/ 0 w 7583700"/>
              <a:gd name="connsiteY0" fmla="*/ 0 h 6858001"/>
              <a:gd name="connsiteX1" fmla="*/ 2537926 w 7583700"/>
              <a:gd name="connsiteY1" fmla="*/ 0 h 6858001"/>
              <a:gd name="connsiteX2" fmla="*/ 2847001 w 7583700"/>
              <a:gd name="connsiteY2" fmla="*/ 138995 h 6858001"/>
              <a:gd name="connsiteX3" fmla="*/ 7582790 w 7583700"/>
              <a:gd name="connsiteY3" fmla="*/ 6846094 h 6858001"/>
              <a:gd name="connsiteX4" fmla="*/ 7583700 w 7583700"/>
              <a:gd name="connsiteY4" fmla="*/ 6858001 h 6858001"/>
              <a:gd name="connsiteX5" fmla="*/ 0 w 7583700"/>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3700" h="6858001">
                <a:moveTo>
                  <a:pt x="0" y="0"/>
                </a:moveTo>
                <a:lnTo>
                  <a:pt x="2537926" y="0"/>
                </a:lnTo>
                <a:lnTo>
                  <a:pt x="2847001" y="138995"/>
                </a:lnTo>
                <a:cubicBezTo>
                  <a:pt x="5428994" y="1376579"/>
                  <a:pt x="7280340" y="3883594"/>
                  <a:pt x="7582790" y="6846094"/>
                </a:cubicBezTo>
                <a:lnTo>
                  <a:pt x="7583700" y="6858001"/>
                </a:lnTo>
                <a:lnTo>
                  <a:pt x="0" y="6858001"/>
                </a:lnTo>
                <a:close/>
              </a:path>
            </a:pathLst>
          </a:custGeom>
          <a:solidFill>
            <a:schemeClr val="tx1">
              <a:alpha val="10000"/>
            </a:schemeClr>
          </a:solidFill>
        </p:spPr>
        <p:txBody>
          <a:bodyPr wrap="square" anchor="ctr">
            <a:noAutofit/>
          </a:bodyPr>
          <a:lstStyle>
            <a:lvl1pPr algn="ctr">
              <a:lnSpc>
                <a:spcPct val="100000"/>
              </a:lnSpc>
              <a:defRPr sz="1100" b="0" baseline="0">
                <a:solidFill>
                  <a:schemeClr val="tx1">
                    <a:lumMod val="50000"/>
                    <a:lumOff val="50000"/>
                  </a:schemeClr>
                </a:solidFill>
              </a:defRPr>
            </a:lvl1pPr>
          </a:lstStyle>
          <a:p>
            <a:r>
              <a:rPr lang="en-US" dirty="0"/>
              <a:t>Drag and drop </a:t>
            </a:r>
          </a:p>
          <a:p>
            <a:r>
              <a:rPr lang="en-US" dirty="0"/>
              <a:t>image here</a:t>
            </a:r>
          </a:p>
        </p:txBody>
      </p:sp>
      <p:sp>
        <p:nvSpPr>
          <p:cNvPr id="7" name="Freeform 27">
            <a:extLst>
              <a:ext uri="{FF2B5EF4-FFF2-40B4-BE49-F238E27FC236}">
                <a16:creationId xmlns:a16="http://schemas.microsoft.com/office/drawing/2014/main" id="{1F9BD45B-C63D-416A-B4BE-874469C7A33E}"/>
              </a:ext>
            </a:extLst>
          </p:cNvPr>
          <p:cNvSpPr/>
          <p:nvPr userDrawn="1"/>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Freeform: Shape 7">
            <a:extLst>
              <a:ext uri="{FF2B5EF4-FFF2-40B4-BE49-F238E27FC236}">
                <a16:creationId xmlns:a16="http://schemas.microsoft.com/office/drawing/2014/main" id="{94EBA745-0612-4E63-904D-28C1814173B3}"/>
              </a:ext>
            </a:extLst>
          </p:cNvPr>
          <p:cNvSpPr/>
          <p:nvPr userDrawn="1"/>
        </p:nvSpPr>
        <p:spPr>
          <a:xfrm rot="10800000">
            <a:off x="9680853" y="6171304"/>
            <a:ext cx="2511147" cy="686695"/>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4A07D89-63CD-43EE-B1E4-7D0647743842}"/>
              </a:ext>
            </a:extLst>
          </p:cNvPr>
          <p:cNvSpPr/>
          <p:nvPr userDrawn="1"/>
        </p:nvSpPr>
        <p:spPr>
          <a:xfrm>
            <a:off x="10957868" y="469760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3341AF09-FA4B-42FD-B2E1-9CE324444D10}"/>
              </a:ext>
            </a:extLst>
          </p:cNvPr>
          <p:cNvSpPr/>
          <p:nvPr userDrawn="1"/>
        </p:nvSpPr>
        <p:spPr>
          <a:xfrm>
            <a:off x="883443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Text Placeholder 2">
            <a:extLst>
              <a:ext uri="{FF2B5EF4-FFF2-40B4-BE49-F238E27FC236}">
                <a16:creationId xmlns:a16="http://schemas.microsoft.com/office/drawing/2014/main" id="{EDF14A51-F696-4A12-9467-1EE825414B5E}"/>
              </a:ext>
            </a:extLst>
          </p:cNvPr>
          <p:cNvSpPr>
            <a:spLocks noGrp="1"/>
          </p:cNvSpPr>
          <p:nvPr>
            <p:ph type="body" idx="71" hasCustomPrompt="1"/>
          </p:nvPr>
        </p:nvSpPr>
        <p:spPr>
          <a:xfrm>
            <a:off x="7239001" y="2280573"/>
            <a:ext cx="4393295" cy="465997"/>
          </a:xfrm>
        </p:spPr>
        <p:txBody>
          <a:bodyPr>
            <a:noAutofit/>
          </a:bodyPr>
          <a:lstStyle>
            <a:lvl1pPr marL="0" indent="0" algn="ctr">
              <a:buNone/>
              <a:defRPr sz="18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Title 2">
            <a:extLst>
              <a:ext uri="{FF2B5EF4-FFF2-40B4-BE49-F238E27FC236}">
                <a16:creationId xmlns:a16="http://schemas.microsoft.com/office/drawing/2014/main" id="{6A57A924-A6D5-4ACD-B1F0-01BED4BF9DF6}"/>
              </a:ext>
            </a:extLst>
          </p:cNvPr>
          <p:cNvSpPr>
            <a:spLocks noGrp="1"/>
          </p:cNvSpPr>
          <p:nvPr>
            <p:ph type="title"/>
          </p:nvPr>
        </p:nvSpPr>
        <p:spPr>
          <a:xfrm>
            <a:off x="7239000" y="931169"/>
            <a:ext cx="4393296" cy="1338061"/>
          </a:xfrm>
        </p:spPr>
        <p:txBody>
          <a:bodyPr vert="horz" lIns="91440" tIns="0" rIns="91440" bIns="0" rtlCol="0" anchor="b" anchorCtr="0">
            <a:noAutofit/>
          </a:bodyPr>
          <a:lstStyle>
            <a:lvl1pPr algn="ctr">
              <a:defRPr lang="en-US" sz="3600" b="0" baseline="0" dirty="0">
                <a:solidFill>
                  <a:schemeClr val="tx1">
                    <a:lumMod val="85000"/>
                    <a:lumOff val="15000"/>
                  </a:schemeClr>
                </a:solidFill>
                <a:ea typeface="+mn-ea"/>
                <a:cs typeface="+mn-cs"/>
              </a:defRPr>
            </a:lvl1pPr>
          </a:lstStyle>
          <a:p>
            <a:pPr marL="0" lvl="0" indent="0" algn="ctr">
              <a:lnSpc>
                <a:spcPct val="10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0007007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a:t>Click to edit Master text styles</a:t>
            </a:r>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07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79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359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6716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834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Tree>
    <p:extLst>
      <p:ext uri="{BB962C8B-B14F-4D97-AF65-F5344CB8AC3E}">
        <p14:creationId xmlns:p14="http://schemas.microsoft.com/office/powerpoint/2010/main" val="19736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50" r:id="rId1"/>
    <p:sldLayoutId id="2147483663" r:id="rId2"/>
    <p:sldLayoutId id="2147483677" r:id="rId3"/>
    <p:sldLayoutId id="2147483673" r:id="rId4"/>
    <p:sldLayoutId id="2147483674" r:id="rId5"/>
    <p:sldLayoutId id="2147483680" r:id="rId6"/>
    <p:sldLayoutId id="2147483678" r:id="rId7"/>
    <p:sldLayoutId id="2147483679" r:id="rId8"/>
    <p:sldLayoutId id="214748368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83B5-D019-79AF-1306-6217B34A6E73}"/>
              </a:ext>
            </a:extLst>
          </p:cNvPr>
          <p:cNvSpPr>
            <a:spLocks noGrp="1"/>
          </p:cNvSpPr>
          <p:nvPr>
            <p:ph type="title"/>
          </p:nvPr>
        </p:nvSpPr>
        <p:spPr/>
        <p:txBody>
          <a:bodyPr>
            <a:noAutofit/>
          </a:bodyPr>
          <a:lstStyle/>
          <a:p>
            <a:pPr>
              <a:lnSpc>
                <a:spcPct val="100000"/>
              </a:lnSpc>
            </a:pPr>
            <a:r>
              <a:rPr lang="en-US" sz="4800" dirty="0"/>
              <a:t>Evaluation of ticket price and facilities</a:t>
            </a:r>
          </a:p>
        </p:txBody>
      </p:sp>
      <p:sp>
        <p:nvSpPr>
          <p:cNvPr id="3" name="Subtitle 2">
            <a:extLst>
              <a:ext uri="{FF2B5EF4-FFF2-40B4-BE49-F238E27FC236}">
                <a16:creationId xmlns:a16="http://schemas.microsoft.com/office/drawing/2014/main" id="{193C9C7D-2E56-EBBC-B8A5-FE43E1B17477}"/>
              </a:ext>
            </a:extLst>
          </p:cNvPr>
          <p:cNvSpPr>
            <a:spLocks noGrp="1"/>
          </p:cNvSpPr>
          <p:nvPr>
            <p:ph type="subTitle" idx="1"/>
          </p:nvPr>
        </p:nvSpPr>
        <p:spPr/>
        <p:txBody>
          <a:bodyPr/>
          <a:lstStyle/>
          <a:p>
            <a:r>
              <a:rPr lang="en-US" dirty="0"/>
              <a:t>Big Mountain Resort</a:t>
            </a:r>
          </a:p>
        </p:txBody>
      </p:sp>
    </p:spTree>
    <p:extLst>
      <p:ext uri="{BB962C8B-B14F-4D97-AF65-F5344CB8AC3E}">
        <p14:creationId xmlns:p14="http://schemas.microsoft.com/office/powerpoint/2010/main" val="330283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D9F860-AEE3-939E-5748-7C6A64C08B07}"/>
              </a:ext>
            </a:extLst>
          </p:cNvPr>
          <p:cNvSpPr>
            <a:spLocks noGrp="1"/>
          </p:cNvSpPr>
          <p:nvPr>
            <p:ph idx="1"/>
          </p:nvPr>
        </p:nvSpPr>
        <p:spPr/>
        <p:txBody>
          <a:bodyPr>
            <a:normAutofit/>
          </a:bodyPr>
          <a:lstStyle/>
          <a:p>
            <a:r>
              <a:rPr lang="en-US" dirty="0"/>
              <a:t>Current ticket price is set to be slightly higher than the average price in Big Mountain’s market share</a:t>
            </a:r>
          </a:p>
          <a:p>
            <a:r>
              <a:rPr lang="en-US" dirty="0"/>
              <a:t>Current ticket price does not take into account facilities available at Big Mountain relative to other resorts</a:t>
            </a:r>
          </a:p>
          <a:p>
            <a:r>
              <a:rPr lang="en-US" dirty="0"/>
              <a:t>Aim: increase Big Mountain Resort net profit margin by ≥ 1 percentage point over the next ski season by re-evaluating current ticket prices and facilities provided</a:t>
            </a:r>
          </a:p>
        </p:txBody>
      </p:sp>
      <p:sp>
        <p:nvSpPr>
          <p:cNvPr id="3" name="Title 2">
            <a:extLst>
              <a:ext uri="{FF2B5EF4-FFF2-40B4-BE49-F238E27FC236}">
                <a16:creationId xmlns:a16="http://schemas.microsoft.com/office/drawing/2014/main" id="{9EB727E3-C302-F85D-75C1-D2FE986B956D}"/>
              </a:ext>
            </a:extLst>
          </p:cNvPr>
          <p:cNvSpPr>
            <a:spLocks noGrp="1"/>
          </p:cNvSpPr>
          <p:nvPr>
            <p:ph type="title"/>
          </p:nvPr>
        </p:nvSpPr>
        <p:spPr/>
        <p:txBody>
          <a:bodyPr>
            <a:normAutofit fontScale="90000"/>
          </a:bodyPr>
          <a:lstStyle/>
          <a:p>
            <a:r>
              <a:rPr lang="en-US" dirty="0"/>
              <a:t>Background</a:t>
            </a:r>
          </a:p>
        </p:txBody>
      </p:sp>
    </p:spTree>
    <p:extLst>
      <p:ext uri="{BB962C8B-B14F-4D97-AF65-F5344CB8AC3E}">
        <p14:creationId xmlns:p14="http://schemas.microsoft.com/office/powerpoint/2010/main" val="248998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D9F860-AEE3-939E-5748-7C6A64C08B07}"/>
              </a:ext>
            </a:extLst>
          </p:cNvPr>
          <p:cNvSpPr>
            <a:spLocks noGrp="1"/>
          </p:cNvSpPr>
          <p:nvPr>
            <p:ph idx="1"/>
          </p:nvPr>
        </p:nvSpPr>
        <p:spPr/>
        <p:txBody>
          <a:bodyPr>
            <a:normAutofit fontScale="77500" lnSpcReduction="20000"/>
          </a:bodyPr>
          <a:lstStyle/>
          <a:p>
            <a:pPr marL="457200" indent="-457200">
              <a:buFont typeface="+mj-lt"/>
              <a:buAutoNum type="arabicPeriod"/>
            </a:pPr>
            <a:r>
              <a:rPr lang="en-US" dirty="0"/>
              <a:t>Benchmark ticket price to other resorts in market segment based on specific features or facilities available</a:t>
            </a:r>
          </a:p>
          <a:p>
            <a:pPr marL="457200" indent="-457200">
              <a:buFont typeface="+mj-lt"/>
              <a:buAutoNum type="arabicPeriod"/>
            </a:pPr>
            <a:r>
              <a:rPr lang="en-US" dirty="0"/>
              <a:t>Better understand the facilities available at Big Mountain relative to its competitors, particularly which can be eliminated without negatively impacting ticket price.</a:t>
            </a:r>
          </a:p>
          <a:p>
            <a:pPr marL="457200" indent="-457200">
              <a:buFont typeface="+mj-lt"/>
              <a:buAutoNum type="arabicPeriod"/>
            </a:pPr>
            <a:r>
              <a:rPr lang="en-US" dirty="0"/>
              <a:t>In particular, evaluate the following shortlisted scenarios:</a:t>
            </a:r>
          </a:p>
          <a:p>
            <a:pPr marL="914400" lvl="1" indent="-457200">
              <a:buFont typeface="+mj-lt"/>
              <a:buAutoNum type="arabicPeriod"/>
            </a:pPr>
            <a:r>
              <a:rPr lang="en-US" dirty="0"/>
              <a:t>Permanently closing down up to 10 of the least used runs. This doesn't impact any other resort statistics.</a:t>
            </a:r>
          </a:p>
          <a:p>
            <a:pPr marL="914400" lvl="1" indent="-457200">
              <a:buFont typeface="+mj-lt"/>
              <a:buAutoNum type="arabicPeriod"/>
            </a:pPr>
            <a:r>
              <a:rPr lang="en-US" dirty="0"/>
              <a:t>Increase the vertical drop by adding a run to a point 150 feet lower down but requiring the installation of an additional chair lift to bring skiers back up, without additional snow making coverage</a:t>
            </a:r>
          </a:p>
          <a:p>
            <a:pPr marL="914400" lvl="1" indent="-457200">
              <a:buFont typeface="+mj-lt"/>
              <a:buAutoNum type="arabicPeriod"/>
            </a:pPr>
            <a:r>
              <a:rPr lang="en-US" dirty="0"/>
              <a:t>Same as number 2, but adding 2 acres of snow making cover</a:t>
            </a:r>
          </a:p>
          <a:p>
            <a:pPr marL="914400" lvl="1" indent="-457200">
              <a:buFont typeface="+mj-lt"/>
              <a:buAutoNum type="arabicPeriod"/>
            </a:pPr>
            <a:r>
              <a:rPr lang="en-US" dirty="0"/>
              <a:t>Increase the longest run by 0.2 mile to boast 3.5 miles length, requiring an additional snow making coverage of 4 acres</a:t>
            </a:r>
          </a:p>
          <a:p>
            <a:pPr marL="457200" indent="-457200">
              <a:buFont typeface="+mj-lt"/>
              <a:buAutoNum type="arabicPeriod"/>
            </a:pPr>
            <a:endParaRPr lang="en-US" dirty="0"/>
          </a:p>
        </p:txBody>
      </p:sp>
      <p:sp>
        <p:nvSpPr>
          <p:cNvPr id="3" name="Title 2">
            <a:extLst>
              <a:ext uri="{FF2B5EF4-FFF2-40B4-BE49-F238E27FC236}">
                <a16:creationId xmlns:a16="http://schemas.microsoft.com/office/drawing/2014/main" id="{9EB727E3-C302-F85D-75C1-D2FE986B956D}"/>
              </a:ext>
            </a:extLst>
          </p:cNvPr>
          <p:cNvSpPr>
            <a:spLocks noGrp="1"/>
          </p:cNvSpPr>
          <p:nvPr>
            <p:ph type="title"/>
          </p:nvPr>
        </p:nvSpPr>
        <p:spPr/>
        <p:txBody>
          <a:bodyPr>
            <a:normAutofit fontScale="90000"/>
          </a:bodyPr>
          <a:lstStyle/>
          <a:p>
            <a:r>
              <a:rPr lang="en-US" dirty="0"/>
              <a:t>Approach</a:t>
            </a:r>
          </a:p>
        </p:txBody>
      </p:sp>
    </p:spTree>
    <p:extLst>
      <p:ext uri="{BB962C8B-B14F-4D97-AF65-F5344CB8AC3E}">
        <p14:creationId xmlns:p14="http://schemas.microsoft.com/office/powerpoint/2010/main" val="124173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C70315-4B64-AED2-9C63-57BBDEF27C51}"/>
              </a:ext>
            </a:extLst>
          </p:cNvPr>
          <p:cNvSpPr>
            <a:spLocks noGrp="1"/>
          </p:cNvSpPr>
          <p:nvPr>
            <p:ph type="title"/>
          </p:nvPr>
        </p:nvSpPr>
        <p:spPr/>
        <p:txBody>
          <a:bodyPr>
            <a:normAutofit fontScale="90000"/>
          </a:bodyPr>
          <a:lstStyle/>
          <a:p>
            <a:r>
              <a:rPr lang="en-US" dirty="0"/>
              <a:t>Recommendations</a:t>
            </a:r>
          </a:p>
        </p:txBody>
      </p:sp>
      <p:sp>
        <p:nvSpPr>
          <p:cNvPr id="13" name="Content Placeholder 12">
            <a:extLst>
              <a:ext uri="{FF2B5EF4-FFF2-40B4-BE49-F238E27FC236}">
                <a16:creationId xmlns:a16="http://schemas.microsoft.com/office/drawing/2014/main" id="{311AA6D0-5F64-EF04-4047-2DF102769902}"/>
              </a:ext>
            </a:extLst>
          </p:cNvPr>
          <p:cNvSpPr>
            <a:spLocks noGrp="1"/>
          </p:cNvSpPr>
          <p:nvPr>
            <p:ph sz="half" idx="2"/>
          </p:nvPr>
        </p:nvSpPr>
        <p:spPr>
          <a:xfrm>
            <a:off x="6172202" y="1917290"/>
            <a:ext cx="5181598" cy="3913239"/>
          </a:xfrm>
        </p:spPr>
        <p:txBody>
          <a:bodyPr/>
          <a:lstStyle/>
          <a:p>
            <a:r>
              <a:rPr lang="en-US" dirty="0"/>
              <a:t>Shut down 1 of the least used runs (ticket price impact predicted: none)</a:t>
            </a:r>
          </a:p>
          <a:p>
            <a:r>
              <a:rPr lang="en-US" dirty="0"/>
              <a:t>Increase vertical drop by 150 feet with an additional run; add chair lift but no snow making (ticket price impact predicted: + $1.99/ticket)</a:t>
            </a:r>
          </a:p>
        </p:txBody>
      </p:sp>
      <p:pic>
        <p:nvPicPr>
          <p:cNvPr id="19" name="Content Placeholder 18" descr="Skier preparing to descend a slope">
            <a:extLst>
              <a:ext uri="{FF2B5EF4-FFF2-40B4-BE49-F238E27FC236}">
                <a16:creationId xmlns:a16="http://schemas.microsoft.com/office/drawing/2014/main" id="{AD73B07B-F608-9333-9884-892871E5233A}"/>
              </a:ext>
            </a:extLst>
          </p:cNvPr>
          <p:cNvPicPr>
            <a:picLocks noGrp="1" noChangeAspect="1"/>
          </p:cNvPicPr>
          <p:nvPr>
            <p:ph sz="half" idx="1"/>
          </p:nvPr>
        </p:nvPicPr>
        <p:blipFill>
          <a:blip r:embed="rId3"/>
          <a:stretch>
            <a:fillRect/>
          </a:stretch>
        </p:blipFill>
        <p:spPr>
          <a:xfrm>
            <a:off x="1104900" y="2122113"/>
            <a:ext cx="4914900" cy="3271000"/>
          </a:xfrm>
        </p:spPr>
      </p:pic>
    </p:spTree>
    <p:extLst>
      <p:ext uri="{BB962C8B-B14F-4D97-AF65-F5344CB8AC3E}">
        <p14:creationId xmlns:p14="http://schemas.microsoft.com/office/powerpoint/2010/main" val="5740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1972F2-C252-6FFE-9D40-D2BABC7C140E}"/>
              </a:ext>
            </a:extLst>
          </p:cNvPr>
          <p:cNvSpPr>
            <a:spLocks noGrp="1"/>
          </p:cNvSpPr>
          <p:nvPr>
            <p:ph idx="1"/>
          </p:nvPr>
        </p:nvSpPr>
        <p:spPr/>
        <p:txBody>
          <a:bodyPr/>
          <a:lstStyle/>
          <a:p>
            <a:r>
              <a:rPr lang="en-US" dirty="0"/>
              <a:t>Chosen model: </a:t>
            </a:r>
            <a:r>
              <a:rPr lang="en-US" b="1" dirty="0"/>
              <a:t>random forest </a:t>
            </a:r>
          </a:p>
          <a:p>
            <a:pPr lvl="1"/>
            <a:r>
              <a:rPr lang="en-US" dirty="0"/>
              <a:t>missing values imputed based on median, no scaling, 69 trees</a:t>
            </a:r>
          </a:p>
          <a:p>
            <a:pPr lvl="1"/>
            <a:r>
              <a:rPr lang="en-US" dirty="0"/>
              <a:t>improved predictions over mean alone and linear regression</a:t>
            </a:r>
          </a:p>
          <a:p>
            <a:pPr lvl="1"/>
            <a:r>
              <a:rPr lang="en-US" dirty="0"/>
              <a:t>mean absolute error: $10.39, with standard deviation $1.47</a:t>
            </a:r>
          </a:p>
          <a:p>
            <a:r>
              <a:rPr lang="en-US" dirty="0"/>
              <a:t>Data used: </a:t>
            </a:r>
          </a:p>
          <a:p>
            <a:pPr lvl="1"/>
            <a:r>
              <a:rPr lang="en-US" dirty="0"/>
              <a:t>database export with information on 330 resorts nationwide in same market segment</a:t>
            </a:r>
          </a:p>
          <a:p>
            <a:pPr lvl="1"/>
            <a:r>
              <a:rPr lang="en-US" dirty="0"/>
              <a:t>no recommendation for additional data collection </a:t>
            </a:r>
          </a:p>
          <a:p>
            <a:pPr lvl="1"/>
            <a:endParaRPr lang="en-US" dirty="0"/>
          </a:p>
        </p:txBody>
      </p:sp>
      <p:sp>
        <p:nvSpPr>
          <p:cNvPr id="3" name="Title 2">
            <a:extLst>
              <a:ext uri="{FF2B5EF4-FFF2-40B4-BE49-F238E27FC236}">
                <a16:creationId xmlns:a16="http://schemas.microsoft.com/office/drawing/2014/main" id="{0BCD8F8F-ABB7-FD7A-51AA-4FF3A12B9454}"/>
              </a:ext>
            </a:extLst>
          </p:cNvPr>
          <p:cNvSpPr>
            <a:spLocks noGrp="1"/>
          </p:cNvSpPr>
          <p:nvPr>
            <p:ph type="title"/>
          </p:nvPr>
        </p:nvSpPr>
        <p:spPr/>
        <p:txBody>
          <a:bodyPr>
            <a:normAutofit fontScale="90000"/>
          </a:bodyPr>
          <a:lstStyle/>
          <a:p>
            <a:r>
              <a:rPr lang="en-US" dirty="0"/>
              <a:t>Methodology</a:t>
            </a:r>
          </a:p>
        </p:txBody>
      </p:sp>
    </p:spTree>
    <p:extLst>
      <p:ext uri="{BB962C8B-B14F-4D97-AF65-F5344CB8AC3E}">
        <p14:creationId xmlns:p14="http://schemas.microsoft.com/office/powerpoint/2010/main" val="140444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CD8F8F-ABB7-FD7A-51AA-4FF3A12B9454}"/>
              </a:ext>
            </a:extLst>
          </p:cNvPr>
          <p:cNvSpPr>
            <a:spLocks noGrp="1"/>
          </p:cNvSpPr>
          <p:nvPr>
            <p:ph type="title"/>
          </p:nvPr>
        </p:nvSpPr>
        <p:spPr>
          <a:xfrm>
            <a:off x="1104900" y="365125"/>
            <a:ext cx="10248899" cy="1139210"/>
          </a:xfrm>
        </p:spPr>
        <p:txBody>
          <a:bodyPr>
            <a:normAutofit fontScale="90000"/>
          </a:bodyPr>
          <a:lstStyle/>
          <a:p>
            <a:r>
              <a:rPr lang="en-US" dirty="0"/>
              <a:t>Scenario 1: Closing 1 run has no negative impact on ticket price</a:t>
            </a:r>
          </a:p>
        </p:txBody>
      </p:sp>
      <p:pic>
        <p:nvPicPr>
          <p:cNvPr id="4" name="Content Placeholder 3" descr="A graph of a price&#10;&#10;Description automatically generated with medium confidence">
            <a:extLst>
              <a:ext uri="{FF2B5EF4-FFF2-40B4-BE49-F238E27FC236}">
                <a16:creationId xmlns:a16="http://schemas.microsoft.com/office/drawing/2014/main" id="{37D9F864-7067-7B90-B7E8-E8BAB7B41E2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9990" y="1625056"/>
            <a:ext cx="7918720" cy="4279400"/>
          </a:xfrm>
          <a:prstGeom prst="rect">
            <a:avLst/>
          </a:prstGeom>
          <a:noFill/>
          <a:ln>
            <a:noFill/>
          </a:ln>
        </p:spPr>
      </p:pic>
    </p:spTree>
    <p:extLst>
      <p:ext uri="{BB962C8B-B14F-4D97-AF65-F5344CB8AC3E}">
        <p14:creationId xmlns:p14="http://schemas.microsoft.com/office/powerpoint/2010/main" val="221618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92820E54-B4BA-720C-F21B-41D56616449C}"/>
              </a:ext>
            </a:extLst>
          </p:cNvPr>
          <p:cNvGraphicFramePr>
            <a:graphicFrameLocks noGrp="1"/>
          </p:cNvGraphicFramePr>
          <p:nvPr>
            <p:ph idx="1"/>
            <p:extLst>
              <p:ext uri="{D42A27DB-BD31-4B8C-83A1-F6EECF244321}">
                <p14:modId xmlns:p14="http://schemas.microsoft.com/office/powerpoint/2010/main" val="3543676364"/>
              </p:ext>
            </p:extLst>
          </p:nvPr>
        </p:nvGraphicFramePr>
        <p:xfrm>
          <a:off x="1104899" y="1976591"/>
          <a:ext cx="10248900" cy="2904818"/>
        </p:xfrm>
        <a:graphic>
          <a:graphicData uri="http://schemas.openxmlformats.org/drawingml/2006/table">
            <a:tbl>
              <a:tblPr firstRow="1" bandRow="1">
                <a:tableStyleId>{2A488322-F2BA-4B5B-9748-0D474271808F}</a:tableStyleId>
              </a:tblPr>
              <a:tblGrid>
                <a:gridCol w="6672416">
                  <a:extLst>
                    <a:ext uri="{9D8B030D-6E8A-4147-A177-3AD203B41FA5}">
                      <a16:colId xmlns:a16="http://schemas.microsoft.com/office/drawing/2014/main" val="1852051294"/>
                    </a:ext>
                  </a:extLst>
                </a:gridCol>
                <a:gridCol w="3576484">
                  <a:extLst>
                    <a:ext uri="{9D8B030D-6E8A-4147-A177-3AD203B41FA5}">
                      <a16:colId xmlns:a16="http://schemas.microsoft.com/office/drawing/2014/main" val="3107516874"/>
                    </a:ext>
                  </a:extLst>
                </a:gridCol>
              </a:tblGrid>
              <a:tr h="532793">
                <a:tc>
                  <a:txBody>
                    <a:bodyPr/>
                    <a:lstStyle/>
                    <a:p>
                      <a:r>
                        <a:rPr lang="en-US" dirty="0"/>
                        <a:t>Scenario</a:t>
                      </a:r>
                    </a:p>
                  </a:txBody>
                  <a:tcPr anchor="ctr"/>
                </a:tc>
                <a:tc>
                  <a:txBody>
                    <a:bodyPr/>
                    <a:lstStyle/>
                    <a:p>
                      <a:pPr algn="r"/>
                      <a:r>
                        <a:rPr lang="en-US" dirty="0"/>
                        <a:t>Predicted impact on ticket price</a:t>
                      </a:r>
                    </a:p>
                  </a:txBody>
                  <a:tcPr anchor="ctr"/>
                </a:tc>
                <a:extLst>
                  <a:ext uri="{0D108BD9-81ED-4DB2-BD59-A6C34878D82A}">
                    <a16:rowId xmlns:a16="http://schemas.microsoft.com/office/drawing/2014/main" val="2173333655"/>
                  </a:ext>
                </a:extLst>
              </a:tr>
              <a:tr h="919616">
                <a:tc>
                  <a:txBody>
                    <a:bodyPr/>
                    <a:lstStyle/>
                    <a:p>
                      <a:r>
                        <a:rPr lang="en-US" dirty="0"/>
                        <a:t>Increase vertical drop by 150 feet by adding 1 run and a chair lift to support it</a:t>
                      </a:r>
                    </a:p>
                  </a:txBody>
                  <a:tcPr anchor="ctr"/>
                </a:tc>
                <a:tc>
                  <a:txBody>
                    <a:bodyPr/>
                    <a:lstStyle/>
                    <a:p>
                      <a:pPr algn="r"/>
                      <a:r>
                        <a:rPr lang="en-US" dirty="0"/>
                        <a:t>+ $1.99</a:t>
                      </a:r>
                    </a:p>
                  </a:txBody>
                  <a:tcPr anchor="ctr"/>
                </a:tc>
                <a:extLst>
                  <a:ext uri="{0D108BD9-81ED-4DB2-BD59-A6C34878D82A}">
                    <a16:rowId xmlns:a16="http://schemas.microsoft.com/office/drawing/2014/main" val="3545663590"/>
                  </a:ext>
                </a:extLst>
              </a:tr>
              <a:tr h="532793">
                <a:tc>
                  <a:txBody>
                    <a:bodyPr/>
                    <a:lstStyle/>
                    <a:p>
                      <a:r>
                        <a:rPr lang="en-US" dirty="0"/>
                        <a:t>Above scenario plus 2 acres of snow making coverage</a:t>
                      </a:r>
                    </a:p>
                  </a:txBody>
                  <a:tcPr anchor="ctr"/>
                </a:tc>
                <a:tc>
                  <a:txBody>
                    <a:bodyPr/>
                    <a:lstStyle/>
                    <a:p>
                      <a:pPr algn="r"/>
                      <a:r>
                        <a:rPr lang="en-US" dirty="0"/>
                        <a:t>+ $1.99</a:t>
                      </a:r>
                    </a:p>
                  </a:txBody>
                  <a:tcPr anchor="ctr"/>
                </a:tc>
                <a:extLst>
                  <a:ext uri="{0D108BD9-81ED-4DB2-BD59-A6C34878D82A}">
                    <a16:rowId xmlns:a16="http://schemas.microsoft.com/office/drawing/2014/main" val="140934535"/>
                  </a:ext>
                </a:extLst>
              </a:tr>
              <a:tr h="919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 longest run by 0.2 miles, adding 4 acres snow making coverage to support</a:t>
                      </a:r>
                    </a:p>
                  </a:txBody>
                  <a:tcPr anchor="ctr"/>
                </a:tc>
                <a:tc>
                  <a:txBody>
                    <a:bodyPr/>
                    <a:lstStyle/>
                    <a:p>
                      <a:pPr algn="r"/>
                      <a:r>
                        <a:rPr lang="en-US" dirty="0"/>
                        <a:t>$0.00</a:t>
                      </a:r>
                    </a:p>
                  </a:txBody>
                  <a:tcPr anchor="ctr"/>
                </a:tc>
                <a:extLst>
                  <a:ext uri="{0D108BD9-81ED-4DB2-BD59-A6C34878D82A}">
                    <a16:rowId xmlns:a16="http://schemas.microsoft.com/office/drawing/2014/main" val="620546212"/>
                  </a:ext>
                </a:extLst>
              </a:tr>
            </a:tbl>
          </a:graphicData>
        </a:graphic>
      </p:graphicFrame>
      <p:sp>
        <p:nvSpPr>
          <p:cNvPr id="8" name="Title 7">
            <a:extLst>
              <a:ext uri="{FF2B5EF4-FFF2-40B4-BE49-F238E27FC236}">
                <a16:creationId xmlns:a16="http://schemas.microsoft.com/office/drawing/2014/main" id="{89772627-8A5A-8312-E047-9ACEACCB0894}"/>
              </a:ext>
            </a:extLst>
          </p:cNvPr>
          <p:cNvSpPr>
            <a:spLocks noGrp="1"/>
          </p:cNvSpPr>
          <p:nvPr>
            <p:ph type="title"/>
          </p:nvPr>
        </p:nvSpPr>
        <p:spPr>
          <a:xfrm>
            <a:off x="1104900" y="365125"/>
            <a:ext cx="10248899" cy="1060552"/>
          </a:xfrm>
        </p:spPr>
        <p:txBody>
          <a:bodyPr>
            <a:normAutofit fontScale="90000"/>
          </a:bodyPr>
          <a:lstStyle/>
          <a:p>
            <a:r>
              <a:rPr lang="en-US" dirty="0"/>
              <a:t>Scenarios 2-4: Increase vertical drop, but no additional snow making coverage needed</a:t>
            </a:r>
          </a:p>
        </p:txBody>
      </p:sp>
      <p:sp>
        <p:nvSpPr>
          <p:cNvPr id="10" name="Arrow: Right 9">
            <a:extLst>
              <a:ext uri="{FF2B5EF4-FFF2-40B4-BE49-F238E27FC236}">
                <a16:creationId xmlns:a16="http://schemas.microsoft.com/office/drawing/2014/main" id="{1AF0CA3F-A9D2-A6E4-9FFD-B6B9D788BFC7}"/>
              </a:ext>
            </a:extLst>
          </p:cNvPr>
          <p:cNvSpPr/>
          <p:nvPr/>
        </p:nvSpPr>
        <p:spPr>
          <a:xfrm>
            <a:off x="147484" y="2713703"/>
            <a:ext cx="690717" cy="432620"/>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44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CD15B-142D-DA90-F018-D6C7E37F3230}"/>
              </a:ext>
            </a:extLst>
          </p:cNvPr>
          <p:cNvSpPr>
            <a:spLocks noGrp="1"/>
          </p:cNvSpPr>
          <p:nvPr>
            <p:ph type="title"/>
          </p:nvPr>
        </p:nvSpPr>
        <p:spPr>
          <a:xfrm>
            <a:off x="1104900" y="365125"/>
            <a:ext cx="10248899" cy="1317141"/>
          </a:xfrm>
        </p:spPr>
        <p:txBody>
          <a:bodyPr>
            <a:noAutofit/>
          </a:bodyPr>
          <a:lstStyle/>
          <a:p>
            <a:r>
              <a:rPr lang="en-US" sz="3600" dirty="0"/>
              <a:t>Big Mountain ticket price is towards the middle of resorts nationwide but at the higher end of Montana resorts</a:t>
            </a:r>
          </a:p>
        </p:txBody>
      </p:sp>
      <p:pic>
        <p:nvPicPr>
          <p:cNvPr id="1025" name="Picture 1">
            <a:extLst>
              <a:ext uri="{FF2B5EF4-FFF2-40B4-BE49-F238E27FC236}">
                <a16:creationId xmlns:a16="http://schemas.microsoft.com/office/drawing/2014/main" id="{ED4EAF31-A21E-032D-4302-E3EA0897ABD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04900" y="2391715"/>
            <a:ext cx="4914900" cy="27317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C4A58BF-68EF-36F8-B2A4-4366A27E917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339491"/>
            <a:ext cx="5181600" cy="283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66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9BFF9D-75E6-213A-BEC1-1992061C2204}"/>
              </a:ext>
            </a:extLst>
          </p:cNvPr>
          <p:cNvSpPr>
            <a:spLocks noGrp="1"/>
          </p:cNvSpPr>
          <p:nvPr>
            <p:ph idx="1"/>
          </p:nvPr>
        </p:nvSpPr>
        <p:spPr/>
        <p:txBody>
          <a:bodyPr/>
          <a:lstStyle/>
          <a:p>
            <a:r>
              <a:rPr lang="en-US" dirty="0"/>
              <a:t>Closing runs impacts ticket price, but it is not a linear relationship. Closing 1 run is expected to have no impact on ticket price.</a:t>
            </a:r>
          </a:p>
          <a:p>
            <a:r>
              <a:rPr lang="en-US" dirty="0"/>
              <a:t>Increasing the vertical drop is expected to support a higher ticket price, regardless of whether snow making coverage is increased.</a:t>
            </a:r>
          </a:p>
          <a:p>
            <a:r>
              <a:rPr lang="en-US" dirty="0"/>
              <a:t>The distribution of ticket prices in Montana looks quite different from that nationwide. Further characterization of resort visitors may help clarify the degree to which Big Mountain Resort can bridge that gap.</a:t>
            </a:r>
          </a:p>
        </p:txBody>
      </p:sp>
      <p:sp>
        <p:nvSpPr>
          <p:cNvPr id="5" name="Title 4">
            <a:extLst>
              <a:ext uri="{FF2B5EF4-FFF2-40B4-BE49-F238E27FC236}">
                <a16:creationId xmlns:a16="http://schemas.microsoft.com/office/drawing/2014/main" id="{C377F9C4-B7A3-770F-CFC7-B593455A4ADA}"/>
              </a:ext>
            </a:extLst>
          </p:cNvPr>
          <p:cNvSpPr>
            <a:spLocks noGrp="1"/>
          </p:cNvSpPr>
          <p:nvPr>
            <p:ph type="title"/>
          </p:nvPr>
        </p:nvSpPr>
        <p:spPr/>
        <p:txBody>
          <a:bodyPr>
            <a:normAutofit fontScale="90000"/>
          </a:bodyPr>
          <a:lstStyle/>
          <a:p>
            <a:r>
              <a:rPr lang="en-US" dirty="0"/>
              <a:t>Conclusions</a:t>
            </a:r>
          </a:p>
        </p:txBody>
      </p:sp>
    </p:spTree>
    <p:extLst>
      <p:ext uri="{BB962C8B-B14F-4D97-AF65-F5344CB8AC3E}">
        <p14:creationId xmlns:p14="http://schemas.microsoft.com/office/powerpoint/2010/main" val="1350210000"/>
      </p:ext>
    </p:extLst>
  </p:cSld>
  <p:clrMapOvr>
    <a:masterClrMapping/>
  </p:clrMapOvr>
</p:sld>
</file>

<file path=ppt/theme/theme1.xml><?xml version="1.0" encoding="utf-8"?>
<a:theme xmlns:a="http://schemas.openxmlformats.org/drawingml/2006/main" name="Office Theme">
  <a:themeElements>
    <a:clrScheme name="Strateos">
      <a:dk1>
        <a:srgbClr val="151D23"/>
      </a:dk1>
      <a:lt1>
        <a:srgbClr val="FFFFFF"/>
      </a:lt1>
      <a:dk2>
        <a:srgbClr val="1D2F4D"/>
      </a:dk2>
      <a:lt2>
        <a:srgbClr val="F6E4E2"/>
      </a:lt2>
      <a:accent1>
        <a:srgbClr val="3A66B3"/>
      </a:accent1>
      <a:accent2>
        <a:srgbClr val="FF94DA"/>
      </a:accent2>
      <a:accent3>
        <a:srgbClr val="3D3AAF"/>
      </a:accent3>
      <a:accent4>
        <a:srgbClr val="FFC000"/>
      </a:accent4>
      <a:accent5>
        <a:srgbClr val="5B9BD5"/>
      </a:accent5>
      <a:accent6>
        <a:srgbClr val="2FB692"/>
      </a:accent6>
      <a:hlink>
        <a:srgbClr val="3A66B3"/>
      </a:hlink>
      <a:folHlink>
        <a:srgbClr val="3A66B3"/>
      </a:folHlink>
    </a:clrScheme>
    <a:fontScheme name="Tierra">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TF16411254.potx" id="{856A3638-C89C-468F-B2D3-94DA7F701BF7}" vid="{2B0C2FFE-1B57-46B1-BD5A-BF924309ED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B596E-8E5F-4DB7-9C0B-A416410C0FAB}">
  <ds:schemaRefs>
    <ds:schemaRef ds:uri="http://schemas.microsoft.com/sharepoint/v3/contenttype/forms"/>
  </ds:schemaRefs>
</ds:datastoreItem>
</file>

<file path=customXml/itemProps2.xml><?xml version="1.0" encoding="utf-8"?>
<ds:datastoreItem xmlns:ds="http://schemas.openxmlformats.org/officeDocument/2006/customXml" ds:itemID="{271DA07E-9A1F-402C-A357-ABD24F8C70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{D73BEC75-7DAA-422D-BC76-987BEA6AB70B}tf16411254</Template>
  <TotalTime>0</TotalTime>
  <Words>558</Words>
  <Application>Microsoft Office PowerPoint</Application>
  <PresentationFormat>Widescreen</PresentationFormat>
  <Paragraphs>55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Nunito Sans</vt:lpstr>
      <vt:lpstr>Office Theme</vt:lpstr>
      <vt:lpstr>Evaluation of ticket price and facilities</vt:lpstr>
      <vt:lpstr>Background</vt:lpstr>
      <vt:lpstr>Approach</vt:lpstr>
      <vt:lpstr>Recommendations</vt:lpstr>
      <vt:lpstr>Methodology</vt:lpstr>
      <vt:lpstr>Scenario 1: Closing 1 run has no negative impact on ticket price</vt:lpstr>
      <vt:lpstr>Scenarios 2-4: Increase vertical drop, but no additional snow making coverage needed</vt:lpstr>
      <vt:lpstr>Big Mountain ticket price is towards the middle of resorts nationwide but at the higher end of Montana resorts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2020-05-07T18:49:19Z</dcterms:created>
  <dcterms:modified xsi:type="dcterms:W3CDTF">2023-09-28T22:42:42Z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