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4"/>
  </p:sldMasterIdLst>
  <p:notesMasterIdLst>
    <p:notesMasterId r:id="rId5"/>
  </p:notesMasterIdLst>
  <p:sldIdLst>
    <p:sldId id="256" r:id="rId6"/>
    <p:sldId id="257" r:id="rId7"/>
  </p:sldIdLst>
  <p:sldSz cy="28800425" cx="19800875"/>
  <p:notesSz cx="20710525" cy="296021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237">
          <p15:clr>
            <a:srgbClr val="A4A3A4"/>
          </p15:clr>
        </p15:guide>
        <p15:guide id="2" orient="horz" pos="9071">
          <p15:clr>
            <a:srgbClr val="A4A3A4"/>
          </p15:clr>
        </p15:guide>
        <p15:guide id="3" pos="11952">
          <p15:clr>
            <a:srgbClr val="747775"/>
          </p15:clr>
        </p15:guide>
      </p15:sldGuideLst>
    </p:ext>
    <p:ext uri="{2D200454-40CA-4A62-9FC3-DE9A4176ACB9}">
      <p15:notesGuideLst>
        <p15:guide id="1" orient="horz" pos="540">
          <p15:clr>
            <a:srgbClr val="A4A3A4"/>
          </p15:clr>
        </p15:guide>
        <p15:guide id="2" orient="horz" pos="1844">
          <p15:clr>
            <a:srgbClr val="A4A3A4"/>
          </p15:clr>
        </p15:guide>
        <p15:guide id="3" orient="horz" pos="1309">
          <p15:clr>
            <a:srgbClr val="A4A3A4"/>
          </p15:clr>
        </p15:guide>
        <p15:guide id="4" orient="horz" pos="18112">
          <p15:clr>
            <a:srgbClr val="A4A3A4"/>
          </p15:clr>
        </p15:guide>
        <p15:guide id="5" pos="12210">
          <p15:clr>
            <a:srgbClr val="A4A3A4"/>
          </p15:clr>
        </p15:guide>
        <p15:guide id="6" pos="836">
          <p15:clr>
            <a:srgbClr val="A4A3A4"/>
          </p15:clr>
        </p15:guide>
        <p15:guide id="7" pos="2421">
          <p15:clr>
            <a:srgbClr val="A4A3A4"/>
          </p15:clr>
        </p15:guide>
        <p15:guide id="8" pos="1128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37"/>
        <p:guide pos="9071" orient="horz"/>
        <p:guide pos="11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540" orient="horz"/>
        <p:guide pos="1844" orient="horz"/>
        <p:guide pos="1309" orient="horz"/>
        <p:guide pos="18112" orient="horz"/>
        <p:guide pos="12210"/>
        <p:guide pos="836"/>
        <p:guide pos="2421"/>
        <p:guide pos="1128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91338" y="2927350"/>
            <a:ext cx="6927850" cy="1007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322413" y="13759694"/>
            <a:ext cx="18063598" cy="13834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1094"/>
              </a:spcBef>
              <a:spcAft>
                <a:spcPts val="0"/>
              </a:spcAft>
              <a:buSzPts val="1400"/>
              <a:buNone/>
              <a:defRPr b="0" i="0" sz="36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458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spcBef>
                <a:spcPts val="1458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spcBef>
                <a:spcPts val="1458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spcBef>
                <a:spcPts val="1458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rgbClr val="00214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59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17600648" y="28442817"/>
            <a:ext cx="1785365" cy="83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92828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92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5838844" y="28442817"/>
            <a:ext cx="9032846" cy="83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28285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 b="0" i="0" sz="2400" u="none" cap="none" strike="noStrike">
              <a:solidFill>
                <a:srgbClr val="92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 txBox="1"/>
          <p:nvPr/>
        </p:nvSpPr>
        <p:spPr>
          <a:xfrm>
            <a:off x="8933617" y="1233836"/>
            <a:ext cx="2839229" cy="83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928285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 b="1" i="0" sz="2400" u="none" cap="none" strike="noStrike">
              <a:solidFill>
                <a:srgbClr val="92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1322412" y="28442817"/>
            <a:ext cx="1785365" cy="832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28285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b="0" i="0" sz="2400" u="none" cap="none" strike="noStrike">
              <a:solidFill>
                <a:srgbClr val="92828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503168" y="853717"/>
            <a:ext cx="2569777" cy="12131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/>
          <p:nvPr>
            <p:ph idx="2" type="sldImg"/>
          </p:nvPr>
        </p:nvSpPr>
        <p:spPr>
          <a:xfrm>
            <a:off x="5410200" y="2781300"/>
            <a:ext cx="8902700" cy="12950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1266231" y="16463002"/>
            <a:ext cx="17296136" cy="1030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1:notes"/>
          <p:cNvSpPr txBox="1"/>
          <p:nvPr>
            <p:ph idx="11" type="ftr"/>
          </p:nvPr>
        </p:nvSpPr>
        <p:spPr>
          <a:xfrm>
            <a:off x="3680549" y="27887460"/>
            <a:ext cx="13476115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2650" lIns="265300" spcFirstLastPara="1" rIns="265300" wrap="square" tIns="13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Infineon Technologies AG 2015. All rights reserved.</a:t>
            </a:r>
            <a:endParaRPr/>
          </a:p>
        </p:txBody>
      </p:sp>
      <p:sp>
        <p:nvSpPr>
          <p:cNvPr id="139" name="Google Shape;139;p1:notes"/>
          <p:cNvSpPr txBox="1"/>
          <p:nvPr>
            <p:ph idx="10" type="dt"/>
          </p:nvPr>
        </p:nvSpPr>
        <p:spPr>
          <a:xfrm>
            <a:off x="1266231" y="27887460"/>
            <a:ext cx="3419257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2650" lIns="265300" spcFirstLastPara="1" rIns="265300" wrap="square" tIns="132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2015</a:t>
            </a:r>
            <a:endParaRPr/>
          </a:p>
        </p:txBody>
      </p:sp>
      <p:sp>
        <p:nvSpPr>
          <p:cNvPr id="140" name="Google Shape;140;p1:notes"/>
          <p:cNvSpPr txBox="1"/>
          <p:nvPr>
            <p:ph idx="12" type="sldNum"/>
          </p:nvPr>
        </p:nvSpPr>
        <p:spPr>
          <a:xfrm>
            <a:off x="17156666" y="27887460"/>
            <a:ext cx="1405703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/>
          <p:nvPr>
            <p:ph idx="2" type="sldImg"/>
          </p:nvPr>
        </p:nvSpPr>
        <p:spPr>
          <a:xfrm>
            <a:off x="5410200" y="2781300"/>
            <a:ext cx="8902700" cy="12950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1266231" y="16463002"/>
            <a:ext cx="17296136" cy="103011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:notes"/>
          <p:cNvSpPr txBox="1"/>
          <p:nvPr>
            <p:ph idx="11" type="ftr"/>
          </p:nvPr>
        </p:nvSpPr>
        <p:spPr>
          <a:xfrm>
            <a:off x="3680549" y="27887460"/>
            <a:ext cx="13476115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2650" lIns="265300" spcFirstLastPara="1" rIns="265300" wrap="square" tIns="132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Infineon Technologies AG 2015. All rights reserved.</a:t>
            </a:r>
            <a:endParaRPr/>
          </a:p>
        </p:txBody>
      </p:sp>
      <p:sp>
        <p:nvSpPr>
          <p:cNvPr id="170" name="Google Shape;170;p2:notes"/>
          <p:cNvSpPr txBox="1"/>
          <p:nvPr>
            <p:ph idx="10" type="dt"/>
          </p:nvPr>
        </p:nvSpPr>
        <p:spPr>
          <a:xfrm>
            <a:off x="1266231" y="27887460"/>
            <a:ext cx="3419257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132650" lIns="265300" spcFirstLastPara="1" rIns="265300" wrap="square" tIns="132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July 2015</a:t>
            </a:r>
            <a:endParaRPr/>
          </a:p>
        </p:txBody>
      </p:sp>
      <p:sp>
        <p:nvSpPr>
          <p:cNvPr id="171" name="Google Shape;171;p2:notes"/>
          <p:cNvSpPr txBox="1"/>
          <p:nvPr>
            <p:ph idx="12" type="sldNum"/>
          </p:nvPr>
        </p:nvSpPr>
        <p:spPr>
          <a:xfrm>
            <a:off x="17156666" y="27887460"/>
            <a:ext cx="1405703" cy="406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X_Empty">
  <p:cSld name="IFX_Empt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s" type="fourObj">
  <p:cSld name="FOUR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66" name="Google Shape;66;p11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67" name="Google Shape;67;p11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43744" y="5326744"/>
            <a:ext cx="9237817" cy="982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10015426" y="5326744"/>
            <a:ext cx="9237817" cy="982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3" type="body"/>
          </p:nvPr>
        </p:nvSpPr>
        <p:spPr>
          <a:xfrm>
            <a:off x="543744" y="16213579"/>
            <a:ext cx="9237817" cy="1058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4" type="body"/>
          </p:nvPr>
        </p:nvSpPr>
        <p:spPr>
          <a:xfrm>
            <a:off x="10015426" y="16213579"/>
            <a:ext cx="9237817" cy="1058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164">
          <p15:clr>
            <a:srgbClr val="FBAE40"/>
          </p15:clr>
        </p15:guide>
        <p15:guide id="2" pos="344">
          <p15:clr>
            <a:srgbClr val="FBAE40"/>
          </p15:clr>
        </p15:guide>
        <p15:guide id="3" pos="6309">
          <p15:clr>
            <a:srgbClr val="FBAE40"/>
          </p15:clr>
        </p15:guide>
        <p15:guide id="4" pos="12129">
          <p15:clr>
            <a:srgbClr val="FBAE40"/>
          </p15:clr>
        </p15:guide>
        <p15:guide id="5" orient="horz" pos="3354">
          <p15:clr>
            <a:srgbClr val="FBAE40"/>
          </p15:clr>
        </p15:guide>
        <p15:guide id="6" orient="horz" pos="16883">
          <p15:clr>
            <a:srgbClr val="FBAE40"/>
          </p15:clr>
        </p15:guide>
        <p15:guide id="7" orient="horz" pos="9545">
          <p15:clr>
            <a:srgbClr val="FBAE40"/>
          </p15:clr>
        </p15:guide>
        <p15:guide id="8" orient="horz" pos="1021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w | 2 columns" type="txAndTwoObj">
  <p:cSld name="TEXT_AND_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75" name="Google Shape;75;p12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sz="30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543745" y="5326744"/>
            <a:ext cx="18709500" cy="98269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2" type="body"/>
          </p:nvPr>
        </p:nvSpPr>
        <p:spPr>
          <a:xfrm>
            <a:off x="543744" y="16213579"/>
            <a:ext cx="9237817" cy="1058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3" type="body"/>
          </p:nvPr>
        </p:nvSpPr>
        <p:spPr>
          <a:xfrm>
            <a:off x="10015429" y="16213579"/>
            <a:ext cx="9237817" cy="10586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545">
          <p15:clr>
            <a:srgbClr val="FBAE40"/>
          </p15:clr>
        </p15:guide>
        <p15:guide id="2" orient="horz" pos="3354">
          <p15:clr>
            <a:srgbClr val="FBAE40"/>
          </p15:clr>
        </p15:guide>
        <p15:guide id="3" orient="horz" pos="16883">
          <p15:clr>
            <a:srgbClr val="FBAE40"/>
          </p15:clr>
        </p15:guide>
        <p15:guide id="4" pos="12129">
          <p15:clr>
            <a:srgbClr val="FBAE40"/>
          </p15:clr>
        </p15:guide>
        <p15:guide id="5" pos="6309">
          <p15:clr>
            <a:srgbClr val="FBAE40"/>
          </p15:clr>
        </p15:guide>
        <p15:guide id="6" pos="6164">
          <p15:clr>
            <a:srgbClr val="FBAE40"/>
          </p15:clr>
        </p15:guide>
        <p15:guide id="7" pos="344">
          <p15:clr>
            <a:srgbClr val="FBAE40"/>
          </p15:clr>
        </p15:guide>
        <p15:guide id="8" orient="horz" pos="1021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w | 2 columns | row" type="txOverObj">
  <p:cSld name="TEXT_OVER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543151" y="5326744"/>
            <a:ext cx="18711579" cy="52914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543744" y="11678550"/>
            <a:ext cx="9237817" cy="8315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3" type="body"/>
          </p:nvPr>
        </p:nvSpPr>
        <p:spPr>
          <a:xfrm>
            <a:off x="10016462" y="11678550"/>
            <a:ext cx="9237817" cy="8315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4" type="body"/>
          </p:nvPr>
        </p:nvSpPr>
        <p:spPr>
          <a:xfrm>
            <a:off x="543151" y="21355433"/>
            <a:ext cx="18711579" cy="5444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309">
          <p15:clr>
            <a:srgbClr val="FBAE40"/>
          </p15:clr>
        </p15:guide>
        <p15:guide id="2" pos="6164">
          <p15:clr>
            <a:srgbClr val="FBAE40"/>
          </p15:clr>
        </p15:guide>
        <p15:guide id="3" pos="344">
          <p15:clr>
            <a:srgbClr val="FBAE40"/>
          </p15:clr>
        </p15:guide>
        <p15:guide id="4" pos="12129">
          <p15:clr>
            <a:srgbClr val="FBAE40"/>
          </p15:clr>
        </p15:guide>
        <p15:guide id="5" orient="horz" pos="3354">
          <p15:clr>
            <a:srgbClr val="FBAE40"/>
          </p15:clr>
        </p15:guide>
        <p15:guide id="6" orient="horz" pos="6690">
          <p15:clr>
            <a:srgbClr val="FBAE40"/>
          </p15:clr>
        </p15:guide>
        <p15:guide id="7" orient="horz" pos="7357">
          <p15:clr>
            <a:srgbClr val="FBAE40"/>
          </p15:clr>
        </p15:guide>
        <p15:guide id="8" orient="horz" pos="12597">
          <p15:clr>
            <a:srgbClr val="FBAE40"/>
          </p15:clr>
        </p15:guide>
        <p15:guide id="9" orient="horz" pos="13452">
          <p15:clr>
            <a:srgbClr val="FBAE40"/>
          </p15:clr>
        </p15:guide>
        <p15:guide id="10" orient="horz" pos="1688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s" type="twoObjAndTx">
  <p:cSld name="TWO_OBJECTS_AND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43746" y="5326755"/>
            <a:ext cx="6081211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6922514" y="5326755"/>
            <a:ext cx="5963653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3" type="body"/>
          </p:nvPr>
        </p:nvSpPr>
        <p:spPr>
          <a:xfrm>
            <a:off x="13176529" y="5326755"/>
            <a:ext cx="6081265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883">
          <p15:clr>
            <a:srgbClr val="FBAE40"/>
          </p15:clr>
        </p15:guide>
        <p15:guide id="2" orient="horz" pos="3354">
          <p15:clr>
            <a:srgbClr val="FBAE40"/>
          </p15:clr>
        </p15:guide>
        <p15:guide id="3" pos="8114">
          <p15:clr>
            <a:srgbClr val="FBAE40"/>
          </p15:clr>
        </p15:guide>
        <p15:guide id="4" pos="4359">
          <p15:clr>
            <a:srgbClr val="FBAE40"/>
          </p15:clr>
        </p15:guide>
        <p15:guide id="5" pos="4175">
          <p15:clr>
            <a:srgbClr val="FBAE40"/>
          </p15:clr>
        </p15:guide>
        <p15:guide id="6" pos="8298">
          <p15:clr>
            <a:srgbClr val="FBAE40"/>
          </p15:clr>
        </p15:guide>
        <p15:guide id="7" pos="344">
          <p15:clr>
            <a:srgbClr val="FBAE40"/>
          </p15:clr>
        </p15:guide>
        <p15:guide id="8" pos="1212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w | 3 columns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543745" y="5326755"/>
            <a:ext cx="18711579" cy="5746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543746" y="11680180"/>
            <a:ext cx="6080588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6917420" y="11680180"/>
            <a:ext cx="5966050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13176539" y="11680180"/>
            <a:ext cx="6081208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114">
          <p15:clr>
            <a:srgbClr val="FBAE40"/>
          </p15:clr>
        </p15:guide>
        <p15:guide id="2" pos="8298">
          <p15:clr>
            <a:srgbClr val="FBAE40"/>
          </p15:clr>
        </p15:guide>
        <p15:guide id="3" pos="12129">
          <p15:clr>
            <a:srgbClr val="FBAE40"/>
          </p15:clr>
        </p15:guide>
        <p15:guide id="4" pos="4359">
          <p15:clr>
            <a:srgbClr val="FBAE40"/>
          </p15:clr>
        </p15:guide>
        <p15:guide id="5" pos="4175">
          <p15:clr>
            <a:srgbClr val="FBAE40"/>
          </p15:clr>
        </p15:guide>
        <p15:guide id="6" pos="344">
          <p15:clr>
            <a:srgbClr val="FBAE40"/>
          </p15:clr>
        </p15:guide>
        <p15:guide id="7" orient="horz" pos="3354">
          <p15:clr>
            <a:srgbClr val="FBAE40"/>
          </p15:clr>
        </p15:guide>
        <p15:guide id="8" orient="horz" pos="16883">
          <p15:clr>
            <a:srgbClr val="FBAE40"/>
          </p15:clr>
        </p15:guide>
        <p15:guide id="9" orient="horz" pos="6976">
          <p15:clr>
            <a:srgbClr val="FBAE40"/>
          </p15:clr>
        </p15:guide>
        <p15:guide id="10" orient="horz" pos="735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" type="txAndMedia">
  <p:cSld name="TEXT_AND_MEDI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010928" y="27252234"/>
            <a:ext cx="1580647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43745" y="5326753"/>
            <a:ext cx="4560440" cy="2147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5398840" y="5326753"/>
            <a:ext cx="4326290" cy="2147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3" type="body"/>
          </p:nvPr>
        </p:nvSpPr>
        <p:spPr>
          <a:xfrm>
            <a:off x="10075766" y="5326753"/>
            <a:ext cx="4326290" cy="2147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4" type="body"/>
          </p:nvPr>
        </p:nvSpPr>
        <p:spPr>
          <a:xfrm>
            <a:off x="14695976" y="5326753"/>
            <a:ext cx="4559779" cy="21473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54">
          <p15:clr>
            <a:srgbClr val="FBAE40"/>
          </p15:clr>
        </p15:guide>
        <p15:guide id="2" orient="horz" pos="16883">
          <p15:clr>
            <a:srgbClr val="FBAE40"/>
          </p15:clr>
        </p15:guide>
        <p15:guide id="3" pos="12129">
          <p15:clr>
            <a:srgbClr val="FBAE40"/>
          </p15:clr>
        </p15:guide>
        <p15:guide id="4" pos="344">
          <p15:clr>
            <a:srgbClr val="FBAE40"/>
          </p15:clr>
        </p15:guide>
        <p15:guide id="5" pos="6346">
          <p15:clr>
            <a:srgbClr val="FBAE40"/>
          </p15:clr>
        </p15:guide>
        <p15:guide id="6" pos="6127">
          <p15:clr>
            <a:srgbClr val="FBAE40"/>
          </p15:clr>
        </p15:guide>
        <p15:guide id="7" pos="9071">
          <p15:clr>
            <a:srgbClr val="FBAE40"/>
          </p15:clr>
        </p15:guide>
        <p15:guide id="8" pos="9255">
          <p15:clr>
            <a:srgbClr val="FBAE40"/>
          </p15:clr>
        </p15:guide>
        <p15:guide id="9" pos="3218">
          <p15:clr>
            <a:srgbClr val="FBAE40"/>
          </p15:clr>
        </p15:guide>
        <p15:guide id="10" pos="340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w | 4 columns" type="twoObjOverTx">
  <p:cSld name="TWO_OBJECTS_OVER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 sz="30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543745" y="5326755"/>
            <a:ext cx="18711579" cy="57467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4pPr>
            <a:lvl5pPr indent="-3429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543747" y="11680180"/>
            <a:ext cx="4560440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3" type="body"/>
          </p:nvPr>
        </p:nvSpPr>
        <p:spPr>
          <a:xfrm>
            <a:off x="5398840" y="11680180"/>
            <a:ext cx="4326290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4" type="body"/>
          </p:nvPr>
        </p:nvSpPr>
        <p:spPr>
          <a:xfrm>
            <a:off x="10075766" y="11680180"/>
            <a:ext cx="4326290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5" type="body"/>
          </p:nvPr>
        </p:nvSpPr>
        <p:spPr>
          <a:xfrm>
            <a:off x="14695976" y="11680180"/>
            <a:ext cx="4559779" cy="15120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54">
          <p15:clr>
            <a:srgbClr val="FBAE40"/>
          </p15:clr>
        </p15:guide>
        <p15:guide id="2" orient="horz" pos="6976">
          <p15:clr>
            <a:srgbClr val="FBAE40"/>
          </p15:clr>
        </p15:guide>
        <p15:guide id="3" orient="horz" pos="7357">
          <p15:clr>
            <a:srgbClr val="FBAE40"/>
          </p15:clr>
        </p15:guide>
        <p15:guide id="4" orient="horz" pos="16883">
          <p15:clr>
            <a:srgbClr val="FBAE40"/>
          </p15:clr>
        </p15:guide>
        <p15:guide id="5" pos="3218">
          <p15:clr>
            <a:srgbClr val="FBAE40"/>
          </p15:clr>
        </p15:guide>
        <p15:guide id="6" pos="344">
          <p15:clr>
            <a:srgbClr val="FBAE40"/>
          </p15:clr>
        </p15:guide>
        <p15:guide id="7" pos="3402">
          <p15:clr>
            <a:srgbClr val="FBAE40"/>
          </p15:clr>
        </p15:guide>
        <p15:guide id="8" pos="6127">
          <p15:clr>
            <a:srgbClr val="FBAE40"/>
          </p15:clr>
        </p15:guide>
        <p15:guide id="9" pos="6346">
          <p15:clr>
            <a:srgbClr val="FBAE40"/>
          </p15:clr>
        </p15:guide>
        <p15:guide id="10" pos="9071">
          <p15:clr>
            <a:srgbClr val="FBAE40"/>
          </p15:clr>
        </p15:guide>
        <p15:guide id="11" pos="9255">
          <p15:clr>
            <a:srgbClr val="FBAE40"/>
          </p15:clr>
        </p15:guide>
        <p15:guide id="12" pos="1212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2129">
          <p15:clr>
            <a:srgbClr val="FBAE40"/>
          </p15:clr>
        </p15:guide>
        <p15:guide id="2" pos="344">
          <p15:clr>
            <a:srgbClr val="FBAE40"/>
          </p15:clr>
        </p15:guide>
        <p15:guide id="3" orient="horz" pos="16883">
          <p15:clr>
            <a:srgbClr val="FBAE40"/>
          </p15:clr>
        </p15:guide>
        <p15:guide id="4" orient="horz" pos="335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pic" type="picTx">
  <p:cSld name="PICTURE_WITH_CAPTION_TEXT">
    <p:bg>
      <p:bgPr>
        <a:solidFill>
          <a:schemeClr val="accen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>
            <p:ph idx="2" type="pic"/>
          </p:nvPr>
        </p:nvSpPr>
        <p:spPr>
          <a:xfrm>
            <a:off x="2" y="2"/>
            <a:ext cx="19800888" cy="28800425"/>
          </a:xfrm>
          <a:prstGeom prst="rect">
            <a:avLst/>
          </a:prstGeom>
          <a:solidFill>
            <a:srgbClr val="DCD5D7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2" y="2"/>
            <a:ext cx="19800888" cy="2880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6313" y="11573861"/>
            <a:ext cx="4998641" cy="5652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1">
  <p:cSld name="Presentation title 1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" y="2"/>
            <a:ext cx="19802838" cy="2880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>
            <p:ph idx="2" type="pic"/>
          </p:nvPr>
        </p:nvPicPr>
        <p:blipFill/>
        <p:spPr>
          <a:xfrm>
            <a:off x="9" y="11"/>
            <a:ext cx="19800885" cy="1572305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013432" y="23693582"/>
            <a:ext cx="13447453" cy="25701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None/>
              <a:defRPr sz="692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ctrTitle"/>
          </p:nvPr>
        </p:nvSpPr>
        <p:spPr>
          <a:xfrm>
            <a:off x="1013432" y="17482891"/>
            <a:ext cx="13447453" cy="46988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8789568" y="27298315"/>
            <a:ext cx="2221754" cy="121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5954" y="22901293"/>
            <a:ext cx="2972493" cy="33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2">
  <p:cSld name="Presentation title 2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5" y="2"/>
            <a:ext cx="19802838" cy="2880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>
            <p:ph idx="2" type="pic"/>
          </p:nvPr>
        </p:nvPicPr>
        <p:blipFill/>
        <p:spPr>
          <a:xfrm>
            <a:off x="2" y="2"/>
            <a:ext cx="8453636" cy="2880042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9433693" y="15916671"/>
            <a:ext cx="9354750" cy="25701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None/>
              <a:defRPr sz="692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433693" y="7379442"/>
            <a:ext cx="9354750" cy="70254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9433695" y="27303716"/>
            <a:ext cx="2221754" cy="121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5954" y="22901293"/>
            <a:ext cx="2972493" cy="33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 3">
  <p:cSld name="Presentation title 3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5" y="2"/>
            <a:ext cx="19802838" cy="288004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9" y="10"/>
            <a:ext cx="19800885" cy="16513591"/>
          </a:xfrm>
          <a:custGeom>
            <a:rect b="b" l="l" r="r" t="t"/>
            <a:pathLst>
              <a:path extrusionOk="0" h="3932241" w="12191999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013432" y="23690430"/>
            <a:ext cx="13447453" cy="25701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None/>
              <a:defRPr sz="692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None/>
              <a:defRPr>
                <a:solidFill>
                  <a:srgbClr val="898989"/>
                </a:solidFill>
              </a:defRPr>
            </a:lvl2pPr>
            <a:lvl3pPr lvl="2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3pPr>
            <a:lvl4pPr lvl="3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4pPr>
            <a:lvl5pPr lvl="4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5pPr>
            <a:lvl6pPr lvl="5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6pPr>
            <a:lvl7pPr lvl="6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7pPr>
            <a:lvl8pPr lvl="7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8pPr>
            <a:lvl9pPr lvl="8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None/>
              <a:defRPr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1013435" y="17476791"/>
            <a:ext cx="13447453" cy="47018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/>
        </p:nvSpPr>
        <p:spPr>
          <a:xfrm>
            <a:off x="8789568" y="27303716"/>
            <a:ext cx="2221754" cy="1213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15954" y="22901293"/>
            <a:ext cx="2972493" cy="336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/>
        </p:nvSpPr>
        <p:spPr>
          <a:xfrm>
            <a:off x="7386079" y="27252234"/>
            <a:ext cx="5028735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544011" y="27252234"/>
            <a:ext cx="993943" cy="151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883">
          <p15:clr>
            <a:srgbClr val="FBAE40"/>
          </p15:clr>
        </p15:guide>
        <p15:guide id="2" pos="12129">
          <p15:clr>
            <a:srgbClr val="FBAE40"/>
          </p15:clr>
        </p15:guide>
        <p15:guide id="3" pos="344">
          <p15:clr>
            <a:srgbClr val="FBAE40"/>
          </p15:clr>
        </p15:guide>
        <p15:guide id="4" orient="horz" pos="33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|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43745" y="5326755"/>
            <a:ext cx="18709500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2129">
          <p15:clr>
            <a:srgbClr val="FBAE40"/>
          </p15:clr>
        </p15:guide>
        <p15:guide id="2" pos="344">
          <p15:clr>
            <a:srgbClr val="FBAE40"/>
          </p15:clr>
        </p15:guide>
        <p15:guide id="3" orient="horz" pos="3354">
          <p15:clr>
            <a:srgbClr val="FBAE40"/>
          </p15:clr>
        </p15:guide>
        <p15:guide id="4" orient="horz" pos="1688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s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/>
        </p:nvSpPr>
        <p:spPr>
          <a:xfrm>
            <a:off x="7386079" y="27253737"/>
            <a:ext cx="5028735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2023. All rights reserved.</a:t>
            </a:r>
            <a:endParaRPr/>
          </a:p>
        </p:txBody>
      </p:sp>
      <p:sp>
        <p:nvSpPr>
          <p:cNvPr id="50" name="Google Shape;50;p8"/>
          <p:cNvSpPr txBox="1"/>
          <p:nvPr/>
        </p:nvSpPr>
        <p:spPr>
          <a:xfrm>
            <a:off x="2010928" y="27253737"/>
            <a:ext cx="1580647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b="1"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544011" y="27253737"/>
            <a:ext cx="993943" cy="1516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r>
              <a:rPr lang="en-US" sz="30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 Mrz 2023</a:t>
            </a:r>
            <a:endParaRPr/>
          </a:p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543744" y="5326755"/>
            <a:ext cx="9237817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10016471" y="5326755"/>
            <a:ext cx="9239767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929"/>
              <a:buChar char="‒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158"/>
              <a:buChar char="‒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391"/>
              <a:buChar char="‒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6pPr>
            <a:lvl7pPr indent="-342900" lvl="6" marL="3200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7pPr>
            <a:lvl8pPr indent="-342900" lvl="7" marL="3657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8pPr>
            <a:lvl9pPr indent="-342900" lvl="8" marL="411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‒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239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309">
          <p15:clr>
            <a:srgbClr val="FBAE40"/>
          </p15:clr>
        </p15:guide>
        <p15:guide id="2" pos="12129">
          <p15:clr>
            <a:srgbClr val="FBAE40"/>
          </p15:clr>
        </p15:guide>
        <p15:guide id="3" pos="6164">
          <p15:clr>
            <a:srgbClr val="FBAE40"/>
          </p15:clr>
        </p15:guide>
        <p15:guide id="4" pos="344">
          <p15:clr>
            <a:srgbClr val="FBAE40"/>
          </p15:clr>
        </p15:guide>
        <p15:guide id="5" orient="horz" pos="3354">
          <p15:clr>
            <a:srgbClr val="FBAE40"/>
          </p15:clr>
        </p15:guide>
        <p15:guide id="6" orient="horz" pos="1688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5" y="3401625"/>
            <a:ext cx="19800885" cy="2539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/>
          <p:nvPr/>
        </p:nvSpPr>
        <p:spPr>
          <a:xfrm rot="5400000">
            <a:off x="-6897302" y="6832817"/>
            <a:ext cx="28887090" cy="15153498"/>
          </a:xfrm>
          <a:custGeom>
            <a:rect b="b" l="l" r="r" t="t"/>
            <a:pathLst>
              <a:path extrusionOk="0" h="9330464" w="6878637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544656" y="8965179"/>
            <a:ext cx="13216061" cy="28698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668">
          <p15:clr>
            <a:srgbClr val="FBAE40"/>
          </p15:clr>
        </p15:guide>
        <p15:guide id="2" pos="344">
          <p15:clr>
            <a:srgbClr val="FBAE40"/>
          </p15:clr>
        </p15:guide>
        <p15:guide id="3" orient="horz" pos="5645">
          <p15:clr>
            <a:srgbClr val="FBAE40"/>
          </p15:clr>
        </p15:guide>
        <p15:guide id="4" orient="horz" pos="744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>
            <a:off x="5" y="3401625"/>
            <a:ext cx="19800885" cy="2539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69550" lIns="369550" spcFirstLastPara="1" rIns="369550" wrap="square" tIns="369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1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/>
          <p:nvPr/>
        </p:nvSpPr>
        <p:spPr>
          <a:xfrm rot="-5400000">
            <a:off x="2320204" y="11319739"/>
            <a:ext cx="28800423" cy="6160952"/>
          </a:xfrm>
          <a:custGeom>
            <a:rect b="b" l="l" r="r" t="t"/>
            <a:pathLst>
              <a:path extrusionOk="0" h="3793483" w="6857999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544656" y="8965179"/>
            <a:ext cx="13216061" cy="28698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3859"/>
              <a:buFont typeface="Arial"/>
              <a:buNone/>
              <a:defRPr sz="1385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11231" y="813407"/>
            <a:ext cx="1961003" cy="2217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8668">
          <p15:clr>
            <a:srgbClr val="FBAE40"/>
          </p15:clr>
        </p15:guide>
        <p15:guide id="2" pos="344">
          <p15:clr>
            <a:srgbClr val="FBAE40"/>
          </p15:clr>
        </p15:guide>
        <p15:guide id="3" orient="horz" pos="5645">
          <p15:clr>
            <a:srgbClr val="FBAE40"/>
          </p15:clr>
        </p15:guide>
        <p15:guide id="4" orient="horz" pos="744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544657" y="792540"/>
            <a:ext cx="15612474" cy="3023667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39"/>
              <a:buFont typeface="Arial"/>
              <a:buNone/>
              <a:defRPr b="1" i="0" sz="92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334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43153" y="5326755"/>
            <a:ext cx="18711152" cy="214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668591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29"/>
              <a:buFont typeface="Arial"/>
              <a:buChar char="‒"/>
              <a:defRPr b="0" i="0" sz="692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19633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158"/>
              <a:buFont typeface="Arial"/>
              <a:buChar char="‒"/>
              <a:defRPr b="0" i="0" sz="615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70928" lvl="2" marL="1371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0928" lvl="3" marL="1828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70928" lvl="4" marL="2286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70928" lvl="5" marL="2743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70928" lvl="6" marL="3200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70928" lvl="7" marL="3657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70928" lvl="8" marL="4114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391"/>
              <a:buFont typeface="Arial"/>
              <a:buChar char="‒"/>
              <a:defRPr b="0" i="0" sz="539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18630577" y="27252233"/>
            <a:ext cx="623728" cy="15179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81"/>
              <a:buFont typeface="Arial"/>
              <a:buNone/>
            </a:pPr>
            <a:fld id="{00000000-1234-1234-1234-123412341234}" type="slidenum">
              <a:rPr b="1" i="0" lang="en-US" sz="30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308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311231" y="813407"/>
            <a:ext cx="1961003" cy="221759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16283006" y="12657"/>
            <a:ext cx="3377939" cy="524928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07875" lIns="207875" spcFirstLastPara="1" rIns="207875" wrap="square" tIns="2078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62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-24000" y="6196186"/>
            <a:ext cx="19848885" cy="205407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6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                                                                    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-4" y="19830337"/>
            <a:ext cx="19847760" cy="970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5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 Overview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-4" y="5335528"/>
            <a:ext cx="19800886" cy="9704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Vision: Look here!</a:t>
            </a:r>
            <a:endParaRPr b="1" sz="2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-47864" y="12618438"/>
            <a:ext cx="19831612" cy="97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Mission</a:t>
            </a:r>
            <a:endParaRPr b="1" sz="2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23413" y="4048220"/>
            <a:ext cx="19800900" cy="92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solidFill>
                  <a:schemeClr val="dk2"/>
                </a:solidFill>
                <a:highlight>
                  <a:schemeClr val="lt1"/>
                </a:highlight>
              </a:rPr>
              <a:t>Infineon chances with a sustainable farm in Burkina Faso</a:t>
            </a:r>
            <a:endParaRPr b="1" sz="57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33013" y="27658384"/>
            <a:ext cx="969339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Infineon Proprietary. </a:t>
            </a:r>
            <a:br>
              <a:rPr lang="en-US" sz="19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2024. All rights reserved.</a:t>
            </a:r>
            <a:endParaRPr sz="19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577" y="665003"/>
            <a:ext cx="1603417" cy="160341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2608551" y="946901"/>
            <a:ext cx="8149667" cy="2441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2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Expert Community</a:t>
            </a:r>
            <a:endParaRPr/>
          </a:p>
          <a:p>
            <a:pPr indent="-530118" lvl="0" marL="97011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29"/>
              <a:buFont typeface="Arial"/>
              <a:buNone/>
            </a:pPr>
            <a:r>
              <a:t/>
            </a:r>
            <a:endParaRPr sz="69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89721" y="946901"/>
            <a:ext cx="3377939" cy="139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683466" y="-13209376"/>
            <a:ext cx="210389" cy="176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6">
            <a:alphaModFix/>
          </a:blip>
          <a:srcRect b="11549" l="18399" r="25752" t="10959"/>
          <a:stretch/>
        </p:blipFill>
        <p:spPr>
          <a:xfrm>
            <a:off x="13174516" y="383539"/>
            <a:ext cx="2488518" cy="244156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633013" y="2678152"/>
            <a:ext cx="12783901" cy="100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Expert Topics </a:t>
            </a:r>
            <a:r>
              <a:rPr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 Supply Chain</a:t>
            </a:r>
            <a:endParaRPr sz="6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067541" y="27036020"/>
            <a:ext cx="1220416" cy="1405978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15337185" y="26858222"/>
            <a:ext cx="3448736" cy="192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r>
              <a:rPr b="0" lang="en-US" sz="1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Hans Ehm, 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10918783" y="17856596"/>
            <a:ext cx="8630733" cy="167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0906526" y="19685970"/>
            <a:ext cx="8931022" cy="167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80975" y="21100950"/>
            <a:ext cx="19268400" cy="52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Char char="●"/>
            </a:pPr>
            <a:r>
              <a:rPr b="1" lang="en-US" sz="3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Integration of Ontologies</a:t>
            </a:r>
            <a:r>
              <a:rPr lang="en-US" sz="3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: Connect different farm processes (e.g.: solar power, irrigation, and drying) through ontology-based planning for seamless collaboration.</a:t>
            </a:r>
            <a:endParaRPr sz="3500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Char char="●"/>
            </a:pPr>
            <a:r>
              <a:rPr b="1" lang="en-US" sz="3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Cost-Efficiency and Flexibility</a:t>
            </a:r>
            <a:r>
              <a:rPr lang="en-US" sz="3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: Determine the optimal balance between flexibility and cost-efficiency for high-runner and low-runner farm operations.</a:t>
            </a:r>
            <a:endParaRPr sz="3500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highlight>
                <a:srgbClr val="F2F2F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Char char="●"/>
            </a:pPr>
            <a:r>
              <a:rPr b="1" lang="en-US" sz="3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Scalability and KPIs</a:t>
            </a:r>
            <a:r>
              <a:rPr lang="en-US" sz="35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: Adapt the model to different regions and climates while establishing key performance indicators (e.g: water savings, energy efficiency, crop yield) to measure success.</a:t>
            </a:r>
            <a:endParaRPr sz="350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62463" y="7032389"/>
            <a:ext cx="102345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➢"/>
            </a:pPr>
            <a:r>
              <a:rPr lang="en-US" sz="39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Transforming agriculture in Burkina Faso through sustainable, technology-driven farming solutions.</a:t>
            </a:r>
            <a:endParaRPr sz="390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76250" y="13844875"/>
            <a:ext cx="8630700" cy="5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762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Roboto"/>
              <a:buChar char="★"/>
            </a:pPr>
            <a:r>
              <a:rPr lang="en-US" sz="3900">
                <a:solidFill>
                  <a:schemeClr val="dk1"/>
                </a:solidFill>
                <a:highlight>
                  <a:srgbClr val="F2F2F2"/>
                </a:highlight>
                <a:latin typeface="Roboto"/>
                <a:ea typeface="Roboto"/>
                <a:cs typeface="Roboto"/>
                <a:sym typeface="Roboto"/>
              </a:rPr>
              <a:t>To develop a replicable and scalable sustainable farm system in Burkina Faso that balances ecological, economic, and societal goals through the integration of advanced technologies and ontology-based planning.</a:t>
            </a:r>
            <a:endParaRPr sz="3900">
              <a:solidFill>
                <a:schemeClr val="dk1"/>
              </a:solidFill>
              <a:highlight>
                <a:srgbClr val="F2F2F2"/>
              </a:highlight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416928" y="6361276"/>
            <a:ext cx="5184575" cy="2238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956513" y="8816363"/>
            <a:ext cx="4210050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54850" y="8822273"/>
            <a:ext cx="7133999" cy="3573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807179" y="13303075"/>
            <a:ext cx="7371570" cy="63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-24000" y="23624730"/>
            <a:ext cx="19848885" cy="31121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                                                                                 </a:t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-18276" y="9570727"/>
            <a:ext cx="19800888" cy="10176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LINK PCNViz TO INFINEON SUPPLY CHAIN ACTIVITIES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543720" y="27646497"/>
            <a:ext cx="9693390" cy="608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Infineon Proprietary. </a:t>
            </a:r>
            <a:br>
              <a:rPr lang="en-US" sz="197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7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Infineon Technologies AG 2024. All rights reserved.</a:t>
            </a:r>
            <a:endParaRPr sz="197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ibble outline"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60" y="10726955"/>
            <a:ext cx="2208127" cy="181601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-18276" y="6305946"/>
            <a:ext cx="19800888" cy="378226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66325" lIns="333025" spcFirstLastPara="1" rIns="333025" wrap="square" tIns="333025">
            <a:noAutofit/>
          </a:bodyPr>
          <a:lstStyle/>
          <a:p>
            <a:pPr indent="-80173" lvl="0" marL="2326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1"/>
              <a:buFont typeface="Arial"/>
              <a:buNone/>
            </a:pPr>
            <a:r>
              <a:t/>
            </a:r>
            <a:endParaRPr sz="200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-18276" y="5335528"/>
            <a:ext cx="19819158" cy="97041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 EXPERT COMMUNITY NETWORKING                                                            with   CREATIVE HOUR</a:t>
            </a:r>
            <a:endParaRPr b="1" sz="2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229672" y="8836634"/>
            <a:ext cx="6574428" cy="1204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2650" lvl="0" marL="2326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›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community includes Infineon experts and offers those a platform to network among each other 🡪 an “outside the box” environment for growing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650" lvl="0" marL="232650" marR="0" rtl="0" algn="l">
              <a:spcBef>
                <a:spcPts val="69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›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includes guidance &amp; clarity towards technical ladder career path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2650" lvl="0" marL="232650" marR="0" rtl="0" algn="l">
              <a:spcBef>
                <a:spcPts val="69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›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Incentivize motivation, hearing and sharing technical success stories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8349" lvl="0" marL="232650" marR="0" rtl="0" algn="l">
              <a:spcBef>
                <a:spcPts val="69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785" y="6420794"/>
            <a:ext cx="8449035" cy="2272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2235" y="8733581"/>
            <a:ext cx="5258101" cy="122187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10030166" y="6488931"/>
            <a:ext cx="9734955" cy="224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Brainwriting/Brainstorming          discussing         summary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ideas on your own ideas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write on a sticky note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your sticky note idea and get it improved by the team 🡪 next team member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A8276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 and align to the best idea or combination of ideas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A8276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Conclude and agree on presenter(s)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000" lvl="0" marL="252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14018034" y="6581982"/>
            <a:ext cx="325474" cy="208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15632962" y="6594005"/>
            <a:ext cx="325474" cy="20815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0" y="23041172"/>
            <a:ext cx="19800882" cy="970419"/>
          </a:xfrm>
          <a:prstGeom prst="rect">
            <a:avLst/>
          </a:prstGeom>
          <a:solidFill>
            <a:srgbClr val="0A8276"/>
          </a:solidFill>
          <a:ln>
            <a:noFill/>
          </a:ln>
        </p:spPr>
        <p:txBody>
          <a:bodyPr anchorCtr="0" anchor="ctr" bIns="366325" lIns="333025" spcFirstLastPara="1" rIns="333025" wrap="square" tIns="333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TASK</a:t>
            </a:r>
            <a:endParaRPr sz="29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754769" y="24375234"/>
            <a:ext cx="16256395" cy="1598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  <a:t>IDEAS, SUGGESTIONS </a:t>
            </a:r>
            <a:b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  <a:t>        BRAINSTORM UNBIASED, PRAGMATIC APPROACHES</a:t>
            </a:r>
            <a:b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  <a:t>                CONTACTS, SUPPORT</a:t>
            </a:r>
            <a:b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310">
                <a:solidFill>
                  <a:srgbClr val="0A8276"/>
                </a:solidFill>
                <a:latin typeface="Arial"/>
                <a:ea typeface="Arial"/>
                <a:cs typeface="Arial"/>
                <a:sym typeface="Arial"/>
              </a:rPr>
              <a:t>                        THINKING OUTSIDE THE BOX</a:t>
            </a:r>
            <a:endParaRPr b="1" sz="2310">
              <a:solidFill>
                <a:srgbClr val="0A82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323380" y="24416591"/>
            <a:ext cx="325474" cy="361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1745468" y="25681478"/>
            <a:ext cx="325474" cy="361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780169" y="24843981"/>
            <a:ext cx="325474" cy="361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1282047" y="25259419"/>
            <a:ext cx="325474" cy="36117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277175" lIns="277175" spcFirstLastPara="1" rIns="277175" wrap="square" tIns="2771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1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67541" y="27036020"/>
            <a:ext cx="1220416" cy="1405978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sp>
        <p:nvSpPr>
          <p:cNvPr id="192" name="Google Shape;192;p22"/>
          <p:cNvSpPr txBox="1"/>
          <p:nvPr/>
        </p:nvSpPr>
        <p:spPr>
          <a:xfrm>
            <a:off x="15337184" y="26858222"/>
            <a:ext cx="3348235" cy="1929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Hans Ehm,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6283006" y="12657"/>
            <a:ext cx="3377939" cy="524928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07875" lIns="207875" spcFirstLastPara="1" rIns="207875" wrap="square" tIns="2078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2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79635" y="4040695"/>
            <a:ext cx="1980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00">
                <a:solidFill>
                  <a:schemeClr val="dk2"/>
                </a:solidFill>
                <a:highlight>
                  <a:schemeClr val="lt1"/>
                </a:highlight>
              </a:rPr>
              <a:t>Infineon chances with a sustainable farm in Burkina Faso</a:t>
            </a:r>
            <a:endParaRPr b="1" sz="57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accent1"/>
              </a:solidFill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4577" y="665003"/>
            <a:ext cx="1603417" cy="160341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2608551" y="946901"/>
            <a:ext cx="8149667" cy="2441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92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Expert Community</a:t>
            </a:r>
            <a:endParaRPr/>
          </a:p>
          <a:p>
            <a:pPr indent="-530118" lvl="0" marL="97011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29"/>
              <a:buFont typeface="Arial"/>
              <a:buNone/>
            </a:pPr>
            <a:r>
              <a:t/>
            </a:r>
            <a:endParaRPr sz="692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889721" y="946901"/>
            <a:ext cx="3377939" cy="1395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9">
            <a:alphaModFix/>
          </a:blip>
          <a:srcRect b="11549" l="18399" r="25752" t="10959"/>
          <a:stretch/>
        </p:blipFill>
        <p:spPr>
          <a:xfrm>
            <a:off x="13174516" y="383539"/>
            <a:ext cx="2488518" cy="244156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856989" y="2663014"/>
            <a:ext cx="12783901" cy="1006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Expert Topics </a:t>
            </a:r>
            <a:r>
              <a:rPr lang="en-US" sz="6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 Supply Chain</a:t>
            </a:r>
            <a:endParaRPr sz="6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648843" y="19811851"/>
            <a:ext cx="54351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is the ideal balance between automation and manual intervention in crop production?</a:t>
            </a:r>
            <a:endParaRPr b="1" sz="2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6606525" y="19835988"/>
            <a:ext cx="57138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What level of customization is needed for waste systems in different regions?</a:t>
            </a:r>
            <a:endParaRPr b="1" sz="28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13370475" y="19846325"/>
            <a:ext cx="57138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How can we ensure farmers in Burkina Faso have easy access to real-time farm data and insights?</a:t>
            </a:r>
            <a:endParaRPr b="1" sz="2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5314950" y="14660675"/>
            <a:ext cx="3570900" cy="28038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</a:rPr>
              <a:t>Monitoring and Automation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3890330" y="12153225"/>
            <a:ext cx="3005700" cy="21099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</a:rPr>
              <a:t>Energy Management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11810025" y="14102453"/>
            <a:ext cx="4820700" cy="31122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</a:rPr>
              <a:t>Sustainability and Waste management</a:t>
            </a:r>
            <a:endParaRPr sz="2500">
              <a:highlight>
                <a:schemeClr val="lt1"/>
              </a:highlight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8697200" y="11900902"/>
            <a:ext cx="3763500" cy="2316000"/>
          </a:xfrm>
          <a:prstGeom prst="flowChartConnector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highlight>
                  <a:schemeClr val="lt1"/>
                </a:highlight>
              </a:rPr>
              <a:t>Crop production and Processing</a:t>
            </a:r>
            <a:endParaRPr sz="25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