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League Spartan" panose="020B0604020202020204" charset="0"/>
      <p:regular r:id="rId12"/>
    </p:embeddedFont>
    <p:embeddedFont>
      <p:font typeface="Montserrat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64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01200" y="647700"/>
            <a:ext cx="11436943" cy="1044958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4CED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359957" y="3332629"/>
            <a:ext cx="7339460" cy="5604679"/>
          </a:xfrm>
          <a:custGeom>
            <a:avLst/>
            <a:gdLst/>
            <a:ahLst/>
            <a:cxnLst/>
            <a:rect l="l" t="t" r="r" b="b"/>
            <a:pathLst>
              <a:path w="7339460" h="5604679">
                <a:moveTo>
                  <a:pt x="0" y="0"/>
                </a:moveTo>
                <a:lnTo>
                  <a:pt x="7339460" y="0"/>
                </a:lnTo>
                <a:lnTo>
                  <a:pt x="7339460" y="5604679"/>
                </a:lnTo>
                <a:lnTo>
                  <a:pt x="0" y="56046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58316" y="5966032"/>
            <a:ext cx="5987989" cy="848521"/>
            <a:chOff x="0" y="0"/>
            <a:chExt cx="1116001" cy="22347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16001" cy="223479"/>
            </a:xfrm>
            <a:custGeom>
              <a:avLst/>
              <a:gdLst/>
              <a:ahLst/>
              <a:cxnLst/>
              <a:rect l="l" t="t" r="r" b="b"/>
              <a:pathLst>
                <a:path w="1116001" h="223479">
                  <a:moveTo>
                    <a:pt x="93181" y="0"/>
                  </a:moveTo>
                  <a:lnTo>
                    <a:pt x="1022820" y="0"/>
                  </a:lnTo>
                  <a:cubicBezTo>
                    <a:pt x="1047534" y="0"/>
                    <a:pt x="1071235" y="9817"/>
                    <a:pt x="1088709" y="27292"/>
                  </a:cubicBezTo>
                  <a:cubicBezTo>
                    <a:pt x="1106184" y="44767"/>
                    <a:pt x="1116001" y="68468"/>
                    <a:pt x="1116001" y="93181"/>
                  </a:cubicBezTo>
                  <a:lnTo>
                    <a:pt x="1116001" y="130298"/>
                  </a:lnTo>
                  <a:cubicBezTo>
                    <a:pt x="1116001" y="181760"/>
                    <a:pt x="1074283" y="223479"/>
                    <a:pt x="1022820" y="223479"/>
                  </a:cubicBezTo>
                  <a:lnTo>
                    <a:pt x="93181" y="223479"/>
                  </a:lnTo>
                  <a:cubicBezTo>
                    <a:pt x="68468" y="223479"/>
                    <a:pt x="44767" y="213662"/>
                    <a:pt x="27292" y="196187"/>
                  </a:cubicBezTo>
                  <a:cubicBezTo>
                    <a:pt x="9817" y="178712"/>
                    <a:pt x="0" y="155011"/>
                    <a:pt x="0" y="130298"/>
                  </a:cubicBezTo>
                  <a:lnTo>
                    <a:pt x="0" y="93181"/>
                  </a:lnTo>
                  <a:cubicBezTo>
                    <a:pt x="0" y="68468"/>
                    <a:pt x="9817" y="44767"/>
                    <a:pt x="27292" y="27292"/>
                  </a:cubicBezTo>
                  <a:cubicBezTo>
                    <a:pt x="44767" y="9817"/>
                    <a:pt x="68468" y="0"/>
                    <a:pt x="93181" y="0"/>
                  </a:cubicBezTo>
                  <a:close/>
                </a:path>
              </a:pathLst>
            </a:custGeom>
            <a:solidFill>
              <a:srgbClr val="F7DCD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116001" cy="2615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1679"/>
                </a:lnSpc>
              </a:pPr>
              <a:endParaRPr/>
            </a:p>
            <a:p>
              <a:pPr algn="ctr">
                <a:lnSpc>
                  <a:spcPts val="3315"/>
                </a:lnSpc>
              </a:pPr>
              <a:r>
                <a:rPr lang="en-US" sz="2610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66938" y="4470240"/>
            <a:ext cx="9671869" cy="1309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79"/>
              </a:lnSpc>
            </a:pPr>
            <a:r>
              <a:rPr lang="en-US" sz="3600" b="1" dirty="0">
                <a:solidFill>
                  <a:srgbClr val="317E7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Extension to the </a:t>
            </a:r>
            <a:r>
              <a:rPr lang="en-US" sz="3600" b="1" dirty="0" err="1">
                <a:solidFill>
                  <a:srgbClr val="317E7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Mooré</a:t>
            </a:r>
            <a:r>
              <a:rPr lang="en-US" sz="3600" b="1" dirty="0">
                <a:solidFill>
                  <a:srgbClr val="317E7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→ German translation</a:t>
            </a:r>
            <a:endParaRPr lang="en-US" sz="3600" b="1" dirty="0">
              <a:solidFill>
                <a:srgbClr val="317E7E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84455" y="6081023"/>
            <a:ext cx="5811756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 b="1" dirty="0" err="1" smtClean="0">
                <a:solidFill>
                  <a:srgbClr val="317E7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Afiatou</a:t>
            </a:r>
            <a:r>
              <a:rPr lang="en-US" sz="3699" b="1" dirty="0" smtClean="0">
                <a:solidFill>
                  <a:srgbClr val="317E7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OUEDRAOGO</a:t>
            </a:r>
            <a:endParaRPr lang="en-US" sz="3699" b="1" dirty="0">
              <a:solidFill>
                <a:srgbClr val="317E7E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966938" y="1828195"/>
            <a:ext cx="9671869" cy="203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6600" dirty="0"/>
              <a:t>Visitors Management: No-</a:t>
            </a:r>
            <a:r>
              <a:rPr lang="en-US" sz="6600" dirty="0" err="1"/>
              <a:t>Reesa</a:t>
            </a:r>
            <a:r>
              <a:rPr lang="en-US" sz="6600" dirty="0"/>
              <a:t> Voice Translator</a:t>
            </a:r>
            <a:endParaRPr lang="en-US" sz="6600" b="1" dirty="0">
              <a:solidFill>
                <a:srgbClr val="317E7E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487670"/>
            <a:ext cx="11811000" cy="4588385"/>
            <a:chOff x="0" y="0"/>
            <a:chExt cx="2679994" cy="12084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79994" cy="1208464"/>
            </a:xfrm>
            <a:custGeom>
              <a:avLst/>
              <a:gdLst/>
              <a:ahLst/>
              <a:cxnLst/>
              <a:rect l="l" t="t" r="r" b="b"/>
              <a:pathLst>
                <a:path w="2679994" h="1208464">
                  <a:moveTo>
                    <a:pt x="0" y="0"/>
                  </a:moveTo>
                  <a:lnTo>
                    <a:pt x="2679994" y="0"/>
                  </a:lnTo>
                  <a:lnTo>
                    <a:pt x="2679994" y="1208464"/>
                  </a:lnTo>
                  <a:lnTo>
                    <a:pt x="0" y="1208464"/>
                  </a:lnTo>
                  <a:close/>
                </a:path>
              </a:pathLst>
            </a:custGeom>
            <a:solidFill>
              <a:srgbClr val="A4CED1">
                <a:alpha val="12941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679994" cy="12275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1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87903" y="1706770"/>
            <a:ext cx="8630543" cy="1938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990"/>
              </a:lnSpc>
            </a:pPr>
            <a:r>
              <a:rPr lang="en-US" sz="5400" b="1" dirty="0">
                <a:solidFill>
                  <a:srgbClr val="317E7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 &amp; Outlook</a:t>
            </a:r>
            <a:endParaRPr lang="en-US" sz="5400" b="1" dirty="0">
              <a:solidFill>
                <a:srgbClr val="317E7E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19100" y="5143500"/>
            <a:ext cx="11544300" cy="37189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5834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Montserrat Bold"/>
                <a:ea typeface="Montserrat Bold"/>
                <a:cs typeface="Montserrat Bold"/>
                <a:sym typeface="Montserrat Bold"/>
              </a:rPr>
              <a:t>Short term: </a:t>
            </a:r>
            <a:r>
              <a:rPr lang="en-US" sz="3200" b="1" dirty="0" err="1">
                <a:latin typeface="Montserrat Bold"/>
                <a:ea typeface="Montserrat Bold"/>
                <a:cs typeface="Montserrat Bold"/>
                <a:sym typeface="Montserrat Bold"/>
              </a:rPr>
              <a:t>Mooré</a:t>
            </a:r>
            <a:r>
              <a:rPr lang="en-US" sz="3200" b="1" dirty="0">
                <a:latin typeface="Montserrat Bold"/>
                <a:ea typeface="Montserrat Bold"/>
                <a:cs typeface="Montserrat Bold"/>
                <a:sym typeface="Montserrat Bold"/>
              </a:rPr>
              <a:t> → English → German translation with human validation.</a:t>
            </a:r>
          </a:p>
          <a:p>
            <a:pPr marL="457200" indent="-457200">
              <a:lnSpc>
                <a:spcPts val="5834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Montserrat Bold"/>
                <a:ea typeface="Montserrat Bold"/>
                <a:cs typeface="Montserrat Bold"/>
                <a:sym typeface="Montserrat Bold"/>
              </a:rPr>
              <a:t>Long term: Direct </a:t>
            </a:r>
            <a:r>
              <a:rPr lang="en-US" sz="3200" b="1" dirty="0" err="1">
                <a:latin typeface="Montserrat Bold"/>
                <a:ea typeface="Montserrat Bold"/>
                <a:cs typeface="Montserrat Bold"/>
                <a:sym typeface="Montserrat Bold"/>
              </a:rPr>
              <a:t>Mooré</a:t>
            </a:r>
            <a:r>
              <a:rPr lang="en-US" sz="3200" b="1" dirty="0">
                <a:latin typeface="Montserrat Bold"/>
                <a:ea typeface="Montserrat Bold"/>
                <a:cs typeface="Montserrat Bold"/>
                <a:sym typeface="Montserrat Bold"/>
              </a:rPr>
              <a:t> → German model.</a:t>
            </a:r>
          </a:p>
          <a:p>
            <a:pPr marL="457200" indent="-457200">
              <a:lnSpc>
                <a:spcPts val="5834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Montserrat Bold"/>
                <a:ea typeface="Montserrat Bold"/>
                <a:cs typeface="Montserrat Bold"/>
                <a:sym typeface="Montserrat Bold"/>
              </a:rPr>
              <a:t>Prospects: Expansion to other local languages ​​and export sectors.</a:t>
            </a:r>
            <a:endParaRPr lang="en-US" sz="3200" b="1" dirty="0"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2115800" y="3645762"/>
            <a:ext cx="5770096" cy="4696847"/>
          </a:xfrm>
          <a:custGeom>
            <a:avLst/>
            <a:gdLst/>
            <a:ahLst/>
            <a:cxnLst/>
            <a:rect l="l" t="t" r="r" b="b"/>
            <a:pathLst>
              <a:path w="7481650" h="5373185">
                <a:moveTo>
                  <a:pt x="0" y="0"/>
                </a:moveTo>
                <a:lnTo>
                  <a:pt x="7481651" y="0"/>
                </a:lnTo>
                <a:lnTo>
                  <a:pt x="7481651" y="5373185"/>
                </a:lnTo>
                <a:lnTo>
                  <a:pt x="0" y="5373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040258" y="2313342"/>
            <a:ext cx="1845638" cy="862416"/>
          </a:xfrm>
          <a:custGeom>
            <a:avLst/>
            <a:gdLst/>
            <a:ahLst/>
            <a:cxnLst/>
            <a:rect l="l" t="t" r="r" b="b"/>
            <a:pathLst>
              <a:path w="1845638" h="862416">
                <a:moveTo>
                  <a:pt x="0" y="0"/>
                </a:moveTo>
                <a:lnTo>
                  <a:pt x="1845638" y="0"/>
                </a:lnTo>
                <a:lnTo>
                  <a:pt x="1845638" y="862416"/>
                </a:lnTo>
                <a:lnTo>
                  <a:pt x="0" y="8624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165366" y="2086314"/>
            <a:ext cx="1408676" cy="658236"/>
          </a:xfrm>
          <a:custGeom>
            <a:avLst/>
            <a:gdLst/>
            <a:ahLst/>
            <a:cxnLst/>
            <a:rect l="l" t="t" r="r" b="b"/>
            <a:pathLst>
              <a:path w="1408676" h="658236">
                <a:moveTo>
                  <a:pt x="0" y="0"/>
                </a:moveTo>
                <a:lnTo>
                  <a:pt x="1408676" y="0"/>
                </a:lnTo>
                <a:lnTo>
                  <a:pt x="1408676" y="658236"/>
                </a:lnTo>
                <a:lnTo>
                  <a:pt x="0" y="658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754933" y="699582"/>
            <a:ext cx="1408676" cy="658236"/>
          </a:xfrm>
          <a:custGeom>
            <a:avLst/>
            <a:gdLst/>
            <a:ahLst/>
            <a:cxnLst/>
            <a:rect l="l" t="t" r="r" b="b"/>
            <a:pathLst>
              <a:path w="1408676" h="658236">
                <a:moveTo>
                  <a:pt x="0" y="0"/>
                </a:moveTo>
                <a:lnTo>
                  <a:pt x="1408676" y="0"/>
                </a:lnTo>
                <a:lnTo>
                  <a:pt x="1408676" y="658236"/>
                </a:lnTo>
                <a:lnTo>
                  <a:pt x="0" y="658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21509" y="3536955"/>
            <a:ext cx="19731018" cy="4309182"/>
            <a:chOff x="0" y="0"/>
            <a:chExt cx="5196647" cy="11349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96647" cy="1134929"/>
            </a:xfrm>
            <a:custGeom>
              <a:avLst/>
              <a:gdLst/>
              <a:ahLst/>
              <a:cxnLst/>
              <a:rect l="l" t="t" r="r" b="b"/>
              <a:pathLst>
                <a:path w="5196647" h="1134929">
                  <a:moveTo>
                    <a:pt x="0" y="0"/>
                  </a:moveTo>
                  <a:lnTo>
                    <a:pt x="5196647" y="0"/>
                  </a:lnTo>
                  <a:lnTo>
                    <a:pt x="5196647" y="1134929"/>
                  </a:lnTo>
                  <a:lnTo>
                    <a:pt x="0" y="1134929"/>
                  </a:lnTo>
                  <a:close/>
                </a:path>
              </a:pathLst>
            </a:custGeom>
            <a:solidFill>
              <a:srgbClr val="A4CED1">
                <a:alpha val="12941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5196647" cy="1153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1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75620" y="1733106"/>
            <a:ext cx="10536760" cy="844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5"/>
              </a:lnSpc>
            </a:pPr>
            <a:r>
              <a:rPr lang="en-US" sz="5949" dirty="0" smtClean="0">
                <a:solidFill>
                  <a:srgbClr val="317E7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  <a:endParaRPr lang="en-US" sz="5949" dirty="0">
              <a:solidFill>
                <a:srgbClr val="317E7E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127100" y="3838622"/>
            <a:ext cx="10033801" cy="1987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 dirty="0">
                <a:latin typeface="Montserrat"/>
                <a:ea typeface="Montserrat"/>
                <a:cs typeface="Montserrat"/>
                <a:sym typeface="Montserrat"/>
              </a:rPr>
              <a:t>Communication plays a vital role in international trade. However, many uneducated traders face language barriers that limit their exchanges.</a:t>
            </a:r>
          </a:p>
          <a:p>
            <a:pPr algn="just">
              <a:lnSpc>
                <a:spcPts val="3079"/>
              </a:lnSpc>
            </a:pPr>
            <a:r>
              <a:rPr lang="en-US" sz="2199" dirty="0">
                <a:latin typeface="Montserrat"/>
                <a:ea typeface="Montserrat"/>
                <a:cs typeface="Montserrat"/>
                <a:sym typeface="Montserrat"/>
              </a:rPr>
              <a:t>The No-</a:t>
            </a:r>
            <a:r>
              <a:rPr lang="en-US" sz="2199" dirty="0" err="1">
                <a:latin typeface="Montserrat"/>
                <a:ea typeface="Montserrat"/>
                <a:cs typeface="Montserrat"/>
                <a:sym typeface="Montserrat"/>
              </a:rPr>
              <a:t>Reesa</a:t>
            </a:r>
            <a:r>
              <a:rPr lang="en-US" sz="2199" dirty="0">
                <a:latin typeface="Montserrat"/>
                <a:ea typeface="Montserrat"/>
                <a:cs typeface="Montserrat"/>
                <a:sym typeface="Montserrat"/>
              </a:rPr>
              <a:t> app already translates from </a:t>
            </a:r>
            <a:r>
              <a:rPr lang="en-US" sz="2199" dirty="0" err="1">
                <a:latin typeface="Montserrat"/>
                <a:ea typeface="Montserrat"/>
                <a:cs typeface="Montserrat"/>
                <a:sym typeface="Montserrat"/>
              </a:rPr>
              <a:t>Mooré</a:t>
            </a:r>
            <a:r>
              <a:rPr lang="en-US" sz="2199" dirty="0">
                <a:latin typeface="Montserrat"/>
                <a:ea typeface="Montserrat"/>
                <a:cs typeface="Montserrat"/>
                <a:sym typeface="Montserrat"/>
              </a:rPr>
              <a:t> to English. Our goal now is to explore how to expand it to German to strengthen trade inclusion.</a:t>
            </a:r>
            <a:endParaRPr lang="en-US" sz="2199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769174" y="-2240335"/>
            <a:ext cx="4480669" cy="448066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4CED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2240335" y="8628082"/>
            <a:ext cx="4480669" cy="448066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4CED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5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59326" y="3913053"/>
            <a:ext cx="3731874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7615"/>
              </a:lnSpc>
            </a:pPr>
            <a:r>
              <a:rPr lang="en-US" sz="6000" b="1" dirty="0">
                <a:solidFill>
                  <a:srgbClr val="317E7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Context</a:t>
            </a:r>
            <a:endParaRPr lang="en-US" sz="6000" b="1" u="none" strike="noStrike" dirty="0">
              <a:solidFill>
                <a:srgbClr val="317E7E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1491141" y="2671203"/>
            <a:ext cx="5414211" cy="4114800"/>
          </a:xfrm>
          <a:custGeom>
            <a:avLst/>
            <a:gdLst/>
            <a:ahLst/>
            <a:cxnLst/>
            <a:rect l="l" t="t" r="r" b="b"/>
            <a:pathLst>
              <a:path w="5414211" h="4114800">
                <a:moveTo>
                  <a:pt x="0" y="0"/>
                </a:moveTo>
                <a:lnTo>
                  <a:pt x="5414210" y="0"/>
                </a:lnTo>
                <a:lnTo>
                  <a:pt x="54142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059326" y="7277650"/>
            <a:ext cx="14846026" cy="1153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 dirty="0">
                <a:latin typeface="Montserrat"/>
                <a:ea typeface="Montserrat"/>
                <a:cs typeface="Montserrat"/>
                <a:sym typeface="Montserrat"/>
              </a:rPr>
              <a:t>Burkina Faso is a major exporter of local products, including dried mangoes. Germany represents a major market for these exports. The language barrier complicates exchanges between local traders and German partners. A suitable translation solution would enhance the fluidity and reliability of these interactions.</a:t>
            </a:r>
            <a:endParaRPr lang="en-US" sz="2199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-3576470" y="-4946563"/>
            <a:ext cx="8373841" cy="837384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4CED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5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905351" y="1808671"/>
            <a:ext cx="1845885" cy="862532"/>
          </a:xfrm>
          <a:custGeom>
            <a:avLst/>
            <a:gdLst/>
            <a:ahLst/>
            <a:cxnLst/>
            <a:rect l="l" t="t" r="r" b="b"/>
            <a:pathLst>
              <a:path w="1845885" h="862532">
                <a:moveTo>
                  <a:pt x="0" y="0"/>
                </a:moveTo>
                <a:lnTo>
                  <a:pt x="1845886" y="0"/>
                </a:lnTo>
                <a:lnTo>
                  <a:pt x="1845886" y="862532"/>
                </a:lnTo>
                <a:lnTo>
                  <a:pt x="0" y="862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021049" y="597434"/>
            <a:ext cx="1845885" cy="862532"/>
          </a:xfrm>
          <a:custGeom>
            <a:avLst/>
            <a:gdLst/>
            <a:ahLst/>
            <a:cxnLst/>
            <a:rect l="l" t="t" r="r" b="b"/>
            <a:pathLst>
              <a:path w="1845885" h="862532">
                <a:moveTo>
                  <a:pt x="0" y="0"/>
                </a:moveTo>
                <a:lnTo>
                  <a:pt x="1845885" y="0"/>
                </a:lnTo>
                <a:lnTo>
                  <a:pt x="1845885" y="862532"/>
                </a:lnTo>
                <a:lnTo>
                  <a:pt x="0" y="862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144000" y="3866071"/>
            <a:ext cx="1410576" cy="659124"/>
          </a:xfrm>
          <a:custGeom>
            <a:avLst/>
            <a:gdLst/>
            <a:ahLst/>
            <a:cxnLst/>
            <a:rect l="l" t="t" r="r" b="b"/>
            <a:pathLst>
              <a:path w="1410576" h="659124">
                <a:moveTo>
                  <a:pt x="0" y="0"/>
                </a:moveTo>
                <a:lnTo>
                  <a:pt x="1410576" y="0"/>
                </a:lnTo>
                <a:lnTo>
                  <a:pt x="1410576" y="659124"/>
                </a:lnTo>
                <a:lnTo>
                  <a:pt x="0" y="659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25544" y="4856671"/>
            <a:ext cx="5967672" cy="3558903"/>
          </a:xfrm>
          <a:custGeom>
            <a:avLst/>
            <a:gdLst/>
            <a:ahLst/>
            <a:cxnLst/>
            <a:rect l="l" t="t" r="r" b="b"/>
            <a:pathLst>
              <a:path w="5967672" h="3558903">
                <a:moveTo>
                  <a:pt x="0" y="0"/>
                </a:moveTo>
                <a:lnTo>
                  <a:pt x="5967673" y="0"/>
                </a:lnTo>
                <a:lnTo>
                  <a:pt x="5967673" y="3558903"/>
                </a:lnTo>
                <a:lnTo>
                  <a:pt x="0" y="35589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454275" y="-5370715"/>
            <a:ext cx="8373841" cy="837384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4CED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5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1633611" y="2760795"/>
            <a:ext cx="2662311" cy="1142373"/>
          </a:xfrm>
          <a:custGeom>
            <a:avLst/>
            <a:gdLst/>
            <a:ahLst/>
            <a:cxnLst/>
            <a:rect l="l" t="t" r="r" b="b"/>
            <a:pathLst>
              <a:path w="2662311" h="1142373">
                <a:moveTo>
                  <a:pt x="0" y="0"/>
                </a:moveTo>
                <a:lnTo>
                  <a:pt x="2662311" y="0"/>
                </a:lnTo>
                <a:lnTo>
                  <a:pt x="2662311" y="1142373"/>
                </a:lnTo>
                <a:lnTo>
                  <a:pt x="0" y="11423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401749" y="3040636"/>
            <a:ext cx="1845885" cy="862532"/>
          </a:xfrm>
          <a:custGeom>
            <a:avLst/>
            <a:gdLst/>
            <a:ahLst/>
            <a:cxnLst/>
            <a:rect l="l" t="t" r="r" b="b"/>
            <a:pathLst>
              <a:path w="1845885" h="862532">
                <a:moveTo>
                  <a:pt x="0" y="0"/>
                </a:moveTo>
                <a:lnTo>
                  <a:pt x="1845886" y="0"/>
                </a:lnTo>
                <a:lnTo>
                  <a:pt x="1845886" y="862532"/>
                </a:lnTo>
                <a:lnTo>
                  <a:pt x="0" y="8625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554336" y="4778779"/>
            <a:ext cx="8910412" cy="882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82"/>
              </a:lnSpc>
            </a:pPr>
            <a:r>
              <a:rPr lang="en-US" sz="5949" b="1" dirty="0" err="1">
                <a:solidFill>
                  <a:srgbClr val="317E7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Problématique</a:t>
            </a:r>
            <a:endParaRPr lang="en-US" sz="5949" b="1" dirty="0">
              <a:solidFill>
                <a:srgbClr val="317E7E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554336" y="6598022"/>
            <a:ext cx="8732599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 dirty="0">
                <a:latin typeface="Montserrat"/>
                <a:ea typeface="Montserrat"/>
                <a:cs typeface="Montserrat"/>
                <a:sym typeface="Montserrat"/>
              </a:rPr>
              <a:t>How can we use or extend the No-</a:t>
            </a:r>
            <a:r>
              <a:rPr lang="en-US" sz="2199" dirty="0" err="1">
                <a:latin typeface="Montserrat"/>
                <a:ea typeface="Montserrat"/>
                <a:cs typeface="Montserrat"/>
                <a:sym typeface="Montserrat"/>
              </a:rPr>
              <a:t>Reesa</a:t>
            </a:r>
            <a:r>
              <a:rPr lang="en-US" sz="2199" dirty="0">
                <a:latin typeface="Montserrat"/>
                <a:ea typeface="Montserrat"/>
                <a:cs typeface="Montserrat"/>
                <a:sym typeface="Montserrat"/>
              </a:rPr>
              <a:t> application to translate from </a:t>
            </a:r>
            <a:r>
              <a:rPr lang="en-US" sz="2199" dirty="0" err="1">
                <a:latin typeface="Montserrat"/>
                <a:ea typeface="Montserrat"/>
                <a:cs typeface="Montserrat"/>
                <a:sym typeface="Montserrat"/>
              </a:rPr>
              <a:t>Mooré</a:t>
            </a:r>
            <a:r>
              <a:rPr lang="en-US" sz="2199" dirty="0">
                <a:latin typeface="Montserrat"/>
                <a:ea typeface="Montserrat"/>
                <a:cs typeface="Montserrat"/>
                <a:sym typeface="Montserrat"/>
              </a:rPr>
              <a:t> to German, and thus facilitate trade, particularly in the field of dried mangoes?</a:t>
            </a:r>
            <a:endParaRPr lang="en-US" sz="2199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2212999" y="1028700"/>
            <a:ext cx="1845885" cy="862532"/>
          </a:xfrm>
          <a:custGeom>
            <a:avLst/>
            <a:gdLst/>
            <a:ahLst/>
            <a:cxnLst/>
            <a:rect l="l" t="t" r="r" b="b"/>
            <a:pathLst>
              <a:path w="1845885" h="862532">
                <a:moveTo>
                  <a:pt x="0" y="0"/>
                </a:moveTo>
                <a:lnTo>
                  <a:pt x="1845885" y="0"/>
                </a:lnTo>
                <a:lnTo>
                  <a:pt x="1845885" y="862532"/>
                </a:lnTo>
                <a:lnTo>
                  <a:pt x="0" y="8625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32905" y="2140190"/>
            <a:ext cx="12022189" cy="882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2"/>
              </a:lnSpc>
            </a:pPr>
            <a:r>
              <a:rPr lang="en-US" sz="5949" b="1" dirty="0">
                <a:solidFill>
                  <a:srgbClr val="317E7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</a:t>
            </a:r>
            <a:r>
              <a:rPr lang="en-US" sz="5949" b="1" dirty="0" smtClean="0">
                <a:solidFill>
                  <a:srgbClr val="317E7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bjectives</a:t>
            </a:r>
            <a:endParaRPr lang="en-US" sz="5949" b="1" dirty="0">
              <a:solidFill>
                <a:srgbClr val="317E7E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958555" y="4303126"/>
            <a:ext cx="6704827" cy="3186159"/>
            <a:chOff x="0" y="0"/>
            <a:chExt cx="1765880" cy="8391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65880" cy="839153"/>
            </a:xfrm>
            <a:custGeom>
              <a:avLst/>
              <a:gdLst/>
              <a:ahLst/>
              <a:cxnLst/>
              <a:rect l="l" t="t" r="r" b="b"/>
              <a:pathLst>
                <a:path w="1765880" h="839153">
                  <a:moveTo>
                    <a:pt x="0" y="0"/>
                  </a:moveTo>
                  <a:lnTo>
                    <a:pt x="1765880" y="0"/>
                  </a:lnTo>
                  <a:lnTo>
                    <a:pt x="1765880" y="839153"/>
                  </a:lnTo>
                  <a:lnTo>
                    <a:pt x="0" y="839153"/>
                  </a:lnTo>
                  <a:close/>
                </a:path>
              </a:pathLst>
            </a:custGeom>
            <a:solidFill>
              <a:srgbClr val="A4CED1">
                <a:alpha val="12941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765880" cy="858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1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372648" y="4714768"/>
            <a:ext cx="5876640" cy="2385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just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199" dirty="0">
                <a:latin typeface="Montserrat"/>
                <a:ea typeface="Montserrat"/>
                <a:cs typeface="Montserrat"/>
                <a:sym typeface="Montserrat"/>
              </a:rPr>
              <a:t>Explore translation options from Moore to German</a:t>
            </a:r>
            <a:r>
              <a:rPr lang="en-US" sz="2199" dirty="0" smtClean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just">
              <a:lnSpc>
                <a:spcPts val="3079"/>
              </a:lnSpc>
            </a:pPr>
            <a:endParaRPr lang="en-US" sz="2199" dirty="0">
              <a:latin typeface="Montserrat"/>
              <a:ea typeface="Montserrat"/>
              <a:cs typeface="Montserrat"/>
              <a:sym typeface="Montserrat"/>
            </a:endParaRPr>
          </a:p>
          <a:p>
            <a:pPr marL="342900" indent="-342900" algn="just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199" dirty="0">
                <a:latin typeface="Montserrat"/>
                <a:ea typeface="Montserrat"/>
                <a:cs typeface="Montserrat"/>
                <a:sym typeface="Montserrat"/>
              </a:rPr>
              <a:t>Facilitate communication between non-educated merchants and their German partners</a:t>
            </a:r>
            <a:r>
              <a:rPr lang="en-US" sz="2199" dirty="0" smtClean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2199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9624618" y="4303126"/>
            <a:ext cx="6704827" cy="3186159"/>
            <a:chOff x="0" y="0"/>
            <a:chExt cx="1765880" cy="8391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65880" cy="839153"/>
            </a:xfrm>
            <a:custGeom>
              <a:avLst/>
              <a:gdLst/>
              <a:ahLst/>
              <a:cxnLst/>
              <a:rect l="l" t="t" r="r" b="b"/>
              <a:pathLst>
                <a:path w="1765880" h="839153">
                  <a:moveTo>
                    <a:pt x="0" y="0"/>
                  </a:moveTo>
                  <a:lnTo>
                    <a:pt x="1765880" y="0"/>
                  </a:lnTo>
                  <a:lnTo>
                    <a:pt x="1765880" y="839153"/>
                  </a:lnTo>
                  <a:lnTo>
                    <a:pt x="0" y="839153"/>
                  </a:lnTo>
                  <a:close/>
                </a:path>
              </a:pathLst>
            </a:custGeom>
            <a:solidFill>
              <a:srgbClr val="A4CED1">
                <a:alpha val="12941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765880" cy="8582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1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038711" y="4714768"/>
            <a:ext cx="5876640" cy="1987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just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199" dirty="0">
                <a:latin typeface="Montserrat"/>
                <a:ea typeface="Montserrat"/>
                <a:cs typeface="Montserrat"/>
                <a:sym typeface="Montserrat"/>
              </a:rPr>
              <a:t>Strengthen the competitiveness of local products and contribute to the development of linguistic resources for local languages.</a:t>
            </a:r>
          </a:p>
          <a:p>
            <a:pPr algn="just">
              <a:lnSpc>
                <a:spcPts val="3079"/>
              </a:lnSpc>
            </a:pPr>
            <a:endParaRPr lang="en-US" sz="2199" dirty="0">
              <a:solidFill>
                <a:srgbClr val="317E7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-1031243" y="9258300"/>
            <a:ext cx="19950801" cy="1583874"/>
            <a:chOff x="0" y="0"/>
            <a:chExt cx="5254532" cy="4171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54532" cy="417152"/>
            </a:xfrm>
            <a:custGeom>
              <a:avLst/>
              <a:gdLst/>
              <a:ahLst/>
              <a:cxnLst/>
              <a:rect l="l" t="t" r="r" b="b"/>
              <a:pathLst>
                <a:path w="5254532" h="417152">
                  <a:moveTo>
                    <a:pt x="0" y="0"/>
                  </a:moveTo>
                  <a:lnTo>
                    <a:pt x="5254532" y="0"/>
                  </a:lnTo>
                  <a:lnTo>
                    <a:pt x="5254532" y="417152"/>
                  </a:lnTo>
                  <a:lnTo>
                    <a:pt x="0" y="417152"/>
                  </a:lnTo>
                  <a:close/>
                </a:path>
              </a:pathLst>
            </a:custGeom>
            <a:solidFill>
              <a:srgbClr val="A4CED1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5254532" cy="4362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1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4232152" y="2573413"/>
            <a:ext cx="1845885" cy="862532"/>
          </a:xfrm>
          <a:custGeom>
            <a:avLst/>
            <a:gdLst/>
            <a:ahLst/>
            <a:cxnLst/>
            <a:rect l="l" t="t" r="r" b="b"/>
            <a:pathLst>
              <a:path w="1845885" h="862532">
                <a:moveTo>
                  <a:pt x="0" y="0"/>
                </a:moveTo>
                <a:lnTo>
                  <a:pt x="1845885" y="0"/>
                </a:lnTo>
                <a:lnTo>
                  <a:pt x="1845885" y="862532"/>
                </a:lnTo>
                <a:lnTo>
                  <a:pt x="0" y="862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349537" y="4712234"/>
            <a:ext cx="1845885" cy="862532"/>
          </a:xfrm>
          <a:custGeom>
            <a:avLst/>
            <a:gdLst/>
            <a:ahLst/>
            <a:cxnLst/>
            <a:rect l="l" t="t" r="r" b="b"/>
            <a:pathLst>
              <a:path w="1845885" h="862532">
                <a:moveTo>
                  <a:pt x="0" y="0"/>
                </a:moveTo>
                <a:lnTo>
                  <a:pt x="1845885" y="0"/>
                </a:lnTo>
                <a:lnTo>
                  <a:pt x="1845885" y="862532"/>
                </a:lnTo>
                <a:lnTo>
                  <a:pt x="0" y="862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3465083" y="597434"/>
            <a:ext cx="1845885" cy="862532"/>
          </a:xfrm>
          <a:custGeom>
            <a:avLst/>
            <a:gdLst/>
            <a:ahLst/>
            <a:cxnLst/>
            <a:rect l="l" t="t" r="r" b="b"/>
            <a:pathLst>
              <a:path w="1845885" h="862532">
                <a:moveTo>
                  <a:pt x="0" y="0"/>
                </a:moveTo>
                <a:lnTo>
                  <a:pt x="1845885" y="0"/>
                </a:lnTo>
                <a:lnTo>
                  <a:pt x="1845885" y="862532"/>
                </a:lnTo>
                <a:lnTo>
                  <a:pt x="0" y="862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259300" y="597434"/>
            <a:ext cx="1845885" cy="862532"/>
          </a:xfrm>
          <a:custGeom>
            <a:avLst/>
            <a:gdLst/>
            <a:ahLst/>
            <a:cxnLst/>
            <a:rect l="l" t="t" r="r" b="b"/>
            <a:pathLst>
              <a:path w="1845885" h="862532">
                <a:moveTo>
                  <a:pt x="0" y="0"/>
                </a:moveTo>
                <a:lnTo>
                  <a:pt x="1845885" y="0"/>
                </a:lnTo>
                <a:lnTo>
                  <a:pt x="1845885" y="862532"/>
                </a:lnTo>
                <a:lnTo>
                  <a:pt x="0" y="862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021957"/>
            <a:ext cx="5878286" cy="4114800"/>
          </a:xfrm>
          <a:custGeom>
            <a:avLst/>
            <a:gdLst/>
            <a:ahLst/>
            <a:cxnLst/>
            <a:rect l="l" t="t" r="r" b="b"/>
            <a:pathLst>
              <a:path w="5878286" h="4114800">
                <a:moveTo>
                  <a:pt x="0" y="0"/>
                </a:moveTo>
                <a:lnTo>
                  <a:pt x="5878286" y="0"/>
                </a:lnTo>
                <a:lnTo>
                  <a:pt x="58782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3" name="Group 3"/>
          <p:cNvGrpSpPr/>
          <p:nvPr/>
        </p:nvGrpSpPr>
        <p:grpSpPr>
          <a:xfrm>
            <a:off x="7696201" y="4381500"/>
            <a:ext cx="10591800" cy="4343400"/>
            <a:chOff x="0" y="0"/>
            <a:chExt cx="2977081" cy="128887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77081" cy="1288879"/>
            </a:xfrm>
            <a:custGeom>
              <a:avLst/>
              <a:gdLst/>
              <a:ahLst/>
              <a:cxnLst/>
              <a:rect l="l" t="t" r="r" b="b"/>
              <a:pathLst>
                <a:path w="2977081" h="1288879">
                  <a:moveTo>
                    <a:pt x="0" y="0"/>
                  </a:moveTo>
                  <a:lnTo>
                    <a:pt x="2977081" y="0"/>
                  </a:lnTo>
                  <a:lnTo>
                    <a:pt x="2977081" y="1288879"/>
                  </a:lnTo>
                  <a:lnTo>
                    <a:pt x="0" y="1288879"/>
                  </a:lnTo>
                  <a:close/>
                </a:path>
              </a:pathLst>
            </a:custGeom>
            <a:solidFill>
              <a:srgbClr val="A4CED1">
                <a:alpha val="12941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2977081" cy="13079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1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229600" y="5829300"/>
            <a:ext cx="9144000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/>
                <a:ea typeface="Montserrat"/>
                <a:cs typeface="Montserrat"/>
                <a:sym typeface="Montserrat"/>
              </a:rPr>
              <a:t>Pivotal translation: Moore → English → German.</a:t>
            </a:r>
          </a:p>
          <a:p>
            <a:pPr marL="342900" indent="-342900" algn="just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/>
                <a:ea typeface="Montserrat"/>
                <a:cs typeface="Montserrat"/>
                <a:sym typeface="Montserrat"/>
              </a:rPr>
              <a:t>Direct translation: Moore → German.</a:t>
            </a:r>
          </a:p>
          <a:p>
            <a:pPr marL="342900" indent="-342900" algn="just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Montserrat"/>
                <a:ea typeface="Montserrat"/>
                <a:cs typeface="Montserrat"/>
                <a:sym typeface="Montserrat"/>
              </a:rPr>
              <a:t>Hybrid approach: AI + human validation.</a:t>
            </a:r>
            <a:endParaRPr lang="en-US"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42456" y="3157468"/>
            <a:ext cx="9483544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82"/>
              </a:lnSpc>
              <a:spcBef>
                <a:spcPct val="0"/>
              </a:spcBef>
            </a:pPr>
            <a:r>
              <a:rPr lang="en-US" sz="5949" b="1" dirty="0">
                <a:solidFill>
                  <a:srgbClr val="317E7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Approaches considered</a:t>
            </a:r>
            <a:endParaRPr lang="en-US" sz="5949" b="1" dirty="0">
              <a:solidFill>
                <a:srgbClr val="317E7E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3079876" y="2858476"/>
            <a:ext cx="1116658" cy="521784"/>
          </a:xfrm>
          <a:custGeom>
            <a:avLst/>
            <a:gdLst/>
            <a:ahLst/>
            <a:cxnLst/>
            <a:rect l="l" t="t" r="r" b="b"/>
            <a:pathLst>
              <a:path w="1116658" h="521784">
                <a:moveTo>
                  <a:pt x="0" y="0"/>
                </a:moveTo>
                <a:lnTo>
                  <a:pt x="1116658" y="0"/>
                </a:lnTo>
                <a:lnTo>
                  <a:pt x="1116658" y="521783"/>
                </a:lnTo>
                <a:lnTo>
                  <a:pt x="0" y="521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25396" y="1937710"/>
            <a:ext cx="1354096" cy="632732"/>
          </a:xfrm>
          <a:custGeom>
            <a:avLst/>
            <a:gdLst/>
            <a:ahLst/>
            <a:cxnLst/>
            <a:rect l="l" t="t" r="r" b="b"/>
            <a:pathLst>
              <a:path w="1354096" h="632732">
                <a:moveTo>
                  <a:pt x="0" y="0"/>
                </a:moveTo>
                <a:lnTo>
                  <a:pt x="1354096" y="0"/>
                </a:lnTo>
                <a:lnTo>
                  <a:pt x="1354096" y="632732"/>
                </a:lnTo>
                <a:lnTo>
                  <a:pt x="0" y="6327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143334" y="1028700"/>
            <a:ext cx="1354096" cy="632732"/>
          </a:xfrm>
          <a:custGeom>
            <a:avLst/>
            <a:gdLst/>
            <a:ahLst/>
            <a:cxnLst/>
            <a:rect l="l" t="t" r="r" b="b"/>
            <a:pathLst>
              <a:path w="1354096" h="632732">
                <a:moveTo>
                  <a:pt x="0" y="0"/>
                </a:moveTo>
                <a:lnTo>
                  <a:pt x="1354096" y="0"/>
                </a:lnTo>
                <a:lnTo>
                  <a:pt x="1354096" y="632732"/>
                </a:lnTo>
                <a:lnTo>
                  <a:pt x="0" y="6327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036811" y="522733"/>
            <a:ext cx="9241535" cy="924153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4CED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713860" y="3635340"/>
            <a:ext cx="6067399" cy="4114800"/>
          </a:xfrm>
          <a:custGeom>
            <a:avLst/>
            <a:gdLst/>
            <a:ahLst/>
            <a:cxnLst/>
            <a:rect l="l" t="t" r="r" b="b"/>
            <a:pathLst>
              <a:path w="6067399" h="4114800">
                <a:moveTo>
                  <a:pt x="0" y="0"/>
                </a:moveTo>
                <a:lnTo>
                  <a:pt x="6067399" y="0"/>
                </a:lnTo>
                <a:lnTo>
                  <a:pt x="60673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42554" y="3281022"/>
            <a:ext cx="10271306" cy="882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82"/>
              </a:lnSpc>
            </a:pPr>
            <a:r>
              <a:rPr lang="en-US" sz="5949" b="1" dirty="0">
                <a:solidFill>
                  <a:srgbClr val="317E7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Challenges</a:t>
            </a:r>
            <a:endParaRPr lang="en-US" sz="5949" b="1" dirty="0">
              <a:solidFill>
                <a:srgbClr val="317E7E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42554" y="5105400"/>
            <a:ext cx="8569140" cy="1560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just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199" dirty="0">
                <a:latin typeface="Montserrat"/>
                <a:ea typeface="Montserrat"/>
                <a:cs typeface="Montserrat"/>
                <a:sym typeface="Montserrat"/>
              </a:rPr>
              <a:t>Lack of a bilingual corpus: Moore ↔ German.</a:t>
            </a:r>
          </a:p>
          <a:p>
            <a:pPr marL="342900" indent="-342900" algn="just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199" dirty="0">
                <a:latin typeface="Montserrat"/>
                <a:ea typeface="Montserrat"/>
                <a:cs typeface="Montserrat"/>
                <a:sym typeface="Montserrat"/>
              </a:rPr>
              <a:t>Complexity of technical vocabulary.</a:t>
            </a:r>
          </a:p>
          <a:p>
            <a:pPr marL="342900" indent="-342900" algn="just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199" dirty="0">
                <a:latin typeface="Montserrat"/>
                <a:ea typeface="Montserrat"/>
                <a:cs typeface="Montserrat"/>
                <a:sym typeface="Montserrat"/>
              </a:rPr>
              <a:t>Need for accurate translations for official documents and labels.</a:t>
            </a:r>
            <a:endParaRPr lang="en-US" sz="2199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-677048" y="4126513"/>
            <a:ext cx="1354096" cy="632732"/>
          </a:xfrm>
          <a:custGeom>
            <a:avLst/>
            <a:gdLst/>
            <a:ahLst/>
            <a:cxnLst/>
            <a:rect l="l" t="t" r="r" b="b"/>
            <a:pathLst>
              <a:path w="1354096" h="632732">
                <a:moveTo>
                  <a:pt x="0" y="0"/>
                </a:moveTo>
                <a:lnTo>
                  <a:pt x="1354096" y="0"/>
                </a:lnTo>
                <a:lnTo>
                  <a:pt x="1354096" y="632733"/>
                </a:lnTo>
                <a:lnTo>
                  <a:pt x="0" y="6327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359763" y="1936140"/>
            <a:ext cx="1354096" cy="632732"/>
          </a:xfrm>
          <a:custGeom>
            <a:avLst/>
            <a:gdLst/>
            <a:ahLst/>
            <a:cxnLst/>
            <a:rect l="l" t="t" r="r" b="b"/>
            <a:pathLst>
              <a:path w="1354096" h="632732">
                <a:moveTo>
                  <a:pt x="0" y="0"/>
                </a:moveTo>
                <a:lnTo>
                  <a:pt x="1354097" y="0"/>
                </a:lnTo>
                <a:lnTo>
                  <a:pt x="1354097" y="632733"/>
                </a:lnTo>
                <a:lnTo>
                  <a:pt x="0" y="6327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340036"/>
            <a:ext cx="6076196" cy="5137147"/>
          </a:xfrm>
          <a:custGeom>
            <a:avLst/>
            <a:gdLst/>
            <a:ahLst/>
            <a:cxnLst/>
            <a:rect l="l" t="t" r="r" b="b"/>
            <a:pathLst>
              <a:path w="6076196" h="5137147">
                <a:moveTo>
                  <a:pt x="0" y="0"/>
                </a:moveTo>
                <a:lnTo>
                  <a:pt x="6076196" y="0"/>
                </a:lnTo>
                <a:lnTo>
                  <a:pt x="6076196" y="5137147"/>
                </a:lnTo>
                <a:lnTo>
                  <a:pt x="0" y="51371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3" name="Group 3"/>
          <p:cNvGrpSpPr/>
          <p:nvPr/>
        </p:nvGrpSpPr>
        <p:grpSpPr>
          <a:xfrm>
            <a:off x="7771800" y="-418504"/>
            <a:ext cx="11650681" cy="11097724"/>
            <a:chOff x="0" y="0"/>
            <a:chExt cx="3068492" cy="292285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68492" cy="2922857"/>
            </a:xfrm>
            <a:custGeom>
              <a:avLst/>
              <a:gdLst/>
              <a:ahLst/>
              <a:cxnLst/>
              <a:rect l="l" t="t" r="r" b="b"/>
              <a:pathLst>
                <a:path w="3068492" h="2922857">
                  <a:moveTo>
                    <a:pt x="0" y="0"/>
                  </a:moveTo>
                  <a:lnTo>
                    <a:pt x="3068492" y="0"/>
                  </a:lnTo>
                  <a:lnTo>
                    <a:pt x="3068492" y="2922857"/>
                  </a:lnTo>
                  <a:lnTo>
                    <a:pt x="0" y="2922857"/>
                  </a:lnTo>
                  <a:close/>
                </a:path>
              </a:pathLst>
            </a:custGeom>
            <a:solidFill>
              <a:srgbClr val="A4CED1">
                <a:alpha val="12941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068492" cy="29419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1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499575" y="4186870"/>
            <a:ext cx="7971205" cy="1754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82"/>
              </a:lnSpc>
            </a:pPr>
            <a:r>
              <a:rPr lang="en-US" sz="5949" b="1" dirty="0">
                <a:solidFill>
                  <a:srgbClr val="317E7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Application case: Dried mangoes</a:t>
            </a:r>
            <a:endParaRPr lang="en-US" sz="5949" b="1" dirty="0">
              <a:solidFill>
                <a:srgbClr val="317E7E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499575" y="6195260"/>
            <a:ext cx="8732599" cy="1162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just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199" dirty="0">
                <a:latin typeface="Montserrat"/>
                <a:ea typeface="Montserrat"/>
                <a:cs typeface="Montserrat"/>
                <a:sym typeface="Montserrat"/>
              </a:rPr>
              <a:t>Useful translation for business negotiations, labels, and certificates.</a:t>
            </a:r>
          </a:p>
          <a:p>
            <a:pPr marL="342900" indent="-342900" algn="just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199" dirty="0">
                <a:latin typeface="Montserrat"/>
                <a:ea typeface="Montserrat"/>
                <a:cs typeface="Montserrat"/>
                <a:sym typeface="Montserrat"/>
              </a:rPr>
              <a:t>Promoting local products on the German market.</a:t>
            </a:r>
            <a:endParaRPr lang="en-US" sz="2199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-677048" y="2707303"/>
            <a:ext cx="1354096" cy="632732"/>
          </a:xfrm>
          <a:custGeom>
            <a:avLst/>
            <a:gdLst/>
            <a:ahLst/>
            <a:cxnLst/>
            <a:rect l="l" t="t" r="r" b="b"/>
            <a:pathLst>
              <a:path w="1354096" h="632732">
                <a:moveTo>
                  <a:pt x="0" y="0"/>
                </a:moveTo>
                <a:lnTo>
                  <a:pt x="1354096" y="0"/>
                </a:lnTo>
                <a:lnTo>
                  <a:pt x="1354096" y="632733"/>
                </a:lnTo>
                <a:lnTo>
                  <a:pt x="0" y="6327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818310" y="1514778"/>
            <a:ext cx="1354096" cy="632732"/>
          </a:xfrm>
          <a:custGeom>
            <a:avLst/>
            <a:gdLst/>
            <a:ahLst/>
            <a:cxnLst/>
            <a:rect l="l" t="t" r="r" b="b"/>
            <a:pathLst>
              <a:path w="1354096" h="632732">
                <a:moveTo>
                  <a:pt x="0" y="0"/>
                </a:moveTo>
                <a:lnTo>
                  <a:pt x="1354096" y="0"/>
                </a:lnTo>
                <a:lnTo>
                  <a:pt x="1354096" y="632732"/>
                </a:lnTo>
                <a:lnTo>
                  <a:pt x="0" y="6327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73369" y="2030577"/>
            <a:ext cx="12741261" cy="882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3"/>
              </a:lnSpc>
            </a:pPr>
            <a:r>
              <a:rPr lang="en-US" sz="5950" b="1" dirty="0">
                <a:solidFill>
                  <a:srgbClr val="317E7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Expected impact</a:t>
            </a:r>
            <a:endParaRPr lang="en-US" sz="5950" b="1" dirty="0">
              <a:solidFill>
                <a:srgbClr val="317E7E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2494351" y="4138349"/>
            <a:ext cx="13299299" cy="4156175"/>
            <a:chOff x="0" y="0"/>
            <a:chExt cx="3502696" cy="10946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02696" cy="1094630"/>
            </a:xfrm>
            <a:custGeom>
              <a:avLst/>
              <a:gdLst/>
              <a:ahLst/>
              <a:cxnLst/>
              <a:rect l="l" t="t" r="r" b="b"/>
              <a:pathLst>
                <a:path w="3502696" h="1094630">
                  <a:moveTo>
                    <a:pt x="0" y="0"/>
                  </a:moveTo>
                  <a:lnTo>
                    <a:pt x="3502696" y="0"/>
                  </a:lnTo>
                  <a:lnTo>
                    <a:pt x="3502696" y="1094630"/>
                  </a:lnTo>
                  <a:lnTo>
                    <a:pt x="0" y="1094630"/>
                  </a:lnTo>
                  <a:close/>
                </a:path>
              </a:pathLst>
            </a:custGeom>
            <a:solidFill>
              <a:srgbClr val="A4CED1">
                <a:alpha val="12941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502696" cy="11136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1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124200" y="5556796"/>
            <a:ext cx="12275487" cy="1162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just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199" dirty="0">
                <a:latin typeface="Montserrat"/>
                <a:ea typeface="Montserrat"/>
                <a:cs typeface="Montserrat"/>
                <a:sym typeface="Montserrat"/>
              </a:rPr>
              <a:t>Inclusion of uneducated traders.</a:t>
            </a:r>
          </a:p>
          <a:p>
            <a:pPr marL="342900" indent="-342900" algn="just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199" dirty="0">
                <a:latin typeface="Montserrat"/>
                <a:ea typeface="Montserrat"/>
                <a:cs typeface="Montserrat"/>
                <a:sym typeface="Montserrat"/>
              </a:rPr>
              <a:t>Improved communication with German partners.</a:t>
            </a:r>
          </a:p>
          <a:p>
            <a:pPr marL="342900" indent="-342900" algn="just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199" dirty="0">
                <a:latin typeface="Montserrat"/>
                <a:ea typeface="Montserrat"/>
                <a:cs typeface="Montserrat"/>
                <a:sym typeface="Montserrat"/>
              </a:rPr>
              <a:t>Creation of linguistic resources for local languages.</a:t>
            </a:r>
            <a:endParaRPr lang="en-US" sz="2199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6992572" y="1561269"/>
            <a:ext cx="1845638" cy="862416"/>
          </a:xfrm>
          <a:custGeom>
            <a:avLst/>
            <a:gdLst/>
            <a:ahLst/>
            <a:cxnLst/>
            <a:rect l="l" t="t" r="r" b="b"/>
            <a:pathLst>
              <a:path w="1845638" h="862416">
                <a:moveTo>
                  <a:pt x="0" y="0"/>
                </a:moveTo>
                <a:lnTo>
                  <a:pt x="1845637" y="0"/>
                </a:lnTo>
                <a:lnTo>
                  <a:pt x="1845637" y="862416"/>
                </a:lnTo>
                <a:lnTo>
                  <a:pt x="0" y="8624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425825" y="6288535"/>
            <a:ext cx="1845638" cy="862416"/>
          </a:xfrm>
          <a:custGeom>
            <a:avLst/>
            <a:gdLst/>
            <a:ahLst/>
            <a:cxnLst/>
            <a:rect l="l" t="t" r="r" b="b"/>
            <a:pathLst>
              <a:path w="1845638" h="862416">
                <a:moveTo>
                  <a:pt x="0" y="0"/>
                </a:moveTo>
                <a:lnTo>
                  <a:pt x="1845637" y="0"/>
                </a:lnTo>
                <a:lnTo>
                  <a:pt x="1845637" y="862416"/>
                </a:lnTo>
                <a:lnTo>
                  <a:pt x="0" y="8624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317</Words>
  <Application>Microsoft Office PowerPoint</Application>
  <PresentationFormat>Personnalisé</PresentationFormat>
  <Paragraphs>36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League Spartan</vt:lpstr>
      <vt:lpstr>Montserrat Bold</vt:lpstr>
      <vt:lpstr>Calibri</vt:lpstr>
      <vt:lpstr>Montserrat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Turquoise and Grey Thesis Defense Business Presentation</dc:title>
  <cp:lastModifiedBy>USER</cp:lastModifiedBy>
  <cp:revision>4</cp:revision>
  <dcterms:created xsi:type="dcterms:W3CDTF">2006-08-16T00:00:00Z</dcterms:created>
  <dcterms:modified xsi:type="dcterms:W3CDTF">2025-09-10T19:52:57Z</dcterms:modified>
  <dc:identifier>DAGym5pmKvk</dc:identifier>
</cp:coreProperties>
</file>