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4955"/>
            <a:ext cx="7772400" cy="1470025"/>
          </a:xfrm>
        </p:spPr>
        <p:txBody>
          <a:bodyPr/>
          <a:lstStyle/>
          <a:p>
            <a:r>
              <a:rPr b="1">
                <a:solidFill>
                  <a:srgbClr val="0070C0"/>
                </a:solidFill>
              </a:rPr>
              <a:t>Mango Drying Process &amp; Global Food Policies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4" name="Image 3" descr="logo-infine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-635"/>
            <a:ext cx="3012440" cy="1932940"/>
          </a:xfrm>
          <a:prstGeom prst="rect">
            <a:avLst/>
          </a:prstGeom>
        </p:spPr>
      </p:pic>
      <p:pic>
        <p:nvPicPr>
          <p:cNvPr id="5" name="Image 4" descr="bi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10" y="525780"/>
            <a:ext cx="1273810" cy="743585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Salowe Cedric Martinien ADOUABOU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/>
              <a:t>Definition of Drying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Drying is the removal of water from mangoes to safe levels (≤15% moisture).</a:t>
            </a:r>
            <a:endParaRPr sz="2400"/>
          </a:p>
          <a:p>
            <a:pPr algn="l"/>
            <a:r>
              <a:rPr sz="2400"/>
              <a:t>Goal</a:t>
            </a:r>
            <a:r>
              <a:rPr lang="fr-FR" sz="2400"/>
              <a:t>s</a:t>
            </a:r>
            <a:r>
              <a:rPr sz="2400"/>
              <a:t>: microbial growth</a:t>
            </a:r>
            <a:r>
              <a:rPr lang="fr-FR" sz="2400"/>
              <a:t> </a:t>
            </a:r>
            <a:r>
              <a:rPr sz="2400">
                <a:sym typeface="+mn-ea"/>
              </a:rPr>
              <a:t>prevent</a:t>
            </a:r>
            <a:r>
              <a:rPr lang="fr-FR" sz="2400">
                <a:sym typeface="+mn-ea"/>
              </a:rPr>
              <a:t>ion</a:t>
            </a:r>
            <a:r>
              <a:rPr sz="2400"/>
              <a:t>,</a:t>
            </a:r>
            <a:r>
              <a:rPr lang="fr-FR" sz="2400"/>
              <a:t> </a:t>
            </a:r>
            <a:r>
              <a:rPr sz="2400"/>
              <a:t>shelf-life</a:t>
            </a:r>
            <a:r>
              <a:rPr lang="fr-FR" sz="2400"/>
              <a:t> extending</a:t>
            </a:r>
            <a:r>
              <a:rPr sz="2400"/>
              <a:t>,</a:t>
            </a:r>
            <a:r>
              <a:rPr lang="fr-FR" sz="2400"/>
              <a:t> </a:t>
            </a:r>
            <a:r>
              <a:rPr sz="2400"/>
              <a:t>weight</a:t>
            </a:r>
            <a:r>
              <a:rPr lang="fr-FR" sz="2400"/>
              <a:t>  </a:t>
            </a:r>
            <a:r>
              <a:rPr sz="2400"/>
              <a:t>volume</a:t>
            </a:r>
            <a:r>
              <a:rPr lang="fr-FR" sz="2400"/>
              <a:t> reduction.</a:t>
            </a:r>
            <a:endParaRPr lang="fr-FR" sz="2400"/>
          </a:p>
        </p:txBody>
      </p:sp>
      <p:pic>
        <p:nvPicPr>
          <p:cNvPr id="4" name="Espace réservé du contenu 3" descr="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3429000"/>
            <a:ext cx="635444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/>
              <a:t>Mango Drying Process Flow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1. Harvesting </a:t>
            </a:r>
            <a:r>
              <a:rPr lang="fr-FR" sz="2400"/>
              <a:t>and</a:t>
            </a:r>
            <a:r>
              <a:rPr sz="2400"/>
              <a:t> sorting</a:t>
            </a:r>
            <a:endParaRPr sz="2400"/>
          </a:p>
          <a:p>
            <a:pPr marL="0" indent="0">
              <a:buNone/>
            </a:pPr>
            <a:r>
              <a:rPr sz="2400"/>
              <a:t>2. Washing </a:t>
            </a:r>
            <a:r>
              <a:rPr lang="fr-FR" sz="2400"/>
              <a:t>and</a:t>
            </a:r>
            <a:r>
              <a:rPr sz="2400"/>
              <a:t> sanitation</a:t>
            </a:r>
            <a:endParaRPr sz="2400"/>
          </a:p>
          <a:p>
            <a:pPr marL="0" indent="0">
              <a:buNone/>
            </a:pPr>
            <a:r>
              <a:rPr sz="2400"/>
              <a:t>3. Peeling </a:t>
            </a:r>
            <a:r>
              <a:rPr lang="fr-FR" sz="2400"/>
              <a:t>and</a:t>
            </a:r>
            <a:r>
              <a:rPr sz="2400"/>
              <a:t> slicing</a:t>
            </a:r>
            <a:endParaRPr sz="2400"/>
          </a:p>
          <a:p>
            <a:pPr marL="0" indent="0">
              <a:buNone/>
            </a:pPr>
            <a:r>
              <a:rPr sz="2400"/>
              <a:t>4. Pre-treatments</a:t>
            </a:r>
            <a:endParaRPr sz="2400"/>
          </a:p>
          <a:p>
            <a:pPr marL="0" indent="0">
              <a:buNone/>
            </a:pPr>
            <a:r>
              <a:rPr sz="2400"/>
              <a:t>5. Drying</a:t>
            </a:r>
            <a:endParaRPr sz="2400"/>
          </a:p>
          <a:p>
            <a:pPr marL="0" indent="0">
              <a:buNone/>
            </a:pPr>
            <a:r>
              <a:rPr sz="2400"/>
              <a:t>6. Conditioning </a:t>
            </a:r>
            <a:r>
              <a:rPr lang="fr-FR" sz="2400"/>
              <a:t>and</a:t>
            </a:r>
            <a:r>
              <a:rPr sz="2400"/>
              <a:t> cooling</a:t>
            </a:r>
            <a:endParaRPr sz="2400"/>
          </a:p>
          <a:p>
            <a:pPr marL="0" indent="0">
              <a:buNone/>
            </a:pPr>
            <a:r>
              <a:rPr sz="2400"/>
              <a:t>7. Packaging </a:t>
            </a:r>
            <a:endParaRPr sz="2400"/>
          </a:p>
          <a:p>
            <a:pPr marL="0" indent="0">
              <a:buNone/>
            </a:pPr>
            <a:r>
              <a:rPr sz="2400"/>
              <a:t>8. Storage </a:t>
            </a:r>
            <a:r>
              <a:rPr lang="fr-FR" sz="2400"/>
              <a:t>and</a:t>
            </a:r>
            <a:r>
              <a:rPr sz="2400"/>
              <a:t> export compliance</a:t>
            </a:r>
            <a:endParaRPr sz="24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1342390" y="7410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  <p:sp>
        <p:nvSpPr>
          <p:cNvPr id="7" name="Zone de texte 6"/>
          <p:cNvSpPr txBox="1"/>
          <p:nvPr/>
        </p:nvSpPr>
        <p:spPr>
          <a:xfrm>
            <a:off x="276860" y="266065"/>
            <a:ext cx="3048000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u="sng"/>
              <a:t>Global Food Policies Relevant to Mango Drying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230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sz="2400"/>
              <a:t>- Codex Alimentarius: defines moisture, contaminants, labelling.</a:t>
            </a:r>
            <a:endParaRPr sz="2400"/>
          </a:p>
          <a:p>
            <a:pPr marL="0" indent="0">
              <a:buNone/>
            </a:pPr>
            <a:r>
              <a:rPr sz="2400"/>
              <a:t>- EU &amp; German food laws: HACCP, traceability, hygiene standards.</a:t>
            </a:r>
            <a:endParaRPr sz="2400"/>
          </a:p>
          <a:p>
            <a:pPr marL="0" indent="0">
              <a:buNone/>
            </a:pPr>
            <a:r>
              <a:rPr sz="2400"/>
              <a:t>- WTO-SPS Agreement: ensures safety in international trade.</a:t>
            </a:r>
            <a:endParaRPr sz="2400"/>
          </a:p>
          <a:p>
            <a:pPr marL="0" indent="0">
              <a:buNone/>
            </a:pPr>
            <a:r>
              <a:rPr sz="2400"/>
              <a:t>- ISO 22000 / FSSC 22000: international food safety management systems.</a:t>
            </a:r>
            <a:endParaRPr sz="2400"/>
          </a:p>
          <a:p>
            <a:pPr marL="0" indent="0">
              <a:buNone/>
            </a:pPr>
            <a:r>
              <a:rPr sz="2400"/>
              <a:t>- Import requirements: pesticide residues, aflatoxin levels, allergens.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space réservé du contenu 5" descr="germany culture"/>
          <p:cNvPicPr>
            <a:picLocks noChangeAspect="1"/>
          </p:cNvPicPr>
          <p:nvPr>
            <p:ph idx="1"/>
          </p:nvPr>
        </p:nvPicPr>
        <p:blipFill>
          <a:blip r:embed="rId1"/>
          <a:srcRect l="694" t="1243" r="648" b="16914"/>
          <a:stretch>
            <a:fillRect/>
          </a:stretch>
        </p:blipFill>
        <p:spPr>
          <a:xfrm>
            <a:off x="-635" y="1377315"/>
            <a:ext cx="9144635" cy="5480685"/>
          </a:xfrm>
          <a:prstGeom prst="rect">
            <a:avLst/>
          </a:prstGeom>
        </p:spPr>
      </p:pic>
      <p:pic>
        <p:nvPicPr>
          <p:cNvPr id="7" name="Image 6" descr="logo-infine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-635"/>
            <a:ext cx="3012440" cy="1561465"/>
          </a:xfrm>
          <a:prstGeom prst="rect">
            <a:avLst/>
          </a:prstGeom>
        </p:spPr>
      </p:pic>
      <p:pic>
        <p:nvPicPr>
          <p:cNvPr id="9" name="Image 8" descr="bit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90" y="463550"/>
            <a:ext cx="1273810" cy="743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Presentation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Mango Drying Process &amp; Global Food Policies</vt:lpstr>
      <vt:lpstr>Definition of Drying</vt:lpstr>
      <vt:lpstr>Mango Drying Process Flow</vt:lpstr>
      <vt:lpstr>Global Food Policies Relevant to Mango Drying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Adouabou Salowe</cp:lastModifiedBy>
  <cp:revision>3</cp:revision>
  <dcterms:created xsi:type="dcterms:W3CDTF">2013-01-27T09:14:00Z</dcterms:created>
  <dcterms:modified xsi:type="dcterms:W3CDTF">2025-09-04T13:01:36Z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CA50852153664C52B794CEAF9BF21E0D_12</vt:lpwstr>
  </property>
  <property fmtid="{D5CDD505-2E9C-101B-9397-08002B2CF9AE}" pid="3" name="KSOProductBuildVer">
    <vt:lpwstr>1036-12.2.0.21931</vt:lpwstr>
  </property>
</Properties>
</file>