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/>
              <a:t>Water Savings comparison</a:t>
            </a:r>
            <a:endParaRPr lang="en-US"/>
          </a:p>
        </c:rich>
      </c:tx>
      <c:layout>
        <c:manualLayout>
          <c:xMode val="edge"/>
          <c:yMode val="edge"/>
          <c:x val="0.30111789151356083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Feuil1!$F$4</c:f>
              <c:strCache>
                <c:ptCount val="1"/>
                <c:pt idx="0">
                  <c:v>Water Consumption (L/day per ha)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28-49E9-A2CA-AE52D4FBEFBA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accent1">
                    <a:alpha val="75000"/>
                  </a:schemeClr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28-49E9-A2CA-AE52D4FBEF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Feuil1!$E$5:$E$6</c:f>
              <c:strCache>
                <c:ptCount val="2"/>
                <c:pt idx="0">
                  <c:v>Traditional Irrigation</c:v>
                </c:pt>
                <c:pt idx="1">
                  <c:v>Automatic Irrigation</c:v>
                </c:pt>
              </c:strCache>
            </c:strRef>
          </c:cat>
          <c:val>
            <c:numRef>
              <c:f>Feuil1!$F$5:$F$6</c:f>
              <c:numCache>
                <c:formatCode>General</c:formatCode>
                <c:ptCount val="2"/>
                <c:pt idx="0">
                  <c:v>6000</c:v>
                </c:pt>
                <c:pt idx="1">
                  <c:v>3600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28-49E9-A2CA-AE52D4FBEF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7352239"/>
        <c:axId val="207353679"/>
      </c:barChart>
      <c:catAx>
        <c:axId val="20735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53679"/>
        <c:crosses val="autoZero"/>
        <c:auto val="1"/>
        <c:lblAlgn val="ctr"/>
        <c:lblOffset val="100"/>
        <c:noMultiLvlLbl val="0"/>
      </c:catAx>
      <c:valAx>
        <c:axId val="2073536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5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2A369-DBD6-0A0B-3275-D64F223CC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774BA4-B09B-88DD-9D31-4BC56D932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47C47-5126-6930-71B2-6D1861E9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8B14F-E608-AC01-9BD9-33DDA525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8889F9-43CD-7DD6-9FA2-44B2A0F9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EBD25-439B-B1F3-40F6-F39375A3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571C2C-5E91-6E3F-5B8D-CB6C77B0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D3135-B0CA-271C-A42C-0E34FC78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6AEDA2-3D5D-EA75-B01E-5FFA5A99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C048F-FA2C-1D8F-AE5F-3A36EC35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C51932-0D30-AEE9-31AC-65F50415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5FE30E-D3B4-5C3B-9AE6-186C53346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8DD48-C742-260F-429F-011850DF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B6C904-11C5-307B-A00A-03859DFF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650C4-A11E-513F-71E7-50CF03DE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3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0A153-13DA-4426-29F0-36E5DA52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11245-BF6E-C02F-2AE8-23C69A48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453F89-2EF6-7BE9-7812-BED612FA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9ED629-C9E6-A2C8-C067-F81A481D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2D9996-9AF4-3041-93AB-3D49EA6F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7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A6132-41FC-6A90-4AFD-5D6E0D49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8544F-F63F-6639-0CDB-D4072E26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C40842-187E-05DE-8448-BEDB42E6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7A0C97-A2A0-E85C-FD62-8B644782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BF1AFC-08CF-04FF-9B3B-4C373066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6EB55-7107-0696-6E3C-CF2B3CE8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75C32F-CDB0-ACDD-0CF9-529A18A5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3E198E-9B20-C776-4B3E-FF05671F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98DD77-E827-1834-9B91-3EBE2179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3AD0C6-8AAF-5896-5AD3-D4625A50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96044-772D-90FF-4036-D8550969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94D98-F2F3-D316-3569-0C6F6D98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A026C-2A83-8B09-5D5F-2991FA7E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9C5262-1A27-4C86-7D20-9BDF02D99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DBACA7-103C-7432-6E9A-16B3FED86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E52F82-D629-5654-39F2-88A716E1F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58ECC3-B587-CB0A-984C-E3E87874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F0E0BF-7962-2A16-2200-686F3917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6D7286-655B-3F07-7736-AB5E3C69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1603F-1262-B336-7D64-818E61EF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87F37A-04E3-E44C-9BAD-8C4B8B63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21E39A-FEA3-2753-5401-45CF0167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8610BB-45BD-0AAD-1385-7E339268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6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CDC1C-DC8A-60E3-B9C7-6B56DE12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CED745-9864-5134-DB2D-D0C7D84E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291529-68D6-0947-C0D1-CC87D5C9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6AC1C-ABBA-DA1A-8256-A288223F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C8A36-5B1D-DBF3-F166-98C56B6AA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71FD60-4DE0-0C98-5F1B-F4726530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BF88AD-D3FA-19AF-F202-E793F7B2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629AAF-4E9B-F33E-0C51-E734E870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B256B-F70B-71F1-8026-AAE398C5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A89D6-79D4-4E6F-C7C5-C7313521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B3C122-55E3-A5AE-C081-8ACC5D688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E6B909-E497-0529-D0B8-366F5294F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987023-3B5A-9950-7A61-BC654128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753D9-6F37-123F-6B4B-DC3F6ACC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3E6536-ADD1-CB53-E8F5-357B8488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002379-7691-A513-708F-9C8C3E1E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25EE-713C-EC1D-6EA4-382D6902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18C27-3E6F-5B60-BDAB-AA2479804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558B-D7B2-4BA6-AD53-B5B042C59CD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842C96-1B55-0031-FBAA-85ED4FB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CFA5CD-E995-7A8A-087F-82B14F4E5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38F2-2143-4E3A-AB1E-C17F8A8209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1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57819-76AE-5F55-ACEF-2223E8A11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145" y="191012"/>
            <a:ext cx="4835236" cy="805077"/>
          </a:xfrm>
        </p:spPr>
        <p:txBody>
          <a:bodyPr>
            <a:noAutofit/>
          </a:bodyPr>
          <a:lstStyle/>
          <a:p>
            <a:r>
              <a:rPr lang="en-US" sz="2400" b="1" dirty="0"/>
              <a:t>Water Savings with Automatic Irrigation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083B79-C6FB-52A2-379F-36C677E2640A}"/>
              </a:ext>
            </a:extLst>
          </p:cNvPr>
          <p:cNvSpPr txBox="1"/>
          <p:nvPr/>
        </p:nvSpPr>
        <p:spPr>
          <a:xfrm>
            <a:off x="206087" y="1391271"/>
            <a:ext cx="566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irrigation wastes a significant amount of water through evaporation, runoff, and over-irrigation.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2933B4-8482-20FD-3C13-7FADF36C7109}"/>
              </a:ext>
            </a:extLst>
          </p:cNvPr>
          <p:cNvSpPr txBox="1"/>
          <p:nvPr/>
        </p:nvSpPr>
        <p:spPr>
          <a:xfrm>
            <a:off x="206087" y="2714128"/>
            <a:ext cx="543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Automatic irrigation system optimizes water usage by:</a:t>
            </a:r>
            <a:br>
              <a:rPr lang="en-US" dirty="0"/>
            </a:br>
            <a:r>
              <a:rPr lang="en-US" dirty="0"/>
              <a:t>Using </a:t>
            </a:r>
            <a:r>
              <a:rPr lang="en-US" b="1" dirty="0"/>
              <a:t>soil moisture sensors</a:t>
            </a:r>
            <a:r>
              <a:rPr lang="en-US" dirty="0"/>
              <a:t> to irrigate only when needed;</a:t>
            </a:r>
            <a:br>
              <a:rPr lang="en-US" dirty="0"/>
            </a:br>
            <a:r>
              <a:rPr lang="en-US" dirty="0"/>
              <a:t>Reducing </a:t>
            </a:r>
            <a:r>
              <a:rPr lang="en-US" b="1" dirty="0"/>
              <a:t>water losses by up to 40%</a:t>
            </a:r>
            <a:r>
              <a:rPr lang="en-US" dirty="0"/>
              <a:t> compared to traditional methods;</a:t>
            </a:r>
            <a:br>
              <a:rPr lang="en-US" dirty="0"/>
            </a:br>
            <a:r>
              <a:rPr lang="en-US" dirty="0"/>
              <a:t>Ensuring </a:t>
            </a:r>
            <a:r>
              <a:rPr lang="en-US" b="1" dirty="0"/>
              <a:t>up to 90% efficiency</a:t>
            </a:r>
            <a:r>
              <a:rPr lang="en-US" dirty="0"/>
              <a:t>, meaning more water is absorbed by crops.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D9DA7A-9277-F4BF-73E9-B5A61F573E3A}"/>
              </a:ext>
            </a:extLst>
          </p:cNvPr>
          <p:cNvSpPr txBox="1"/>
          <p:nvPr/>
        </p:nvSpPr>
        <p:spPr>
          <a:xfrm>
            <a:off x="7096991" y="1528717"/>
            <a:ext cx="4828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Consumption Before (Traditional) → 6000 L/day per ha</a:t>
            </a:r>
            <a:br>
              <a:rPr lang="en-US" dirty="0"/>
            </a:br>
            <a:r>
              <a:rPr lang="en-US" dirty="0"/>
              <a:t>Water Consumption After (Smart Irrigation) → 3600 L/day per ha</a:t>
            </a:r>
          </a:p>
          <a:p>
            <a:br>
              <a:rPr lang="en-US" dirty="0"/>
            </a:br>
            <a:r>
              <a:rPr lang="en-US" dirty="0"/>
              <a:t>Savings: 2400 L/day per ha, equivalent to 14,400 L per week!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EB3F15-C0DA-93BC-0046-7F361A782674}"/>
              </a:ext>
            </a:extLst>
          </p:cNvPr>
          <p:cNvSpPr txBox="1"/>
          <p:nvPr/>
        </p:nvSpPr>
        <p:spPr>
          <a:xfrm>
            <a:off x="206087" y="5602950"/>
            <a:ext cx="557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yield with less water;</a:t>
            </a:r>
            <a:br>
              <a:rPr lang="en-US" dirty="0"/>
            </a:br>
            <a:r>
              <a:rPr lang="en-US" dirty="0"/>
              <a:t>Lower irrigation costs;</a:t>
            </a:r>
            <a:br>
              <a:rPr lang="en-US" dirty="0"/>
            </a:br>
            <a:r>
              <a:rPr lang="en-US" dirty="0"/>
              <a:t>Contributing to sustainable water management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F4F40826-B032-5F28-509A-76FF3CCF3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740642"/>
              </p:ext>
            </p:extLst>
          </p:nvPr>
        </p:nvGraphicFramePr>
        <p:xfrm>
          <a:off x="7072746" y="36342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6C5617A-420C-21A0-2D27-C91CD2D33B10}"/>
              </a:ext>
            </a:extLst>
          </p:cNvPr>
          <p:cNvSpPr/>
          <p:nvPr/>
        </p:nvSpPr>
        <p:spPr>
          <a:xfrm>
            <a:off x="315189" y="747138"/>
            <a:ext cx="2358737" cy="495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Problem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080633-02C1-B1D5-3F48-5AF5DA92B3F5}"/>
              </a:ext>
            </a:extLst>
          </p:cNvPr>
          <p:cNvSpPr/>
          <p:nvPr/>
        </p:nvSpPr>
        <p:spPr>
          <a:xfrm>
            <a:off x="315189" y="2189168"/>
            <a:ext cx="2358737" cy="4289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Solution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431AE-1D32-4856-ABD8-BBFCAD959DD5}"/>
              </a:ext>
            </a:extLst>
          </p:cNvPr>
          <p:cNvSpPr/>
          <p:nvPr/>
        </p:nvSpPr>
        <p:spPr>
          <a:xfrm>
            <a:off x="266700" y="5154351"/>
            <a:ext cx="2327564" cy="448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Why It matters ?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F5926E-1214-8941-6E1F-95F819071CAC}"/>
              </a:ext>
            </a:extLst>
          </p:cNvPr>
          <p:cNvSpPr/>
          <p:nvPr/>
        </p:nvSpPr>
        <p:spPr>
          <a:xfrm>
            <a:off x="7315200" y="994691"/>
            <a:ext cx="2646218" cy="495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 on the farm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10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Water Savings with Automatic Irrigation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COMBASSERE</dc:creator>
  <cp:lastModifiedBy>CHARLES COMBASSERE</cp:lastModifiedBy>
  <cp:revision>1</cp:revision>
  <dcterms:created xsi:type="dcterms:W3CDTF">2025-02-27T14:03:29Z</dcterms:created>
  <dcterms:modified xsi:type="dcterms:W3CDTF">2025-02-27T14:03:37Z</dcterms:modified>
</cp:coreProperties>
</file>