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23" r:id="rId2"/>
    <p:sldId id="257" r:id="rId3"/>
    <p:sldId id="304" r:id="rId4"/>
    <p:sldId id="259" r:id="rId5"/>
    <p:sldId id="326" r:id="rId6"/>
    <p:sldId id="313" r:id="rId7"/>
    <p:sldId id="303" r:id="rId8"/>
    <p:sldId id="260" r:id="rId9"/>
    <p:sldId id="321" r:id="rId10"/>
    <p:sldId id="314" r:id="rId11"/>
    <p:sldId id="268" r:id="rId12"/>
    <p:sldId id="270" r:id="rId13"/>
    <p:sldId id="315" r:id="rId14"/>
    <p:sldId id="293" r:id="rId15"/>
    <p:sldId id="294" r:id="rId16"/>
    <p:sldId id="296" r:id="rId17"/>
    <p:sldId id="272" r:id="rId18"/>
    <p:sldId id="317" r:id="rId19"/>
    <p:sldId id="300" r:id="rId20"/>
    <p:sldId id="301" r:id="rId21"/>
    <p:sldId id="302" r:id="rId22"/>
    <p:sldId id="297" r:id="rId23"/>
    <p:sldId id="299" r:id="rId24"/>
    <p:sldId id="312" r:id="rId25"/>
    <p:sldId id="318" r:id="rId26"/>
    <p:sldId id="311" r:id="rId27"/>
    <p:sldId id="298" r:id="rId28"/>
    <p:sldId id="295" r:id="rId29"/>
    <p:sldId id="322" r:id="rId30"/>
    <p:sldId id="292" r:id="rId31"/>
    <p:sldId id="291" r:id="rId32"/>
    <p:sldId id="325" r:id="rId33"/>
  </p:sldIdLst>
  <p:sldSz cx="12192000" cy="6858000"/>
  <p:notesSz cx="6858000" cy="9144000"/>
  <p:defaultTextStyle>
    <a:defPPr>
      <a:defRPr lang="fr-BF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ado KONGO" initials="HK" lastIdx="1" clrIdx="0">
    <p:extLst>
      <p:ext uri="{19B8F6BF-5375-455C-9EA6-DF929625EA0E}">
        <p15:presenceInfo xmlns:p15="http://schemas.microsoft.com/office/powerpoint/2012/main" userId="7e1cd0d63911ac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4" autoAdjust="0"/>
    <p:restoredTop sz="66599" autoAdjust="0"/>
  </p:normalViewPr>
  <p:slideViewPr>
    <p:cSldViewPr snapToGrid="0">
      <p:cViewPr varScale="1">
        <p:scale>
          <a:sx n="44" d="100"/>
          <a:sy n="44" d="100"/>
        </p:scale>
        <p:origin x="1642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F2843-C18E-42E0-9A52-F4C79397670B}" type="datetimeFigureOut">
              <a:rPr lang="en-CA" smtClean="0"/>
              <a:t>2024-09-24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DBB60-2FBF-4727-9265-16A746D99F66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59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Members of the jury, dear guest, ladies and gentleman receive my distinguished greetings.</a:t>
            </a:r>
            <a:br>
              <a:rPr lang="en-CA" dirty="0"/>
            </a:br>
            <a:r>
              <a:rPr lang="en-CA" dirty="0"/>
              <a:t>It is an honor and a pleasure to have you with me today because of my thesis defense which the topic is </a:t>
            </a:r>
          </a:p>
          <a:p>
            <a:r>
              <a:rPr lang="en-CA" dirty="0"/>
              <a:t>Voice Translation Mobile App using Artificial Intelligence case of Moore and English.</a:t>
            </a:r>
            <a:br>
              <a:rPr lang="en-CA" dirty="0"/>
            </a:br>
            <a:r>
              <a:rPr lang="en-CA" dirty="0"/>
              <a:t>I am Hamado KONGO and this work was supervised by: Mme Flora SOUDRE.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6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Loop meaning??? 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he fragment may execute multiple times, and the guard indicates the basis of iteration.</a:t>
            </a:r>
            <a:endParaRPr lang="en-CA" dirty="0"/>
          </a:p>
          <a:p>
            <a:r>
              <a:rPr lang="en-CA" dirty="0"/>
              <a:t>Alt meaning???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Alternative multiple fragments: only the one whose condition is true will execute.</a:t>
            </a:r>
            <a:endParaRPr lang="en-CA" dirty="0"/>
          </a:p>
          <a:p>
            <a:r>
              <a:rPr lang="en-CA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04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686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3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Overfitting: </a:t>
            </a:r>
            <a:r>
              <a:rPr lang="en-US" dirty="0"/>
              <a:t>indicating that the model is learning to fit the training data too closely (memorizing) but not generalizing well to unseen data (validation data).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63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8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Generalize well : quiet the same and are closed to one over </a:t>
            </a:r>
            <a:r>
              <a:rPr lang="en-CA" dirty="0" err="1"/>
              <a:t>epoches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66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Good confusion matrix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203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161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your suggestions and remarks are welcome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250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Accuracy is a metric that measures how often a machine learning model correctly predicts the outcome</a:t>
            </a:r>
            <a:b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Accuracy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dividing the number of correct predictions by the total number of predictions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br>
              <a:rPr lang="en-US" b="0" i="0">
                <a:solidFill>
                  <a:srgbClr val="1F1F1F"/>
                </a:solidFill>
                <a:effectLst/>
                <a:latin typeface="Google Sans"/>
              </a:rPr>
            </a:br>
            <a:r>
              <a:rPr lang="en-US" b="0" i="0">
                <a:solidFill>
                  <a:srgbClr val="1F1F1F"/>
                </a:solidFill>
                <a:effectLst/>
                <a:latin typeface="Google Sans"/>
              </a:rPr>
              <a:t>Precision is a metric that measures how often a machine learning model correctly predicts the positive class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Precision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dividing the number of correct positive predictions (true positives) by the total number of instances the model predicted as positive 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True Positive (TP) / True Positive (TP) + False Negative (FN)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</a:p>
          <a:p>
            <a:endParaRPr lang="en-US" b="0" i="0" dirty="0">
              <a:solidFill>
                <a:srgbClr val="474747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F1 = 2 * (precision * recall) / (precision + recall)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 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01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Landlocked country.</a:t>
            </a:r>
            <a:br>
              <a:rPr lang="en-CA" dirty="0"/>
            </a:br>
            <a:r>
              <a:rPr lang="en-CA" dirty="0"/>
              <a:t>Huge rate.   </a:t>
            </a:r>
            <a:r>
              <a:rPr lang="fr-BF" b="0" i="0" dirty="0">
                <a:solidFill>
                  <a:srgbClr val="040C28"/>
                </a:solidFill>
                <a:effectLst/>
                <a:latin typeface="Google Sans"/>
              </a:rPr>
              <a:t>23,662,760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pop: </a:t>
            </a:r>
            <a:b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16 634 920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542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Traditional craft products</a:t>
            </a:r>
            <a:br>
              <a:rPr lang="en-CA" dirty="0"/>
            </a:br>
            <a:r>
              <a:rPr lang="en-CA" dirty="0"/>
              <a:t>SIAO, forum </a:t>
            </a:r>
            <a:r>
              <a:rPr lang="en-CA" dirty="0" err="1"/>
              <a:t>internationaux</a:t>
            </a:r>
            <a:r>
              <a:rPr lang="en-CA" dirty="0"/>
              <a:t> </a:t>
            </a:r>
            <a:r>
              <a:rPr lang="en-CA" dirty="0" err="1"/>
              <a:t>agricoles</a:t>
            </a:r>
            <a:r>
              <a:rPr lang="en-CA" dirty="0"/>
              <a:t> …</a:t>
            </a:r>
            <a:br>
              <a:rPr lang="en-CA" dirty="0"/>
            </a:br>
            <a:r>
              <a:rPr lang="en-CA" dirty="0"/>
              <a:t>Food and Beverage West African (Lagos, Nigeria): manufacturer meets customers from Food and Beverage industry.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20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All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are </a:t>
            </a:r>
            <a:r>
              <a:rPr lang="fr-FR" dirty="0" err="1"/>
              <a:t>caused</a:t>
            </a:r>
            <a:r>
              <a:rPr lang="fr-FR" dirty="0"/>
              <a:t> by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barriere</a:t>
            </a:r>
            <a:r>
              <a:rPr lang="fr-FR" dirty="0"/>
              <a:t>.</a:t>
            </a:r>
            <a:endParaRPr lang="en-CA" dirty="0"/>
          </a:p>
          <a:p>
            <a:r>
              <a:rPr lang="en-CA" dirty="0"/>
              <a:t>We then need to find a solution to that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059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With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the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development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of solutions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such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as Google Translate, Alexa or SIRI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that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help in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languages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translation by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using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AI ,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this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Google Sans"/>
              </a:rPr>
              <a:t>raises</a:t>
            </a:r>
            <a:r>
              <a:rPr lang="fr-FR" b="0" i="0" dirty="0">
                <a:solidFill>
                  <a:srgbClr val="040C28"/>
                </a:solidFill>
                <a:effectLst/>
                <a:latin typeface="Google Sans"/>
              </a:rPr>
              <a:t> a  question for us.</a:t>
            </a:r>
            <a:endParaRPr lang="en-CA" dirty="0"/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78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</a:t>
            </a:r>
            <a:r>
              <a:rPr lang="en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Voice Translation Mobile App using Artificial </a:t>
            </a:r>
          </a:p>
          <a:p>
            <a:r>
              <a:rPr lang="en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 to translate Moor</a:t>
            </a:r>
            <a:r>
              <a:rPr lang="fr-FR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</a:t>
            </a:r>
            <a:r>
              <a:rPr lang="en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English speeches</a:t>
            </a:r>
            <a:endParaRPr lang="en-CA" dirty="0"/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11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UML Modeling language</a:t>
            </a:r>
          </a:p>
          <a:p>
            <a:r>
              <a:rPr lang="en-CA" dirty="0"/>
              <a:t>2TUP as the modeling process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192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Data collected on JotForm,  shared with contacts, went to some universities and school this is what we got( African people think about mistics things because of voice)</a:t>
            </a:r>
            <a:br>
              <a:rPr lang="en-CA" dirty="0"/>
            </a:br>
            <a:r>
              <a:rPr lang="en-CA" dirty="0"/>
              <a:t>10 greetings in Moor</a:t>
            </a:r>
            <a:r>
              <a:rPr lang="fr-FR" dirty="0"/>
              <a:t>é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Listened to each submission, delete bad audios(Never Trust User Input)</a:t>
            </a:r>
            <a:br>
              <a:rPr lang="en-CA" dirty="0"/>
            </a:b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303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DL algorithms need a lot of data, so we used data augmentation </a:t>
            </a:r>
            <a:r>
              <a:rPr lang="en-CA" dirty="0" err="1"/>
              <a:t>teckniks</a:t>
            </a:r>
            <a:r>
              <a:rPr lang="en-CA" dirty="0"/>
              <a:t> to increase the size of our dataset</a:t>
            </a:r>
            <a:br>
              <a:rPr lang="en-CA" dirty="0"/>
            </a:br>
            <a:r>
              <a:rPr lang="en-CA" dirty="0"/>
              <a:t>Volume addition, </a:t>
            </a:r>
            <a:r>
              <a:rPr lang="en-CA" dirty="0" err="1"/>
              <a:t>add_noise</a:t>
            </a:r>
            <a:r>
              <a:rPr lang="en-CA" dirty="0"/>
              <a:t> , </a:t>
            </a:r>
            <a:r>
              <a:rPr lang="en-CA" dirty="0" err="1"/>
              <a:t>time_stretch</a:t>
            </a:r>
            <a:r>
              <a:rPr lang="en-CA" dirty="0"/>
              <a:t> , </a:t>
            </a:r>
            <a:r>
              <a:rPr lang="en-CA" dirty="0" err="1"/>
              <a:t>Pitch_Shifted</a:t>
            </a:r>
            <a:r>
              <a:rPr lang="en-CA" dirty="0"/>
              <a:t> were used. </a:t>
            </a:r>
            <a:br>
              <a:rPr lang="en-CA" dirty="0"/>
            </a:br>
            <a:br>
              <a:rPr lang="en-CA" dirty="0"/>
            </a:br>
            <a:r>
              <a:rPr lang="en-CA" dirty="0"/>
              <a:t>20times the initial dataset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DBB60-2FBF-4727-9265-16A746D99F6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6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76ED6-B446-4FBC-800D-0C146D33D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56CA3C-5109-4788-B120-21AA465B5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AB816E-D282-488A-ADCD-F1461161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3CB61-BEEE-46FB-BFBC-8C862391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2441D-0AC6-4037-9DDE-2413F259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6611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D7C4B-38F5-4566-A244-008C05F5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DA6E14-5D47-4B3C-8898-26680F31D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EA2CA5-0F30-4FB1-8E27-D50741AC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667DE-8F80-4CE9-8CC8-92185A59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C0AEC7-5F44-496C-87FB-8097F572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88955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6DAED4-F897-49A7-8CAE-75BEB00A5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B191CF-C906-428E-8186-DBCEE2C56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13BC06-11F1-4C0B-A5DD-6FD56513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648AF6-CA4B-4CE9-A991-141D7BC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3569C-F151-4A71-A9B0-E88D226B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996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EFC7B-30D0-46E4-92E2-3C8628E8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79B3B-63DF-4702-ABBB-3523756C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05952-E87C-4B7A-B82D-0807751E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1A1F1-EF53-4CAF-97E9-5F189669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F27D91-3473-4FA5-AA6F-7AEE679C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03491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CB090-3A30-4190-8FBD-F34BCDCC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E4F8E4-35BE-48B9-AE4B-0A2D60F6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EEBFB-5421-43FF-B342-73D8528F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FF96A5-8A7D-4663-A86B-D2C95134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51579B-7F1E-480A-BBD9-2EB7D201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85074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F13DB3-225F-49B7-A723-2D545055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03BDF-BDE6-43A3-9E7D-521FB69F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E4D56C-1CEF-48F5-96E5-C8DE946E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7BA115-AB74-4B31-B714-F8B34C8D8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F46FE4-B2DF-40A5-9B04-D8A6F2CC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D82FE-F87B-41D2-91AA-6DF9795A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947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F92F21-6E14-49A2-941F-57AD00D8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5C90F-550B-4694-9F28-6077E223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DC699D-B8E5-4E4C-8BCB-D0F28B24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144FF1-DBC1-47EB-B598-324E909EE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3725E4-70B4-4F13-A441-F0E833E2C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4051CB-0B7D-4287-B550-9CE1F474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A53A49-F53A-42B9-AA68-2AC0BC44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4CE960-F757-4E71-8382-B72A536F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27965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EE383-F285-453D-819B-B19DB2B1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B73480-EDC3-4A9D-BDFA-F05D2C6C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BD2ABF-1811-474C-A88A-9AE14806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F33ACA-A26F-491D-A5A4-C0E1B2B7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5162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0FED42-6888-45F7-8B9E-3390B773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DF8D8B-162B-4FD9-8A0D-A6FFF2D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43DAC-F21D-4388-834F-1BFBFEA1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71216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5CBEC-6610-4F4B-9F48-B35296AD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DB0D4-18DB-4521-9BE5-82B554C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638089-1C2B-49F8-B75D-5D0D8F04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EE4AE1-34F9-4579-A400-A18881F7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165FBB-5899-48DB-A384-D59E0342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24EAB-2C94-42EE-8430-82F1426C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55755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B4273-0272-49CA-B21C-E76BBF5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23D7E1-A4F3-4E0D-A924-372DEC7A4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F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1899EB-4BA6-40FA-9A5B-6190E982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AEF07-1B9E-4658-BBE1-50234761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95F6A-B275-491A-9230-007F2A44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7DF142-2ED3-4147-9131-C5534353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65321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CC126D-6A98-454C-A2B5-89D5DA62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F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6DF04E-2270-406E-BCD5-A288F13D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2E3176-B79E-44CD-925A-CEAD4D5A1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53C4-1314-4E23-A14C-8E98A68841D8}" type="datetimeFigureOut">
              <a:rPr lang="fr-BF" smtClean="0"/>
              <a:t>24/09/2024</a:t>
            </a:fld>
            <a:endParaRPr lang="fr-BF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714270-3B63-4502-AAD6-59092853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5008F-EEB7-4D4E-B20E-CF635B020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48669-2529-4239-8E86-F293FE5ED7D9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8160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F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g"/><Relationship Id="rId4" Type="http://schemas.openxmlformats.org/officeDocument/2006/relationships/image" Target="../media/image1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69F6E606-99D2-465B-8CBC-CD91C8BD0F68}"/>
              </a:ext>
            </a:extLst>
          </p:cNvPr>
          <p:cNvGrpSpPr/>
          <p:nvPr/>
        </p:nvGrpSpPr>
        <p:grpSpPr>
          <a:xfrm>
            <a:off x="127000" y="136215"/>
            <a:ext cx="12065000" cy="1941449"/>
            <a:chOff x="127000" y="136215"/>
            <a:chExt cx="12065000" cy="1941449"/>
          </a:xfrm>
        </p:grpSpPr>
        <p:grpSp>
          <p:nvGrpSpPr>
            <p:cNvPr id="2" name="Group 21">
              <a:extLst>
                <a:ext uri="{FF2B5EF4-FFF2-40B4-BE49-F238E27FC236}">
                  <a16:creationId xmlns:a16="http://schemas.microsoft.com/office/drawing/2014/main" id="{D8E769BD-4623-4752-A585-E69BB12414B8}"/>
                </a:ext>
              </a:extLst>
            </p:cNvPr>
            <p:cNvGrpSpPr/>
            <p:nvPr/>
          </p:nvGrpSpPr>
          <p:grpSpPr>
            <a:xfrm>
              <a:off x="127000" y="243316"/>
              <a:ext cx="4734522" cy="809354"/>
              <a:chOff x="4826943" y="969275"/>
              <a:chExt cx="2948940" cy="1256806"/>
            </a:xfrm>
          </p:grpSpPr>
          <p:sp>
            <p:nvSpPr>
              <p:cNvPr id="3" name="Rectangle: Rounded Corners 22">
                <a:extLst>
                  <a:ext uri="{FF2B5EF4-FFF2-40B4-BE49-F238E27FC236}">
                    <a16:creationId xmlns:a16="http://schemas.microsoft.com/office/drawing/2014/main" id="{23AF94CF-6B97-4009-B43D-BAB104D78445}"/>
                  </a:ext>
                </a:extLst>
              </p:cNvPr>
              <p:cNvSpPr/>
              <p:nvPr/>
            </p:nvSpPr>
            <p:spPr>
              <a:xfrm>
                <a:off x="4826943" y="969275"/>
                <a:ext cx="2948940" cy="12568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3">
                <a:extLst>
                  <a:ext uri="{FF2B5EF4-FFF2-40B4-BE49-F238E27FC236}">
                    <a16:creationId xmlns:a16="http://schemas.microsoft.com/office/drawing/2014/main" id="{BD4375A6-9D5D-4EC2-992D-31E674489636}"/>
                  </a:ext>
                </a:extLst>
              </p:cNvPr>
              <p:cNvGrpSpPr/>
              <p:nvPr/>
            </p:nvGrpSpPr>
            <p:grpSpPr>
              <a:xfrm>
                <a:off x="5051733" y="1062056"/>
                <a:ext cx="2419543" cy="1042400"/>
                <a:chOff x="5013633" y="959186"/>
                <a:chExt cx="2419543" cy="1042400"/>
              </a:xfrm>
            </p:grpSpPr>
            <p:pic>
              <p:nvPicPr>
                <p:cNvPr id="5" name="Picture 24">
                  <a:extLst>
                    <a:ext uri="{FF2B5EF4-FFF2-40B4-BE49-F238E27FC236}">
                      <a16:creationId xmlns:a16="http://schemas.microsoft.com/office/drawing/2014/main" id="{FE326B11-FB63-4003-B60E-8A47EA067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3633" y="959186"/>
                  <a:ext cx="711200" cy="1042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Picture 25">
                  <a:extLst>
                    <a:ext uri="{FF2B5EF4-FFF2-40B4-BE49-F238E27FC236}">
                      <a16:creationId xmlns:a16="http://schemas.microsoft.com/office/drawing/2014/main" id="{0546C028-901F-4E99-B561-4A9424489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2976" y="1086065"/>
                  <a:ext cx="1600200" cy="915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7" name="Picture 2" descr="Ministère de la Santé et de l'Hygiène Publique - Burkina Faso">
              <a:extLst>
                <a:ext uri="{FF2B5EF4-FFF2-40B4-BE49-F238E27FC236}">
                  <a16:creationId xmlns:a16="http://schemas.microsoft.com/office/drawing/2014/main" id="{BEB314ED-5ED7-4FB2-B768-EFE83DB36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" r="2855" b="1598"/>
            <a:stretch/>
          </p:blipFill>
          <p:spPr bwMode="auto">
            <a:xfrm>
              <a:off x="9952497" y="136215"/>
              <a:ext cx="1177005" cy="121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5B79A1-BB63-439B-8B3E-42AC16C0BBDD}"/>
                </a:ext>
              </a:extLst>
            </p:cNvPr>
            <p:cNvSpPr txBox="1"/>
            <p:nvPr/>
          </p:nvSpPr>
          <p:spPr>
            <a:xfrm>
              <a:off x="8890000" y="1369778"/>
              <a:ext cx="330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Ministry of Higher Education, Research and Innovation</a:t>
              </a:r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id="{D5CD91DF-E7E3-44AE-8320-6C8FFA2F9DF5}"/>
              </a:ext>
            </a:extLst>
          </p:cNvPr>
          <p:cNvSpPr/>
          <p:nvPr/>
        </p:nvSpPr>
        <p:spPr>
          <a:xfrm>
            <a:off x="6908877" y="1354571"/>
            <a:ext cx="964580" cy="780888"/>
          </a:xfrm>
          <a:custGeom>
            <a:avLst/>
            <a:gdLst/>
            <a:ahLst/>
            <a:cxnLst/>
            <a:rect l="l" t="t" r="r" b="b"/>
            <a:pathLst>
              <a:path w="1430333" h="921862">
                <a:moveTo>
                  <a:pt x="0" y="0"/>
                </a:moveTo>
                <a:lnTo>
                  <a:pt x="1430333" y="0"/>
                </a:lnTo>
                <a:lnTo>
                  <a:pt x="1430333" y="921862"/>
                </a:lnTo>
                <a:lnTo>
                  <a:pt x="0" y="9218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B050D-96DD-4AB8-A71F-C3EBCC9D6B58}"/>
              </a:ext>
            </a:extLst>
          </p:cNvPr>
          <p:cNvSpPr/>
          <p:nvPr/>
        </p:nvSpPr>
        <p:spPr>
          <a:xfrm>
            <a:off x="6197965" y="1209333"/>
            <a:ext cx="2561331" cy="10848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1EABF-936E-44C5-8F4F-50CEA13F2615}"/>
              </a:ext>
            </a:extLst>
          </p:cNvPr>
          <p:cNvSpPr/>
          <p:nvPr/>
        </p:nvSpPr>
        <p:spPr>
          <a:xfrm>
            <a:off x="334989" y="1698051"/>
            <a:ext cx="5862977" cy="8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1AFE4-47CC-49E3-A1EC-20B9224E2197}"/>
              </a:ext>
            </a:extLst>
          </p:cNvPr>
          <p:cNvSpPr/>
          <p:nvPr/>
        </p:nvSpPr>
        <p:spPr>
          <a:xfrm>
            <a:off x="334989" y="1785314"/>
            <a:ext cx="105484" cy="151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6A8A5-F9D1-4B74-A32C-7A38E8C15B13}"/>
              </a:ext>
            </a:extLst>
          </p:cNvPr>
          <p:cNvSpPr/>
          <p:nvPr/>
        </p:nvSpPr>
        <p:spPr>
          <a:xfrm>
            <a:off x="440473" y="3210180"/>
            <a:ext cx="2980640" cy="8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CEAF28A-194B-4B23-B1B6-174E54ECC40C}"/>
              </a:ext>
            </a:extLst>
          </p:cNvPr>
          <p:cNvSpPr txBox="1"/>
          <p:nvPr/>
        </p:nvSpPr>
        <p:spPr>
          <a:xfrm>
            <a:off x="767524" y="2245916"/>
            <a:ext cx="572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Verdana" panose="020B0604030504040204" pitchFamily="34" charset="0"/>
                <a:ea typeface="Verdana" panose="020B0604030504040204" pitchFamily="34" charset="0"/>
              </a:rPr>
              <a:t>Thesis</a:t>
            </a:r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Defense</a:t>
            </a:r>
            <a:r>
              <a:rPr lang="en-CA" sz="3200" b="1" dirty="0">
                <a:solidFill>
                  <a:srgbClr val="0D46F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2024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34D1D-48E5-4C9C-B1D6-716C56F5EF6E}"/>
              </a:ext>
            </a:extLst>
          </p:cNvPr>
          <p:cNvSpPr/>
          <p:nvPr/>
        </p:nvSpPr>
        <p:spPr>
          <a:xfrm>
            <a:off x="362674" y="3757152"/>
            <a:ext cx="216905" cy="9156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50BC65-AAA5-4F2B-B653-417FF2F0DE24}"/>
              </a:ext>
            </a:extLst>
          </p:cNvPr>
          <p:cNvSpPr txBox="1"/>
          <p:nvPr/>
        </p:nvSpPr>
        <p:spPr>
          <a:xfrm>
            <a:off x="2051530" y="4017108"/>
            <a:ext cx="10046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Voice Translation Mobile App using Artificial Intelligence:</a:t>
            </a:r>
          </a:p>
          <a:p>
            <a:pPr algn="ctr"/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case of Moor</a:t>
            </a:r>
            <a:r>
              <a:rPr lang="fr-FR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é</a:t>
            </a:r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English </a:t>
            </a:r>
            <a:endParaRPr lang="fr-BF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956E57E-E1BF-4154-B4EB-6A79178158E7}"/>
              </a:ext>
            </a:extLst>
          </p:cNvPr>
          <p:cNvGrpSpPr/>
          <p:nvPr/>
        </p:nvGrpSpPr>
        <p:grpSpPr>
          <a:xfrm>
            <a:off x="579579" y="5360827"/>
            <a:ext cx="11135304" cy="1217516"/>
            <a:chOff x="609890" y="5264413"/>
            <a:chExt cx="11135304" cy="1217516"/>
          </a:xfrm>
          <a:solidFill>
            <a:schemeClr val="accent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69C973-4844-4142-9850-71B10C2FEDD2}"/>
                </a:ext>
              </a:extLst>
            </p:cNvPr>
            <p:cNvSpPr/>
            <p:nvPr/>
          </p:nvSpPr>
          <p:spPr>
            <a:xfrm>
              <a:off x="609890" y="5264413"/>
              <a:ext cx="3768742" cy="1217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Presented by: KONGO Hamado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AE7957-71A3-40A7-9D11-1475BEB84BE8}"/>
                </a:ext>
              </a:extLst>
            </p:cNvPr>
            <p:cNvSpPr/>
            <p:nvPr/>
          </p:nvSpPr>
          <p:spPr>
            <a:xfrm>
              <a:off x="7447779" y="5264413"/>
              <a:ext cx="4297415" cy="1217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Supervised by: Mme. Flora SOUDRE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E16D7C98-BF81-425F-BA47-0B3CFF5BB224}"/>
              </a:ext>
            </a:extLst>
          </p:cNvPr>
          <p:cNvSpPr txBox="1"/>
          <p:nvPr/>
        </p:nvSpPr>
        <p:spPr>
          <a:xfrm flipH="1">
            <a:off x="579579" y="3882472"/>
            <a:ext cx="17129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Topic</a:t>
            </a:r>
            <a:r>
              <a:rPr lang="en-CA" sz="3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415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2967018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D63D9E-2E8B-4019-989C-21738E1F89E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E1BA3-B447-4E05-99BA-3E2774D7A604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0467C0-8776-42B2-8F64-739BC394C2EB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C3A5820-F3FD-49C9-A814-E574941CD7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20882" r="7946" b="20645"/>
          <a:stretch/>
        </p:blipFill>
        <p:spPr>
          <a:xfrm>
            <a:off x="6486679" y="1984088"/>
            <a:ext cx="5352743" cy="37194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CA8295-CA42-4ACA-8E00-780325122924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7312E1-A3C6-4345-A82E-292F5340E2C3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Solution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205199-DB09-48CB-97F4-83C3A5D1A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8" y="1516062"/>
            <a:ext cx="53244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D63D9E-2E8B-4019-989C-21738E1F89E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E1BA3-B447-4E05-99BA-3E2774D7A604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0467C0-8776-42B2-8F64-739BC394C2EB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AFBFAA-C217-4A03-953E-42CDC3B1A464}"/>
              </a:ext>
            </a:extLst>
          </p:cNvPr>
          <p:cNvSpPr txBox="1"/>
          <p:nvPr/>
        </p:nvSpPr>
        <p:spPr>
          <a:xfrm>
            <a:off x="318271" y="1864607"/>
            <a:ext cx="325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latin typeface="Verdana" panose="020B0604030504040204" pitchFamily="34" charset="0"/>
                <a:ea typeface="Verdana" panose="020B0604030504040204" pitchFamily="34" charset="0"/>
              </a:rPr>
              <a:t>Main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9C831-7853-4016-8439-31AFCAF1A729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11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F18EE3B-8395-46E0-9308-E2AE18C04DFC}"/>
              </a:ext>
            </a:extLst>
          </p:cNvPr>
          <p:cNvGrpSpPr/>
          <p:nvPr/>
        </p:nvGrpSpPr>
        <p:grpSpPr>
          <a:xfrm>
            <a:off x="318271" y="3269026"/>
            <a:ext cx="5658172" cy="1665480"/>
            <a:chOff x="181862" y="2716933"/>
            <a:chExt cx="5658172" cy="1665480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7DF75207-B62F-4ABD-90EA-2B48C6CA871B}"/>
                </a:ext>
              </a:extLst>
            </p:cNvPr>
            <p:cNvSpPr/>
            <p:nvPr/>
          </p:nvSpPr>
          <p:spPr>
            <a:xfrm>
              <a:off x="181862" y="2716933"/>
              <a:ext cx="5658172" cy="8850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dirty="0">
                  <a:latin typeface="Verdana" panose="020B0604030504040204" pitchFamily="34" charset="0"/>
                  <a:ea typeface="Verdana" panose="020B0604030504040204" pitchFamily="34" charset="0"/>
                </a:rPr>
                <a:t>Translate from Moor</a:t>
              </a:r>
              <a:r>
                <a:rPr lang="fr-FR" b="1" dirty="0">
                  <a:latin typeface="Verdana" panose="020B0604030504040204" pitchFamily="34" charset="0"/>
                  <a:ea typeface="Verdana" panose="020B0604030504040204" pitchFamily="34" charset="0"/>
                </a:rPr>
                <a:t>é</a:t>
              </a:r>
              <a:r>
                <a:rPr lang="en-CA" b="1" dirty="0">
                  <a:latin typeface="Verdana" panose="020B0604030504040204" pitchFamily="34" charset="0"/>
                  <a:ea typeface="Verdana" panose="020B0604030504040204" pitchFamily="34" charset="0"/>
                </a:rPr>
                <a:t> to English</a:t>
              </a:r>
            </a:p>
            <a:p>
              <a:pPr algn="ctr"/>
              <a:endParaRPr lang="en-CA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AB7873-E5E9-406B-88B7-A917CE099ADF}"/>
                </a:ext>
              </a:extLst>
            </p:cNvPr>
            <p:cNvSpPr/>
            <p:nvPr/>
          </p:nvSpPr>
          <p:spPr>
            <a:xfrm>
              <a:off x="181862" y="3266865"/>
              <a:ext cx="5658172" cy="1115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Allow users to speak in Mooré, which is automatically translated to English in real time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69282EEA-CC87-43BA-8036-981DDE696BB7}"/>
              </a:ext>
            </a:extLst>
          </p:cNvPr>
          <p:cNvGrpSpPr/>
          <p:nvPr/>
        </p:nvGrpSpPr>
        <p:grpSpPr>
          <a:xfrm>
            <a:off x="6232409" y="3269026"/>
            <a:ext cx="5658172" cy="1665480"/>
            <a:chOff x="6096000" y="2717877"/>
            <a:chExt cx="5658172" cy="1665480"/>
          </a:xfrm>
        </p:grpSpPr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3EE630CA-4798-4F4F-9325-DFD237162A01}"/>
                </a:ext>
              </a:extLst>
            </p:cNvPr>
            <p:cNvSpPr/>
            <p:nvPr/>
          </p:nvSpPr>
          <p:spPr>
            <a:xfrm>
              <a:off x="6096000" y="2717877"/>
              <a:ext cx="5658172" cy="8850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b="1" dirty="0">
                  <a:latin typeface="Verdana" panose="020B0604030504040204" pitchFamily="34" charset="0"/>
                  <a:ea typeface="Verdana" panose="020B0604030504040204" pitchFamily="34" charset="0"/>
                </a:rPr>
                <a:t>Translate from English to Moor</a:t>
              </a:r>
              <a:r>
                <a:rPr lang="fr-FR" b="1" dirty="0">
                  <a:latin typeface="Verdana" panose="020B0604030504040204" pitchFamily="34" charset="0"/>
                  <a:ea typeface="Verdana" panose="020B0604030504040204" pitchFamily="34" charset="0"/>
                </a:rPr>
                <a:t>é</a:t>
              </a:r>
              <a:endParaRPr lang="en-CA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endParaRPr lang="en-CA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AF6BD7-DD71-445E-AD7B-D114EFB573A7}"/>
                </a:ext>
              </a:extLst>
            </p:cNvPr>
            <p:cNvSpPr/>
            <p:nvPr/>
          </p:nvSpPr>
          <p:spPr>
            <a:xfrm>
              <a:off x="6096000" y="3267809"/>
              <a:ext cx="5658172" cy="1115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CA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Allow users to speak in English  , which is automatically translated to Moor</a:t>
              </a:r>
              <a:r>
                <a:rPr lang="fr-FR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é</a:t>
              </a:r>
              <a:endParaRPr lang="en-C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9230DC5-AD2C-415B-A99E-040AE65EC3AA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Solution</a:t>
            </a:r>
          </a:p>
        </p:txBody>
      </p:sp>
    </p:spTree>
    <p:extLst>
      <p:ext uri="{BB962C8B-B14F-4D97-AF65-F5344CB8AC3E}">
        <p14:creationId xmlns:p14="http://schemas.microsoft.com/office/powerpoint/2010/main" val="17369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Study Methodologies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7692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8" name="Picture 2" descr="Unified Modelling Language (UML) SVG and transparent PNG icons | TechIcons">
            <a:extLst>
              <a:ext uri="{FF2B5EF4-FFF2-40B4-BE49-F238E27FC236}">
                <a16:creationId xmlns:a16="http://schemas.microsoft.com/office/drawing/2014/main" id="{7B0BD863-F9E9-4BF1-B391-3FA12B00A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44" y="22832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F1C3AEB-E202-4964-B6DA-390F38903F1E}"/>
              </a:ext>
            </a:extLst>
          </p:cNvPr>
          <p:cNvSpPr/>
          <p:nvPr/>
        </p:nvSpPr>
        <p:spPr>
          <a:xfrm>
            <a:off x="838621" y="4829649"/>
            <a:ext cx="2611850" cy="10204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2C4E414F-00C3-4417-887A-B96BCDB0ACB8}"/>
              </a:ext>
            </a:extLst>
          </p:cNvPr>
          <p:cNvSpPr/>
          <p:nvPr/>
        </p:nvSpPr>
        <p:spPr>
          <a:xfrm>
            <a:off x="8313782" y="5104410"/>
            <a:ext cx="1504950" cy="70788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tx1"/>
                </a:solidFill>
              </a:rPr>
              <a:t>2TUP</a:t>
            </a:r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502" y="1562478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2BCA9EC-9E9C-46C0-B13D-B0DD66B298DD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13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23F0170-AE30-4C65-A38E-5C8FEC5CADC2}"/>
              </a:ext>
            </a:extLst>
          </p:cNvPr>
          <p:cNvGrpSpPr/>
          <p:nvPr/>
        </p:nvGrpSpPr>
        <p:grpSpPr>
          <a:xfrm>
            <a:off x="3171145" y="1375396"/>
            <a:ext cx="6560188" cy="4900872"/>
            <a:chOff x="3171145" y="1375396"/>
            <a:chExt cx="6560188" cy="4900872"/>
          </a:xfrm>
        </p:grpSpPr>
        <p:sp>
          <p:nvSpPr>
            <p:cNvPr id="22" name="Arrow: Pentagon 1058">
              <a:extLst>
                <a:ext uri="{FF2B5EF4-FFF2-40B4-BE49-F238E27FC236}">
                  <a16:creationId xmlns:a16="http://schemas.microsoft.com/office/drawing/2014/main" id="{53799159-85B4-4DB4-BC08-CEC66FB5E6F5}"/>
                </a:ext>
              </a:extLst>
            </p:cNvPr>
            <p:cNvSpPr/>
            <p:nvPr/>
          </p:nvSpPr>
          <p:spPr>
            <a:xfrm rot="1863708">
              <a:off x="3526605" y="3052362"/>
              <a:ext cx="3302767" cy="27942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F">
                <a:solidFill>
                  <a:schemeClr val="bg1"/>
                </a:solidFill>
              </a:endParaRPr>
            </a:p>
          </p:txBody>
        </p:sp>
        <p:sp>
          <p:nvSpPr>
            <p:cNvPr id="23" name="Arrow: Pentagon 1060">
              <a:extLst>
                <a:ext uri="{FF2B5EF4-FFF2-40B4-BE49-F238E27FC236}">
                  <a16:creationId xmlns:a16="http://schemas.microsoft.com/office/drawing/2014/main" id="{5E07C58A-0B45-4CDB-BA8A-3DC1B056AFD4}"/>
                </a:ext>
              </a:extLst>
            </p:cNvPr>
            <p:cNvSpPr/>
            <p:nvPr/>
          </p:nvSpPr>
          <p:spPr>
            <a:xfrm rot="19638768" flipH="1">
              <a:off x="6185401" y="2889200"/>
              <a:ext cx="3302767" cy="279424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F">
                <a:solidFill>
                  <a:schemeClr val="bg1"/>
                </a:solidFill>
              </a:endParaRPr>
            </a:p>
          </p:txBody>
        </p:sp>
        <p:sp>
          <p:nvSpPr>
            <p:cNvPr id="24" name="Arrow: Pentagon 1061">
              <a:extLst>
                <a:ext uri="{FF2B5EF4-FFF2-40B4-BE49-F238E27FC236}">
                  <a16:creationId xmlns:a16="http://schemas.microsoft.com/office/drawing/2014/main" id="{52C6CA4F-70E9-4573-812D-BD85CFBA50A8}"/>
                </a:ext>
              </a:extLst>
            </p:cNvPr>
            <p:cNvSpPr/>
            <p:nvPr/>
          </p:nvSpPr>
          <p:spPr>
            <a:xfrm rot="5400000" flipH="1">
              <a:off x="5280270" y="4793522"/>
              <a:ext cx="2260196" cy="333371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convex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F">
                <a:solidFill>
                  <a:schemeClr val="bg1"/>
                </a:solidFill>
              </a:endParaRP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16C2D216-5AA4-47CC-A9A6-74BA5E702CF6}"/>
                </a:ext>
              </a:extLst>
            </p:cNvPr>
            <p:cNvSpPr txBox="1"/>
            <p:nvPr/>
          </p:nvSpPr>
          <p:spPr>
            <a:xfrm>
              <a:off x="4695852" y="3000856"/>
              <a:ext cx="1274467" cy="2991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Analysis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77742B7C-BA78-44AF-B95D-A8C235755D78}"/>
                </a:ext>
              </a:extLst>
            </p:cNvPr>
            <p:cNvSpPr txBox="1"/>
            <p:nvPr/>
          </p:nvSpPr>
          <p:spPr>
            <a:xfrm>
              <a:off x="3171145" y="2132527"/>
              <a:ext cx="2049102" cy="73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Capture of functional requirements</a:t>
              </a:r>
            </a:p>
            <a:p>
              <a:pPr algn="ctr"/>
              <a:endParaRPr lang="en-US" sz="14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7" name="TextBox 30">
              <a:extLst>
                <a:ext uri="{FF2B5EF4-FFF2-40B4-BE49-F238E27FC236}">
                  <a16:creationId xmlns:a16="http://schemas.microsoft.com/office/drawing/2014/main" id="{C4B80231-CFDB-4571-8CA4-00310B0D09EA}"/>
                </a:ext>
              </a:extLst>
            </p:cNvPr>
            <p:cNvSpPr txBox="1"/>
            <p:nvPr/>
          </p:nvSpPr>
          <p:spPr>
            <a:xfrm>
              <a:off x="7666498" y="2111925"/>
              <a:ext cx="2064835" cy="73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Capture of technical requirements</a:t>
              </a:r>
            </a:p>
            <a:p>
              <a:pPr algn="ctr"/>
              <a:endParaRPr lang="en-US" sz="1400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8" name="TextBox 53">
              <a:extLst>
                <a:ext uri="{FF2B5EF4-FFF2-40B4-BE49-F238E27FC236}">
                  <a16:creationId xmlns:a16="http://schemas.microsoft.com/office/drawing/2014/main" id="{BB14F255-AB63-40C5-A2F5-5B1650875634}"/>
                </a:ext>
              </a:extLst>
            </p:cNvPr>
            <p:cNvSpPr txBox="1"/>
            <p:nvPr/>
          </p:nvSpPr>
          <p:spPr>
            <a:xfrm>
              <a:off x="5666725" y="5141950"/>
              <a:ext cx="1899240" cy="3077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Helvetica" pitchFamily="2" charset="0"/>
                </a:rPr>
                <a:t>Coding and Test</a:t>
              </a:r>
            </a:p>
          </p:txBody>
        </p:sp>
        <p:sp>
          <p:nvSpPr>
            <p:cNvPr id="29" name="TextBox 59">
              <a:extLst>
                <a:ext uri="{FF2B5EF4-FFF2-40B4-BE49-F238E27FC236}">
                  <a16:creationId xmlns:a16="http://schemas.microsoft.com/office/drawing/2014/main" id="{5EA88EFC-12B7-4E7B-8025-7EBA3087A0AE}"/>
                </a:ext>
              </a:extLst>
            </p:cNvPr>
            <p:cNvSpPr txBox="1"/>
            <p:nvPr/>
          </p:nvSpPr>
          <p:spPr>
            <a:xfrm>
              <a:off x="5610124" y="4510040"/>
              <a:ext cx="1899240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Detailed Design</a:t>
              </a:r>
            </a:p>
          </p:txBody>
        </p:sp>
        <p:sp>
          <p:nvSpPr>
            <p:cNvPr id="30" name="TextBox 1027">
              <a:extLst>
                <a:ext uri="{FF2B5EF4-FFF2-40B4-BE49-F238E27FC236}">
                  <a16:creationId xmlns:a16="http://schemas.microsoft.com/office/drawing/2014/main" id="{D6EA7D6D-3DBA-4A3F-9B06-CE47B7DCBBA1}"/>
                </a:ext>
              </a:extLst>
            </p:cNvPr>
            <p:cNvSpPr txBox="1"/>
            <p:nvPr/>
          </p:nvSpPr>
          <p:spPr>
            <a:xfrm>
              <a:off x="5673448" y="5797606"/>
              <a:ext cx="1835916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Deployment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0206DE-D35C-4E8A-B40E-8C8B18BE688E}"/>
                </a:ext>
              </a:extLst>
            </p:cNvPr>
            <p:cNvSpPr/>
            <p:nvPr/>
          </p:nvSpPr>
          <p:spPr>
            <a:xfrm rot="2863056">
              <a:off x="4680821" y="2202448"/>
              <a:ext cx="1978851" cy="3247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Functional Branch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70451-0595-42A9-A350-9B0B5D85D4AD}"/>
                </a:ext>
              </a:extLst>
            </p:cNvPr>
            <p:cNvSpPr/>
            <p:nvPr/>
          </p:nvSpPr>
          <p:spPr>
            <a:xfrm rot="18933544">
              <a:off x="6176089" y="2157690"/>
              <a:ext cx="2281627" cy="2785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Technical Branch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86AA85F-8FE6-4856-BF0E-D440EC8347F2}"/>
                </a:ext>
              </a:extLst>
            </p:cNvPr>
            <p:cNvSpPr/>
            <p:nvPr/>
          </p:nvSpPr>
          <p:spPr>
            <a:xfrm rot="16200000">
              <a:off x="3876684" y="4707490"/>
              <a:ext cx="2624209" cy="5133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gency FB" panose="020B0503020202020204" pitchFamily="34" charset="0"/>
                </a:rPr>
                <a:t>Implementation Phase</a:t>
              </a:r>
            </a:p>
          </p:txBody>
        </p:sp>
        <p:sp>
          <p:nvSpPr>
            <p:cNvPr id="49" name="TextBox 38">
              <a:extLst>
                <a:ext uri="{FF2B5EF4-FFF2-40B4-BE49-F238E27FC236}">
                  <a16:creationId xmlns:a16="http://schemas.microsoft.com/office/drawing/2014/main" id="{BF457E04-9F20-4237-A11B-8181412DB3A8}"/>
                </a:ext>
              </a:extLst>
            </p:cNvPr>
            <p:cNvSpPr txBox="1"/>
            <p:nvPr/>
          </p:nvSpPr>
          <p:spPr>
            <a:xfrm>
              <a:off x="7065826" y="3002093"/>
              <a:ext cx="1676683" cy="3385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Generic Design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1A76CA-8260-4D91-8559-EF31F38C7721}"/>
                </a:ext>
              </a:extLst>
            </p:cNvPr>
            <p:cNvSpPr/>
            <p:nvPr/>
          </p:nvSpPr>
          <p:spPr>
            <a:xfrm>
              <a:off x="5505829" y="3613041"/>
              <a:ext cx="2142450" cy="4438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Preliminary Design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232B040-3716-41A0-86EB-69470222848D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Methodologies used to build the solution</a:t>
            </a:r>
          </a:p>
        </p:txBody>
      </p:sp>
    </p:spTree>
    <p:extLst>
      <p:ext uri="{BB962C8B-B14F-4D97-AF65-F5344CB8AC3E}">
        <p14:creationId xmlns:p14="http://schemas.microsoft.com/office/powerpoint/2010/main" val="8100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641596" y="1874267"/>
            <a:ext cx="57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Data Collection and Processing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6436A62-4717-4346-95DD-53555095127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8" t="6332" r="6412" b="2808"/>
          <a:stretch/>
        </p:blipFill>
        <p:spPr>
          <a:xfrm>
            <a:off x="863880" y="2535289"/>
            <a:ext cx="9937154" cy="346175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35D0D81-B9AB-44B5-9CEC-F4A6F081E5A7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Methodologies used to build the solution</a:t>
            </a:r>
          </a:p>
        </p:txBody>
      </p:sp>
    </p:spTree>
    <p:extLst>
      <p:ext uri="{BB962C8B-B14F-4D97-AF65-F5344CB8AC3E}">
        <p14:creationId xmlns:p14="http://schemas.microsoft.com/office/powerpoint/2010/main" val="273933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75019" y="5940149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15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641596" y="1874267"/>
            <a:ext cx="57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Data Augmentation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0CFDB89-4497-4D59-A71A-D0B8B88353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" t="8721" r="7597" b="2762"/>
          <a:stretch/>
        </p:blipFill>
        <p:spPr>
          <a:xfrm>
            <a:off x="487900" y="2464826"/>
            <a:ext cx="10316048" cy="3372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CE846F-736B-494C-BD89-2B8A7DE8FBD8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Methodologies used to build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01895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7822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CEC04B68-4649-4E89-9299-A42102AAE4D4}"/>
              </a:ext>
            </a:extLst>
          </p:cNvPr>
          <p:cNvGrpSpPr/>
          <p:nvPr/>
        </p:nvGrpSpPr>
        <p:grpSpPr>
          <a:xfrm>
            <a:off x="2952980" y="3869685"/>
            <a:ext cx="1851222" cy="1782651"/>
            <a:chOff x="2240657" y="4371930"/>
            <a:chExt cx="1851222" cy="178265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B811961-A677-42C7-BC9D-5008AC958407}"/>
                </a:ext>
              </a:extLst>
            </p:cNvPr>
            <p:cNvSpPr/>
            <p:nvPr/>
          </p:nvSpPr>
          <p:spPr>
            <a:xfrm>
              <a:off x="2240657" y="4371930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48" name="Picture 2" descr="Python File Icon #187759 - Free Icons Library">
              <a:extLst>
                <a:ext uri="{FF2B5EF4-FFF2-40B4-BE49-F238E27FC236}">
                  <a16:creationId xmlns:a16="http://schemas.microsoft.com/office/drawing/2014/main" id="{91D305BA-D648-4F73-84C7-9A6B8876E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2917" y="4422195"/>
              <a:ext cx="1246703" cy="124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2DEBB9-94CF-4152-930F-5AFCF1493BFD}"/>
                </a:ext>
              </a:extLst>
            </p:cNvPr>
            <p:cNvSpPr/>
            <p:nvPr/>
          </p:nvSpPr>
          <p:spPr>
            <a:xfrm>
              <a:off x="2240657" y="5770699"/>
              <a:ext cx="1851222" cy="373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Python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C010EB0B-A670-4377-B951-57DDC86D75A9}"/>
              </a:ext>
            </a:extLst>
          </p:cNvPr>
          <p:cNvGrpSpPr/>
          <p:nvPr/>
        </p:nvGrpSpPr>
        <p:grpSpPr>
          <a:xfrm>
            <a:off x="4977537" y="3869683"/>
            <a:ext cx="1851222" cy="1782651"/>
            <a:chOff x="4265214" y="4371929"/>
            <a:chExt cx="1851222" cy="17826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E607127-9C0B-4F1A-A640-37A30C50CF59}"/>
                </a:ext>
              </a:extLst>
            </p:cNvPr>
            <p:cNvSpPr/>
            <p:nvPr/>
          </p:nvSpPr>
          <p:spPr>
            <a:xfrm>
              <a:off x="4265214" y="4371929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3" name="Picture 53">
              <a:extLst>
                <a:ext uri="{FF2B5EF4-FFF2-40B4-BE49-F238E27FC236}">
                  <a16:creationId xmlns:a16="http://schemas.microsoft.com/office/drawing/2014/main" id="{C706797E-6EF8-4C74-8BF0-1FF7AE295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36" t="21068" r="33208" b="19876"/>
            <a:stretch>
              <a:fillRect/>
            </a:stretch>
          </p:blipFill>
          <p:spPr>
            <a:xfrm>
              <a:off x="4449853" y="4478502"/>
              <a:ext cx="1254069" cy="1148155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150D4C-5A4D-4D9F-8A35-355A8D07FB50}"/>
                </a:ext>
              </a:extLst>
            </p:cNvPr>
            <p:cNvSpPr/>
            <p:nvPr/>
          </p:nvSpPr>
          <p:spPr>
            <a:xfrm>
              <a:off x="4265214" y="5759899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Visual Studio Code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00B1504-CD0E-4D78-A926-C52D63096F91}"/>
              </a:ext>
            </a:extLst>
          </p:cNvPr>
          <p:cNvGrpSpPr/>
          <p:nvPr/>
        </p:nvGrpSpPr>
        <p:grpSpPr>
          <a:xfrm>
            <a:off x="7002094" y="3869683"/>
            <a:ext cx="1854064" cy="1782651"/>
            <a:chOff x="6289771" y="4371928"/>
            <a:chExt cx="1854064" cy="178265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33F6DC-FC93-4465-8D71-4CCFFC2FEB0D}"/>
                </a:ext>
              </a:extLst>
            </p:cNvPr>
            <p:cNvSpPr/>
            <p:nvPr/>
          </p:nvSpPr>
          <p:spPr>
            <a:xfrm>
              <a:off x="6289771" y="4371928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5" name="Picture 30" descr="Google - YouTube">
              <a:extLst>
                <a:ext uri="{FF2B5EF4-FFF2-40B4-BE49-F238E27FC236}">
                  <a16:creationId xmlns:a16="http://schemas.microsoft.com/office/drawing/2014/main" id="{9AB942D5-4F60-483E-8C20-185A9EC40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128" y="4416374"/>
              <a:ext cx="1380256" cy="1380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E54D79-8868-4F6B-AE94-6621A47C8BFF}"/>
                </a:ext>
              </a:extLst>
            </p:cNvPr>
            <p:cNvSpPr/>
            <p:nvPr/>
          </p:nvSpPr>
          <p:spPr>
            <a:xfrm>
              <a:off x="6292613" y="5759228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Google TTS-STT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1208817-84A6-4474-88C7-C28CA48BCC2D}"/>
              </a:ext>
            </a:extLst>
          </p:cNvPr>
          <p:cNvGrpSpPr/>
          <p:nvPr/>
        </p:nvGrpSpPr>
        <p:grpSpPr>
          <a:xfrm>
            <a:off x="9002399" y="3869683"/>
            <a:ext cx="1859609" cy="1782651"/>
            <a:chOff x="8290076" y="4371928"/>
            <a:chExt cx="1859609" cy="178265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BE8109-B1C9-4E97-9392-34CD6C8C884B}"/>
                </a:ext>
              </a:extLst>
            </p:cNvPr>
            <p:cNvSpPr/>
            <p:nvPr/>
          </p:nvSpPr>
          <p:spPr>
            <a:xfrm>
              <a:off x="8290076" y="4371928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7" name="Graphique 56">
              <a:extLst>
                <a:ext uri="{FF2B5EF4-FFF2-40B4-BE49-F238E27FC236}">
                  <a16:creationId xmlns:a16="http://schemas.microsoft.com/office/drawing/2014/main" id="{89909FD2-0EBF-44B2-9B40-4D766BCCB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00339" y="4519598"/>
              <a:ext cx="1173807" cy="1173807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902F6A5-8C45-4747-8488-02E0D70492F1}"/>
                </a:ext>
              </a:extLst>
            </p:cNvPr>
            <p:cNvSpPr/>
            <p:nvPr/>
          </p:nvSpPr>
          <p:spPr>
            <a:xfrm>
              <a:off x="8298463" y="5757158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Flutter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5E83837-3717-401F-A43F-C43ECD9D9177}"/>
              </a:ext>
            </a:extLst>
          </p:cNvPr>
          <p:cNvGrpSpPr/>
          <p:nvPr/>
        </p:nvGrpSpPr>
        <p:grpSpPr>
          <a:xfrm>
            <a:off x="8944911" y="1718011"/>
            <a:ext cx="1859875" cy="1782651"/>
            <a:chOff x="8232588" y="2220256"/>
            <a:chExt cx="1859875" cy="17826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BC84A2-2E90-480C-919D-1720A0B6D997}"/>
                </a:ext>
              </a:extLst>
            </p:cNvPr>
            <p:cNvSpPr/>
            <p:nvPr/>
          </p:nvSpPr>
          <p:spPr>
            <a:xfrm>
              <a:off x="8232588" y="2220256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6" name="Picture 28" descr="Android Studio — Wikipédia">
              <a:extLst>
                <a:ext uri="{FF2B5EF4-FFF2-40B4-BE49-F238E27FC236}">
                  <a16:creationId xmlns:a16="http://schemas.microsoft.com/office/drawing/2014/main" id="{9AA94E2B-BA50-4100-BC14-FCAF549CB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6839" y="2325011"/>
              <a:ext cx="1145939" cy="114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CA2FBF-5690-4FE4-82D5-63ADB785B32A}"/>
                </a:ext>
              </a:extLst>
            </p:cNvPr>
            <p:cNvSpPr/>
            <p:nvPr/>
          </p:nvSpPr>
          <p:spPr>
            <a:xfrm>
              <a:off x="8241241" y="3616038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Android Studio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1A22D7-D5CD-45C3-A36B-B04C3D2CBA6B}"/>
              </a:ext>
            </a:extLst>
          </p:cNvPr>
          <p:cNvGrpSpPr/>
          <p:nvPr/>
        </p:nvGrpSpPr>
        <p:grpSpPr>
          <a:xfrm>
            <a:off x="6911701" y="1705528"/>
            <a:ext cx="1994584" cy="1782651"/>
            <a:chOff x="6195356" y="2210907"/>
            <a:chExt cx="1994584" cy="178265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6B325AB-0D45-4038-8E30-3891D98C3B10}"/>
                </a:ext>
              </a:extLst>
            </p:cNvPr>
            <p:cNvSpPr/>
            <p:nvPr/>
          </p:nvSpPr>
          <p:spPr>
            <a:xfrm>
              <a:off x="6248901" y="2210907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4" name="Picture 16" descr="FastAPI, le framework Python nouvelle génération - Blog Ineat">
              <a:extLst>
                <a:ext uri="{FF2B5EF4-FFF2-40B4-BE49-F238E27FC236}">
                  <a16:creationId xmlns:a16="http://schemas.microsoft.com/office/drawing/2014/main" id="{E592848A-27AA-4612-9312-B7880183DC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356" y="2548327"/>
              <a:ext cx="1994584" cy="71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32645C-2B99-45BF-ABEE-FF2A1C5C307B}"/>
                </a:ext>
              </a:extLst>
            </p:cNvPr>
            <p:cNvSpPr/>
            <p:nvPr/>
          </p:nvSpPr>
          <p:spPr>
            <a:xfrm>
              <a:off x="6256624" y="3605201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Fast API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CC7DBB0-C260-4EF0-B016-AC07AF7A6CC8}"/>
              </a:ext>
            </a:extLst>
          </p:cNvPr>
          <p:cNvGrpSpPr/>
          <p:nvPr/>
        </p:nvGrpSpPr>
        <p:grpSpPr>
          <a:xfrm>
            <a:off x="4977537" y="1713196"/>
            <a:ext cx="1859875" cy="1782651"/>
            <a:chOff x="4265214" y="2215065"/>
            <a:chExt cx="1859875" cy="178265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014D4-2F96-40C7-A02A-05C9420843C2}"/>
                </a:ext>
              </a:extLst>
            </p:cNvPr>
            <p:cNvSpPr/>
            <p:nvPr/>
          </p:nvSpPr>
          <p:spPr>
            <a:xfrm>
              <a:off x="4265214" y="2215065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2" name="Picture 14" descr="TensorFlow 1.0 vs 2.0, Part 3: tf.keras | by Yusup | AI³ | Theory,  Practice, Business | Medium">
              <a:extLst>
                <a:ext uri="{FF2B5EF4-FFF2-40B4-BE49-F238E27FC236}">
                  <a16:creationId xmlns:a16="http://schemas.microsoft.com/office/drawing/2014/main" id="{3526929F-4FC8-4283-8BA6-04665F56DB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33" t="12854" r="15986" b="16326"/>
            <a:stretch/>
          </p:blipFill>
          <p:spPr bwMode="auto">
            <a:xfrm>
              <a:off x="4273867" y="2422288"/>
              <a:ext cx="1732655" cy="986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935884-9B89-4C87-9139-4608FFB3D9C5}"/>
                </a:ext>
              </a:extLst>
            </p:cNvPr>
            <p:cNvSpPr/>
            <p:nvPr/>
          </p:nvSpPr>
          <p:spPr>
            <a:xfrm>
              <a:off x="4273867" y="3605410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/>
                <a:t>Tensorflow</a:t>
              </a:r>
              <a:r>
                <a:rPr lang="en-CA" sz="1600" dirty="0"/>
                <a:t> </a:t>
              </a:r>
              <a:r>
                <a:rPr lang="en-CA" sz="1600" dirty="0" err="1"/>
                <a:t>Keras</a:t>
              </a:r>
              <a:endParaRPr lang="en-CA" sz="16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8F2B315-6FC4-4D88-BACB-CAA653282679}"/>
              </a:ext>
            </a:extLst>
          </p:cNvPr>
          <p:cNvGrpSpPr/>
          <p:nvPr/>
        </p:nvGrpSpPr>
        <p:grpSpPr>
          <a:xfrm>
            <a:off x="2952980" y="1713196"/>
            <a:ext cx="1851222" cy="1784631"/>
            <a:chOff x="2240657" y="2215441"/>
            <a:chExt cx="1851222" cy="178463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EA7399-CFB3-457D-B280-9A4EE085EA70}"/>
                </a:ext>
              </a:extLst>
            </p:cNvPr>
            <p:cNvSpPr/>
            <p:nvPr/>
          </p:nvSpPr>
          <p:spPr>
            <a:xfrm>
              <a:off x="2240657" y="2215441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51" name="Picture 6" descr="Jupyter — Wikipédia">
              <a:extLst>
                <a:ext uri="{FF2B5EF4-FFF2-40B4-BE49-F238E27FC236}">
                  <a16:creationId xmlns:a16="http://schemas.microsoft.com/office/drawing/2014/main" id="{9A106097-739E-4A34-96B5-77428292D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685" y="2313821"/>
              <a:ext cx="1052895" cy="1220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482874-EE83-48DC-BCEC-07DC5BF73B88}"/>
                </a:ext>
              </a:extLst>
            </p:cNvPr>
            <p:cNvSpPr/>
            <p:nvPr/>
          </p:nvSpPr>
          <p:spPr>
            <a:xfrm>
              <a:off x="2240657" y="3615434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/>
                <a:t>Jupyter</a:t>
              </a:r>
              <a:r>
                <a:rPr lang="en-CA" sz="1600" dirty="0"/>
                <a:t> Notebook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72A4C26-55B9-4E8E-9F67-A303FBDE4C29}"/>
              </a:ext>
            </a:extLst>
          </p:cNvPr>
          <p:cNvGrpSpPr/>
          <p:nvPr/>
        </p:nvGrpSpPr>
        <p:grpSpPr>
          <a:xfrm>
            <a:off x="952675" y="1713196"/>
            <a:ext cx="1860642" cy="1782651"/>
            <a:chOff x="240352" y="2215442"/>
            <a:chExt cx="1860642" cy="178265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C22BAA-54A6-4C5C-8BCC-09235743EE43}"/>
                </a:ext>
              </a:extLst>
            </p:cNvPr>
            <p:cNvSpPr/>
            <p:nvPr/>
          </p:nvSpPr>
          <p:spPr>
            <a:xfrm>
              <a:off x="240352" y="2215442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Picture 20" descr="User Guide to draw.io. Introduction | by Hasali Edirisinghe | Medium">
              <a:extLst>
                <a:ext uri="{FF2B5EF4-FFF2-40B4-BE49-F238E27FC236}">
                  <a16:creationId xmlns:a16="http://schemas.microsoft.com/office/drawing/2014/main" id="{CF100D04-B8DA-472D-BA7A-CB40CDD1E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36" y="2237660"/>
              <a:ext cx="1196925" cy="130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E5DB6C-5430-4F49-AFD2-42E58D1B561F}"/>
                </a:ext>
              </a:extLst>
            </p:cNvPr>
            <p:cNvSpPr/>
            <p:nvPr/>
          </p:nvSpPr>
          <p:spPr>
            <a:xfrm>
              <a:off x="249772" y="3608795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draw.io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F416F8EC-94D9-4C09-956C-F251A0F1AB38}"/>
              </a:ext>
            </a:extLst>
          </p:cNvPr>
          <p:cNvGrpSpPr/>
          <p:nvPr/>
        </p:nvGrpSpPr>
        <p:grpSpPr>
          <a:xfrm>
            <a:off x="952675" y="3869685"/>
            <a:ext cx="1851222" cy="1782651"/>
            <a:chOff x="240352" y="4371930"/>
            <a:chExt cx="1851222" cy="178265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2FC9C1-B92B-46CC-B010-B068050DF882}"/>
                </a:ext>
              </a:extLst>
            </p:cNvPr>
            <p:cNvSpPr/>
            <p:nvPr/>
          </p:nvSpPr>
          <p:spPr>
            <a:xfrm>
              <a:off x="240352" y="4371930"/>
              <a:ext cx="1851222" cy="17826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0" name="Picture 4" descr="Jotform Sign launches as a new, automated player in the e-signature space">
              <a:extLst>
                <a:ext uri="{FF2B5EF4-FFF2-40B4-BE49-F238E27FC236}">
                  <a16:creationId xmlns:a16="http://schemas.microsoft.com/office/drawing/2014/main" id="{D3196176-5327-44AB-A983-330857661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43" y="4519598"/>
              <a:ext cx="1804046" cy="949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2C1F7F4-FB0C-4EB5-9497-E6F69724EF31}"/>
                </a:ext>
              </a:extLst>
            </p:cNvPr>
            <p:cNvSpPr/>
            <p:nvPr/>
          </p:nvSpPr>
          <p:spPr>
            <a:xfrm>
              <a:off x="240352" y="5765298"/>
              <a:ext cx="1851222" cy="3846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 err="1"/>
                <a:t>Jotform</a:t>
              </a:r>
              <a:endParaRPr lang="en-CA" sz="1600" dirty="0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F4B0329A-B24B-4451-B105-AB14DDF32D8A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AB0EA3A-17E1-4F9E-9BCC-B6F5086A20A4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Tools used to 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16659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Implementation and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151926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18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597146" y="1438057"/>
            <a:ext cx="576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Use Case Diagram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A41B7CF-6D79-472E-93A1-9AC61813C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05" y="2001058"/>
            <a:ext cx="6637449" cy="363837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44DF075-AB3D-43F4-81AD-B7904A1B4D96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51491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6">
            <a:extLst>
              <a:ext uri="{FF2B5EF4-FFF2-40B4-BE49-F238E27FC236}">
                <a16:creationId xmlns:a16="http://schemas.microsoft.com/office/drawing/2014/main" id="{A20620E0-55EC-4A6E-97EB-053532547717}"/>
              </a:ext>
            </a:extLst>
          </p:cNvPr>
          <p:cNvSpPr/>
          <p:nvPr/>
        </p:nvSpPr>
        <p:spPr>
          <a:xfrm>
            <a:off x="1729639" y="3071199"/>
            <a:ext cx="7477218" cy="481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OF THE SOLUTION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7406A7-685E-4376-8F73-2491269DDCDE}"/>
              </a:ext>
            </a:extLst>
          </p:cNvPr>
          <p:cNvSpPr/>
          <p:nvPr/>
        </p:nvSpPr>
        <p:spPr>
          <a:xfrm>
            <a:off x="1250870" y="3105100"/>
            <a:ext cx="415351" cy="42962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Rechteck 16">
            <a:extLst>
              <a:ext uri="{FF2B5EF4-FFF2-40B4-BE49-F238E27FC236}">
                <a16:creationId xmlns:a16="http://schemas.microsoft.com/office/drawing/2014/main" id="{4AF74AA6-7CA6-49D0-86FF-8DC3A282E771}"/>
              </a:ext>
            </a:extLst>
          </p:cNvPr>
          <p:cNvSpPr/>
          <p:nvPr/>
        </p:nvSpPr>
        <p:spPr>
          <a:xfrm>
            <a:off x="1725874" y="4866187"/>
            <a:ext cx="7479594" cy="485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DEMONSTRATION</a:t>
            </a:r>
          </a:p>
        </p:txBody>
      </p:sp>
      <p:sp>
        <p:nvSpPr>
          <p:cNvPr id="20" name="Rechteck 16">
            <a:extLst>
              <a:ext uri="{FF2B5EF4-FFF2-40B4-BE49-F238E27FC236}">
                <a16:creationId xmlns:a16="http://schemas.microsoft.com/office/drawing/2014/main" id="{0EAD3D79-DF79-4350-BB25-541F26DF3AC1}"/>
              </a:ext>
            </a:extLst>
          </p:cNvPr>
          <p:cNvSpPr/>
          <p:nvPr/>
        </p:nvSpPr>
        <p:spPr>
          <a:xfrm>
            <a:off x="1225574" y="4905875"/>
            <a:ext cx="440645" cy="407664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Rechteck 16">
            <a:extLst>
              <a:ext uri="{FF2B5EF4-FFF2-40B4-BE49-F238E27FC236}">
                <a16:creationId xmlns:a16="http://schemas.microsoft.com/office/drawing/2014/main" id="{D6A34DD4-ECB5-4AA8-AEC1-32B4D846B0F7}"/>
              </a:ext>
            </a:extLst>
          </p:cNvPr>
          <p:cNvSpPr/>
          <p:nvPr/>
        </p:nvSpPr>
        <p:spPr>
          <a:xfrm>
            <a:off x="1242439" y="1733896"/>
            <a:ext cx="7968182" cy="485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2" name="Rechteck 16">
            <a:extLst>
              <a:ext uri="{FF2B5EF4-FFF2-40B4-BE49-F238E27FC236}">
                <a16:creationId xmlns:a16="http://schemas.microsoft.com/office/drawing/2014/main" id="{6D76E0BB-BB86-420D-99AC-DFD0EF6300AD}"/>
              </a:ext>
            </a:extLst>
          </p:cNvPr>
          <p:cNvSpPr/>
          <p:nvPr/>
        </p:nvSpPr>
        <p:spPr>
          <a:xfrm>
            <a:off x="1250870" y="5572515"/>
            <a:ext cx="7968181" cy="420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2" name="Rechteck 16">
            <a:extLst>
              <a:ext uri="{FF2B5EF4-FFF2-40B4-BE49-F238E27FC236}">
                <a16:creationId xmlns:a16="http://schemas.microsoft.com/office/drawing/2014/main" id="{4A109A3D-AF1E-4047-A904-DAB06219443C}"/>
              </a:ext>
            </a:extLst>
          </p:cNvPr>
          <p:cNvSpPr/>
          <p:nvPr/>
        </p:nvSpPr>
        <p:spPr>
          <a:xfrm>
            <a:off x="1735133" y="2372405"/>
            <a:ext cx="7475488" cy="518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PROBLEMATIC</a:t>
            </a:r>
          </a:p>
        </p:txBody>
      </p:sp>
      <p:sp>
        <p:nvSpPr>
          <p:cNvPr id="23" name="Rechteck 16">
            <a:extLst>
              <a:ext uri="{FF2B5EF4-FFF2-40B4-BE49-F238E27FC236}">
                <a16:creationId xmlns:a16="http://schemas.microsoft.com/office/drawing/2014/main" id="{8D37F2F9-2F51-4B61-80DB-211011F09736}"/>
              </a:ext>
            </a:extLst>
          </p:cNvPr>
          <p:cNvSpPr/>
          <p:nvPr/>
        </p:nvSpPr>
        <p:spPr>
          <a:xfrm>
            <a:off x="1242439" y="2411096"/>
            <a:ext cx="440645" cy="479486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69" name="Rechteck 16">
            <a:extLst>
              <a:ext uri="{FF2B5EF4-FFF2-40B4-BE49-F238E27FC236}">
                <a16:creationId xmlns:a16="http://schemas.microsoft.com/office/drawing/2014/main" id="{CBAFDB80-BA0D-4567-855E-8AE77D567965}"/>
              </a:ext>
            </a:extLst>
          </p:cNvPr>
          <p:cNvSpPr/>
          <p:nvPr/>
        </p:nvSpPr>
        <p:spPr>
          <a:xfrm>
            <a:off x="1725874" y="4257139"/>
            <a:ext cx="7480983" cy="465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IMPLEMENTATION AND RESULTS</a:t>
            </a:r>
          </a:p>
        </p:txBody>
      </p:sp>
      <p:sp>
        <p:nvSpPr>
          <p:cNvPr id="70" name="Rechteck 16">
            <a:extLst>
              <a:ext uri="{FF2B5EF4-FFF2-40B4-BE49-F238E27FC236}">
                <a16:creationId xmlns:a16="http://schemas.microsoft.com/office/drawing/2014/main" id="{E387EE37-CA20-4CDA-903F-51FB50C081C8}"/>
              </a:ext>
            </a:extLst>
          </p:cNvPr>
          <p:cNvSpPr/>
          <p:nvPr/>
        </p:nvSpPr>
        <p:spPr>
          <a:xfrm>
            <a:off x="1225575" y="4280995"/>
            <a:ext cx="440645" cy="465229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" name="Rechteck 16">
            <a:extLst>
              <a:ext uri="{FF2B5EF4-FFF2-40B4-BE49-F238E27FC236}">
                <a16:creationId xmlns:a16="http://schemas.microsoft.com/office/drawing/2014/main" id="{F16A351E-376D-4D9C-BE5D-8602C9601E8C}"/>
              </a:ext>
            </a:extLst>
          </p:cNvPr>
          <p:cNvSpPr/>
          <p:nvPr/>
        </p:nvSpPr>
        <p:spPr>
          <a:xfrm>
            <a:off x="1729639" y="3645668"/>
            <a:ext cx="7480983" cy="424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STUDY METHODOLOGIES</a:t>
            </a:r>
          </a:p>
        </p:txBody>
      </p:sp>
      <p:sp>
        <p:nvSpPr>
          <p:cNvPr id="73" name="Rechteck 16">
            <a:extLst>
              <a:ext uri="{FF2B5EF4-FFF2-40B4-BE49-F238E27FC236}">
                <a16:creationId xmlns:a16="http://schemas.microsoft.com/office/drawing/2014/main" id="{4C4E899F-473C-4AC0-B8DE-15C7B07546B1}"/>
              </a:ext>
            </a:extLst>
          </p:cNvPr>
          <p:cNvSpPr/>
          <p:nvPr/>
        </p:nvSpPr>
        <p:spPr>
          <a:xfrm>
            <a:off x="1259302" y="3678544"/>
            <a:ext cx="424409" cy="39183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5" tIns="58500" rIns="74295" bIns="37148" rtlCol="0" anchor="ctr"/>
          <a:lstStyle/>
          <a:p>
            <a:pPr marL="34907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2045C8-A7EC-4AF7-9224-027B8303291D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B47EAD-7F86-4D1C-8A96-76D4ED9B9658}"/>
              </a:ext>
            </a:extLst>
          </p:cNvPr>
          <p:cNvSpPr txBox="1"/>
          <p:nvPr/>
        </p:nvSpPr>
        <p:spPr>
          <a:xfrm flipH="1">
            <a:off x="340378" y="374028"/>
            <a:ext cx="22279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352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0" grpId="0" animBg="1"/>
      <p:bldP spid="22" grpId="0" animBg="1"/>
      <p:bldP spid="12" grpId="0" animBg="1"/>
      <p:bldP spid="23" grpId="0" animBg="1"/>
      <p:bldP spid="69" grpId="0" animBg="1"/>
      <p:bldP spid="70" grpId="0" animBg="1"/>
      <p:bldP spid="72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208323" y="1209390"/>
            <a:ext cx="748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Sequence Diagram for Translate Moor</a:t>
            </a:r>
            <a:r>
              <a:rPr lang="fr-FR" sz="2000" b="1" dirty="0">
                <a:latin typeface="Verdana" panose="020B0604030504040204" pitchFamily="34" charset="0"/>
                <a:ea typeface="Verdana" panose="020B0604030504040204" pitchFamily="34" charset="0"/>
              </a:rPr>
              <a:t>é</a:t>
            </a:r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 to English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A501C40-10F5-4073-9B94-5F931F6CD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27" y="1943559"/>
            <a:ext cx="5756575" cy="423810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D8915C-004E-4417-8DE7-EF53658E34BE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403267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40B9BDAF-5656-4328-8881-B3FCAEA1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8" y="2912337"/>
            <a:ext cx="9810750" cy="15621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3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401611" y="1511733"/>
            <a:ext cx="748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Class Diagram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B2D466-C55C-4998-85E4-C5951FA382BA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148972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C8D8302-442C-4CCD-97BD-AF9A028A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7" y="2741536"/>
            <a:ext cx="10689892" cy="21958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6CA156-0C52-4884-AF41-25924EBF1DB6}"/>
              </a:ext>
            </a:extLst>
          </p:cNvPr>
          <p:cNvSpPr txBox="1"/>
          <p:nvPr/>
        </p:nvSpPr>
        <p:spPr>
          <a:xfrm>
            <a:off x="540557" y="1502516"/>
            <a:ext cx="576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Algorithms tested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470799-C6C7-4008-BAED-CBB71D67D0CE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317109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1973" y="1586295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5DA48-2776-43AB-B81C-C82DFCCC02B5}"/>
              </a:ext>
            </a:extLst>
          </p:cNvPr>
          <p:cNvSpPr txBox="1"/>
          <p:nvPr/>
        </p:nvSpPr>
        <p:spPr>
          <a:xfrm>
            <a:off x="220366" y="1235157"/>
            <a:ext cx="8574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Learning curve of the model trained using initial dataset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8431BE-B04E-4586-90E7-0988457E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5" y="1986405"/>
            <a:ext cx="7039112" cy="4142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3799674-58E6-497E-8CF3-C80157C6808B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383596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973" y="1586295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5DA48-2776-43AB-B81C-C82DFCCC02B5}"/>
              </a:ext>
            </a:extLst>
          </p:cNvPr>
          <p:cNvSpPr txBox="1"/>
          <p:nvPr/>
        </p:nvSpPr>
        <p:spPr>
          <a:xfrm>
            <a:off x="705351" y="1198956"/>
            <a:ext cx="944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Confusion matrix of the model trained using initial dataset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AAFA660-B31F-480E-A26F-F94AB82BB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65" y="1658864"/>
            <a:ext cx="6792513" cy="469150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C98C12-A834-4742-BE88-8C9BD64C1965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2093981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-1" y="0"/>
            <a:ext cx="12254163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AUGMENTATION 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715935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855946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1973" y="1586295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A5DA48-2776-43AB-B81C-C82DFCCC02B5}"/>
              </a:ext>
            </a:extLst>
          </p:cNvPr>
          <p:cNvSpPr txBox="1"/>
          <p:nvPr/>
        </p:nvSpPr>
        <p:spPr>
          <a:xfrm>
            <a:off x="220366" y="1235157"/>
            <a:ext cx="9260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Learning curve of the model trained using augmented dataset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FD00BEE-885E-4AC1-A157-03999FCE3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41" y="1770211"/>
            <a:ext cx="7263677" cy="43970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8F48E6-FADD-46F7-AFB4-38552BB719EE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2310270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4" descr="Leading Flutter Agency | Very Good Ventures">
            <a:extLst>
              <a:ext uri="{FF2B5EF4-FFF2-40B4-BE49-F238E27FC236}">
                <a16:creationId xmlns:a16="http://schemas.microsoft.com/office/drawing/2014/main" id="{19CC56B6-F01A-4602-A00C-F2F66F21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575050" cy="357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5" name="Graphic 3" descr="Seven small daisies">
            <a:extLst>
              <a:ext uri="{FF2B5EF4-FFF2-40B4-BE49-F238E27FC236}">
                <a16:creationId xmlns:a16="http://schemas.microsoft.com/office/drawing/2014/main" id="{5F5E699E-BE40-4FD6-9689-C1F1BD7B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3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502" y="1534246"/>
            <a:ext cx="4572000" cy="4572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04DF5C3-2376-4821-9B41-16CBB2904E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26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A5F2AA7-FA9F-4E33-BCFE-01439B6B3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646" y="1573284"/>
            <a:ext cx="5505204" cy="468093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433B9AC-4FA4-4830-A51C-E2D4D68F6C65}"/>
              </a:ext>
            </a:extLst>
          </p:cNvPr>
          <p:cNvSpPr txBox="1"/>
          <p:nvPr/>
        </p:nvSpPr>
        <p:spPr>
          <a:xfrm>
            <a:off x="487900" y="1155167"/>
            <a:ext cx="9767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Confusion matrix of the model trained using augmented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C2F484-0AEA-457F-BA11-4F616C314E89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Implementation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4132097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988648-1BAC-48D3-A74A-D5BCC064E3DE}"/>
              </a:ext>
            </a:extLst>
          </p:cNvPr>
          <p:cNvSpPr/>
          <p:nvPr/>
        </p:nvSpPr>
        <p:spPr>
          <a:xfrm>
            <a:off x="-20209" y="6298836"/>
            <a:ext cx="12235783" cy="1120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9D3567A-5027-4777-92FA-3BD84E8CE3A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4FA77C-B820-490D-A07C-85D9B61AF1BA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6" name="AutoShape 2" descr="Leading Flutter Agency | Very Good Ventures">
            <a:extLst>
              <a:ext uri="{FF2B5EF4-FFF2-40B4-BE49-F238E27FC236}">
                <a16:creationId xmlns:a16="http://schemas.microsoft.com/office/drawing/2014/main" id="{60D0D0D1-2B63-4AB8-B00D-4FA8CCA68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04119B-DFAE-4739-9E31-B8F57596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7" b="16898"/>
          <a:stretch/>
        </p:blipFill>
        <p:spPr>
          <a:xfrm>
            <a:off x="2382412" y="1694630"/>
            <a:ext cx="7122375" cy="332877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BF19B2-932E-4CA8-AD21-6054D577ADAE}"/>
              </a:ext>
            </a:extLst>
          </p:cNvPr>
          <p:cNvSpPr/>
          <p:nvPr/>
        </p:nvSpPr>
        <p:spPr>
          <a:xfrm>
            <a:off x="1584" y="1"/>
            <a:ext cx="12192000" cy="607745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900" dirty="0">
              <a:latin typeface="Helvetica" pitchFamily="2" charset="0"/>
            </a:endParaRPr>
          </a:p>
        </p:txBody>
      </p:sp>
      <p:sp>
        <p:nvSpPr>
          <p:cNvPr id="19" name="TextBox 67">
            <a:extLst>
              <a:ext uri="{FF2B5EF4-FFF2-40B4-BE49-F238E27FC236}">
                <a16:creationId xmlns:a16="http://schemas.microsoft.com/office/drawing/2014/main" id="{92609C61-20AD-4190-9279-7584C87DAD33}"/>
              </a:ext>
            </a:extLst>
          </p:cNvPr>
          <p:cNvSpPr txBox="1"/>
          <p:nvPr/>
        </p:nvSpPr>
        <p:spPr>
          <a:xfrm>
            <a:off x="2193592" y="2503568"/>
            <a:ext cx="8371469" cy="171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DEMONSTRATION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9F80B-811A-4F0F-A271-7E09FAA4A3CF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7581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63672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19537"/>
            <a:ext cx="516981" cy="3701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9536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1B6F33-CC93-42F5-A0AE-660538511152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8B8622-03B9-431C-9B9A-2A09486BB97F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18A6A5-E028-4310-B03F-0DD7A35B6FD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972866-6148-44E2-852F-63C97B1D7725}"/>
              </a:ext>
            </a:extLst>
          </p:cNvPr>
          <p:cNvSpPr/>
          <p:nvPr/>
        </p:nvSpPr>
        <p:spPr>
          <a:xfrm>
            <a:off x="191606" y="1841447"/>
            <a:ext cx="3749040" cy="3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Knowledges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EEBAD-6326-4334-AD64-E0B8B2F0268A}"/>
              </a:ext>
            </a:extLst>
          </p:cNvPr>
          <p:cNvSpPr/>
          <p:nvPr/>
        </p:nvSpPr>
        <p:spPr>
          <a:xfrm>
            <a:off x="209792" y="2316079"/>
            <a:ext cx="3730854" cy="3142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to convince people, (data collection). 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AI, mainly NLP algorithms.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augmentation technics.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reality about Burkina traders problems.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Flutter development.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development.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Moor</a:t>
            </a:r>
            <a:r>
              <a:rPr lang="fr-FR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 </a:t>
            </a: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words orthograph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C6646B-E94C-4C66-BC35-BF866768FB85}"/>
              </a:ext>
            </a:extLst>
          </p:cNvPr>
          <p:cNvSpPr/>
          <p:nvPr/>
        </p:nvSpPr>
        <p:spPr>
          <a:xfrm>
            <a:off x="4072374" y="1841447"/>
            <a:ext cx="3749040" cy="3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Difficulties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EA3CDF-A210-435E-8F33-015ECF238990}"/>
              </a:ext>
            </a:extLst>
          </p:cNvPr>
          <p:cNvSpPr/>
          <p:nvPr/>
        </p:nvSpPr>
        <p:spPr>
          <a:xfrm>
            <a:off x="4072373" y="2256583"/>
            <a:ext cx="3749040" cy="3201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Lack of dataset for our local languages.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People though about mistics things during data collection.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Listen to each submission to clean the data.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18A1DE-92F5-4A43-BF15-0EB6F0412547}"/>
              </a:ext>
            </a:extLst>
          </p:cNvPr>
          <p:cNvSpPr/>
          <p:nvPr/>
        </p:nvSpPr>
        <p:spPr>
          <a:xfrm>
            <a:off x="7953140" y="1857357"/>
            <a:ext cx="3992120" cy="32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Perspectives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86D616-967B-46DF-9AB1-6C6B4C9F0EA6}"/>
              </a:ext>
            </a:extLst>
          </p:cNvPr>
          <p:cNvSpPr/>
          <p:nvPr/>
        </p:nvSpPr>
        <p:spPr>
          <a:xfrm>
            <a:off x="7953140" y="2256583"/>
            <a:ext cx="3992120" cy="32016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Increase dataset.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 the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three-tier architecture</a:t>
            </a:r>
            <a:endParaRPr lang="en-CA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</a:t>
            </a:r>
            <a:r>
              <a:rPr lang="en-CA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other local languages like </a:t>
            </a:r>
            <a:r>
              <a:rPr lang="en-CA" sz="16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Dioula</a:t>
            </a:r>
            <a:r>
              <a:rPr lang="en-CA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Fulfulde, ...</a:t>
            </a:r>
            <a:endParaRPr lang="x-none" sz="16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Integrate the model in earphones for automatic translation.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Build a Smart Home Voice Assistant using our local language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3CEC1D-8110-43A9-B1AA-45B8E785E924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78C8E-D13C-420C-B185-1EDFACD8CC99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Conclusion</a:t>
            </a:r>
          </a:p>
        </p:txBody>
      </p:sp>
    </p:spTree>
    <p:extLst>
      <p:ext uri="{BB962C8B-B14F-4D97-AF65-F5344CB8AC3E}">
        <p14:creationId xmlns:p14="http://schemas.microsoft.com/office/powerpoint/2010/main" val="26749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1B6F33-CC93-42F5-A0AE-660538511152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8B8622-03B9-431C-9B9A-2A09486BB97F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18A6A5-E028-4310-B03F-0DD7A35B6FD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A3CB1A8A-6A82-40DA-A0A7-7A1282940445}"/>
              </a:ext>
            </a:extLst>
          </p:cNvPr>
          <p:cNvGrpSpPr/>
          <p:nvPr/>
        </p:nvGrpSpPr>
        <p:grpSpPr>
          <a:xfrm>
            <a:off x="2844615" y="3383432"/>
            <a:ext cx="6664329" cy="2590301"/>
            <a:chOff x="6442865" y="4476808"/>
            <a:chExt cx="3426971" cy="1332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2C645C-0B7C-4281-A746-01E6A0DDCD6A}"/>
                </a:ext>
              </a:extLst>
            </p:cNvPr>
            <p:cNvSpPr/>
            <p:nvPr/>
          </p:nvSpPr>
          <p:spPr>
            <a:xfrm>
              <a:off x="6518387" y="4476808"/>
              <a:ext cx="3351449" cy="1332000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1651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784E39EA-51E7-4DE9-A325-2373E469AE10}"/>
                </a:ext>
              </a:extLst>
            </p:cNvPr>
            <p:cNvSpPr txBox="1"/>
            <p:nvPr/>
          </p:nvSpPr>
          <p:spPr>
            <a:xfrm flipH="1">
              <a:off x="7195354" y="4558175"/>
              <a:ext cx="1838914" cy="30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i="0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BARKA !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535B214A-F5C1-43BF-A832-26883A3A4597}"/>
                </a:ext>
              </a:extLst>
            </p:cNvPr>
            <p:cNvSpPr txBox="1"/>
            <p:nvPr/>
          </p:nvSpPr>
          <p:spPr>
            <a:xfrm flipH="1">
              <a:off x="6442865" y="5234675"/>
              <a:ext cx="3251487" cy="306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3200" b="1" dirty="0">
                  <a:solidFill>
                    <a:schemeClr val="accent1"/>
                  </a:solidFill>
                  <a:ea typeface="Calibri" panose="020F0502020204030204" pitchFamily="34" charset="0"/>
                  <a:cs typeface="Arial" panose="020B0604020202020204" pitchFamily="34" charset="0"/>
                </a:rPr>
                <a:t>THANK YOU!</a:t>
              </a:r>
            </a:p>
          </p:txBody>
        </p:sp>
      </p:grpSp>
      <p:sp>
        <p:nvSpPr>
          <p:cNvPr id="19" name="Shape 63340">
            <a:extLst>
              <a:ext uri="{FF2B5EF4-FFF2-40B4-BE49-F238E27FC236}">
                <a16:creationId xmlns:a16="http://schemas.microsoft.com/office/drawing/2014/main" id="{DBF15B5C-7F66-49BD-A5E7-D9E92B9961C8}"/>
              </a:ext>
            </a:extLst>
          </p:cNvPr>
          <p:cNvSpPr/>
          <p:nvPr/>
        </p:nvSpPr>
        <p:spPr>
          <a:xfrm rot="420000">
            <a:off x="8341235" y="2407321"/>
            <a:ext cx="2532258" cy="19869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6" y="0"/>
                </a:moveTo>
                <a:lnTo>
                  <a:pt x="0" y="9509"/>
                </a:lnTo>
                <a:lnTo>
                  <a:pt x="10904" y="19186"/>
                </a:lnTo>
                <a:lnTo>
                  <a:pt x="21600" y="9689"/>
                </a:lnTo>
                <a:lnTo>
                  <a:pt x="10696" y="0"/>
                </a:lnTo>
                <a:close/>
                <a:moveTo>
                  <a:pt x="1266" y="11676"/>
                </a:moveTo>
                <a:lnTo>
                  <a:pt x="1266" y="18647"/>
                </a:lnTo>
                <a:cubicBezTo>
                  <a:pt x="1032" y="18922"/>
                  <a:pt x="874" y="19420"/>
                  <a:pt x="874" y="20006"/>
                </a:cubicBezTo>
                <a:cubicBezTo>
                  <a:pt x="874" y="20883"/>
                  <a:pt x="1224" y="21600"/>
                  <a:pt x="1658" y="21600"/>
                </a:cubicBezTo>
                <a:cubicBezTo>
                  <a:pt x="2091" y="21600"/>
                  <a:pt x="2442" y="20883"/>
                  <a:pt x="2442" y="20006"/>
                </a:cubicBezTo>
                <a:cubicBezTo>
                  <a:pt x="2442" y="19420"/>
                  <a:pt x="2284" y="18922"/>
                  <a:pt x="2050" y="18647"/>
                </a:cubicBezTo>
                <a:lnTo>
                  <a:pt x="2050" y="12338"/>
                </a:lnTo>
                <a:lnTo>
                  <a:pt x="1266" y="11676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7776E10-1C75-4D4B-8499-552243FDE7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500" b="90000" l="7190" r="90033">
                        <a14:foregroundMark x1="73693" y1="7375" x2="73693" y2="7375"/>
                        <a14:foregroundMark x1="73693" y1="5500" x2="73693" y2="5500"/>
                        <a14:foregroundMark x1="90196" y1="17125" x2="90196" y2="17125"/>
                        <a14:foregroundMark x1="19935" y1="32625" x2="19935" y2="32625"/>
                        <a14:foregroundMark x1="21242" y1="32625" x2="21242" y2="32625"/>
                        <a14:foregroundMark x1="20752" y1="32000" x2="19118" y2="29750"/>
                        <a14:foregroundMark x1="13725" y1="35875" x2="13725" y2="35875"/>
                        <a14:foregroundMark x1="13399" y1="33000" x2="13399" y2="33000"/>
                        <a14:foregroundMark x1="19608" y1="35125" x2="8497" y2="34500"/>
                        <a14:foregroundMark x1="18301" y1="36500" x2="7190" y2="31125"/>
                        <a14:foregroundMark x1="18301" y1="33875" x2="10948" y2="31750"/>
                        <a14:foregroundMark x1="19935" y1="31375" x2="19935" y2="27000"/>
                        <a14:foregroundMark x1="9314" y1="34250" x2="15850" y2="43125"/>
                        <a14:foregroundMark x1="47108" y1="84046" x2="46920" y2="84076"/>
                        <a14:foregroundMark x1="46959" y1="84125" x2="47185" y2="84125"/>
                        <a14:backgroundMark x1="49183" y1="85500" x2="62908" y2="82625"/>
                        <a14:backgroundMark x1="62908" y1="82625" x2="67974" y2="83125"/>
                        <a14:backgroundMark x1="51961" y1="84875" x2="48529" y2="85500"/>
                        <a14:backgroundMark x1="45098" y1="87250" x2="41340" y2="85250"/>
                        <a14:backgroundMark x1="46242" y1="86125" x2="43954" y2="85500"/>
                        <a14:backgroundMark x1="48039" y1="85500" x2="42810" y2="85125"/>
                        <a14:backgroundMark x1="57680" y1="84625" x2="54902" y2="81375"/>
                        <a14:backgroundMark x1="55719" y1="81125" x2="67484" y2="84000"/>
                        <a14:backgroundMark x1="62582" y1="83375" x2="55065" y2="79875"/>
                        <a14:backgroundMark x1="72386" y1="77625" x2="74673" y2="77375"/>
                        <a14:backgroundMark x1="59150" y1="81375" x2="56863" y2="8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72" y="1687407"/>
            <a:ext cx="3797630" cy="49642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4962E8-212D-40AD-ABE5-DDFDCDF54DA5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218CCC-7846-4574-B733-F7EF5FEA6A61}"/>
              </a:ext>
            </a:extLst>
          </p:cNvPr>
          <p:cNvSpPr/>
          <p:nvPr/>
        </p:nvSpPr>
        <p:spPr>
          <a:xfrm>
            <a:off x="0" y="0"/>
            <a:ext cx="12192000" cy="102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  Conclusion</a:t>
            </a:r>
          </a:p>
        </p:txBody>
      </p:sp>
    </p:spTree>
    <p:extLst>
      <p:ext uri="{BB962C8B-B14F-4D97-AF65-F5344CB8AC3E}">
        <p14:creationId xmlns:p14="http://schemas.microsoft.com/office/powerpoint/2010/main" val="36858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22 -0.00023 L 0.17708 -0.05579 C 0.16159 -0.06921 0.14062 -0.07245 0.11849 -0.06944 C 0.09362 -0.06366 0.07461 -0.05139 0.06224 -0.03287 L 0.00286 0.04884 " pathEditMode="relative" rAng="10320000" ptsTypes="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56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69F6E606-99D2-465B-8CBC-CD91C8BD0F68}"/>
              </a:ext>
            </a:extLst>
          </p:cNvPr>
          <p:cNvGrpSpPr/>
          <p:nvPr/>
        </p:nvGrpSpPr>
        <p:grpSpPr>
          <a:xfrm>
            <a:off x="127000" y="136215"/>
            <a:ext cx="12065000" cy="1941449"/>
            <a:chOff x="127000" y="136215"/>
            <a:chExt cx="12065000" cy="1941449"/>
          </a:xfrm>
        </p:grpSpPr>
        <p:grpSp>
          <p:nvGrpSpPr>
            <p:cNvPr id="2" name="Group 21">
              <a:extLst>
                <a:ext uri="{FF2B5EF4-FFF2-40B4-BE49-F238E27FC236}">
                  <a16:creationId xmlns:a16="http://schemas.microsoft.com/office/drawing/2014/main" id="{D8E769BD-4623-4752-A585-E69BB12414B8}"/>
                </a:ext>
              </a:extLst>
            </p:cNvPr>
            <p:cNvGrpSpPr/>
            <p:nvPr/>
          </p:nvGrpSpPr>
          <p:grpSpPr>
            <a:xfrm>
              <a:off x="127000" y="243316"/>
              <a:ext cx="4734522" cy="809354"/>
              <a:chOff x="4826943" y="969275"/>
              <a:chExt cx="2948940" cy="1256806"/>
            </a:xfrm>
          </p:grpSpPr>
          <p:sp>
            <p:nvSpPr>
              <p:cNvPr id="3" name="Rectangle: Rounded Corners 22">
                <a:extLst>
                  <a:ext uri="{FF2B5EF4-FFF2-40B4-BE49-F238E27FC236}">
                    <a16:creationId xmlns:a16="http://schemas.microsoft.com/office/drawing/2014/main" id="{23AF94CF-6B97-4009-B43D-BAB104D78445}"/>
                  </a:ext>
                </a:extLst>
              </p:cNvPr>
              <p:cNvSpPr/>
              <p:nvPr/>
            </p:nvSpPr>
            <p:spPr>
              <a:xfrm>
                <a:off x="4826943" y="969275"/>
                <a:ext cx="2948940" cy="125680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23">
                <a:extLst>
                  <a:ext uri="{FF2B5EF4-FFF2-40B4-BE49-F238E27FC236}">
                    <a16:creationId xmlns:a16="http://schemas.microsoft.com/office/drawing/2014/main" id="{BD4375A6-9D5D-4EC2-992D-31E674489636}"/>
                  </a:ext>
                </a:extLst>
              </p:cNvPr>
              <p:cNvGrpSpPr/>
              <p:nvPr/>
            </p:nvGrpSpPr>
            <p:grpSpPr>
              <a:xfrm>
                <a:off x="5051733" y="1062056"/>
                <a:ext cx="2419543" cy="1042400"/>
                <a:chOff x="5013633" y="959186"/>
                <a:chExt cx="2419543" cy="1042400"/>
              </a:xfrm>
            </p:grpSpPr>
            <p:pic>
              <p:nvPicPr>
                <p:cNvPr id="5" name="Picture 24">
                  <a:extLst>
                    <a:ext uri="{FF2B5EF4-FFF2-40B4-BE49-F238E27FC236}">
                      <a16:creationId xmlns:a16="http://schemas.microsoft.com/office/drawing/2014/main" id="{FE326B11-FB63-4003-B60E-8A47EA067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13633" y="959186"/>
                  <a:ext cx="711200" cy="1042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6" name="Picture 25">
                  <a:extLst>
                    <a:ext uri="{FF2B5EF4-FFF2-40B4-BE49-F238E27FC236}">
                      <a16:creationId xmlns:a16="http://schemas.microsoft.com/office/drawing/2014/main" id="{0546C028-901F-4E99-B561-4A9424489A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2976" y="1086065"/>
                  <a:ext cx="1600200" cy="9155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pic>
          <p:nvPicPr>
            <p:cNvPr id="7" name="Picture 2" descr="Ministère de la Santé et de l'Hygiène Publique - Burkina Faso">
              <a:extLst>
                <a:ext uri="{FF2B5EF4-FFF2-40B4-BE49-F238E27FC236}">
                  <a16:creationId xmlns:a16="http://schemas.microsoft.com/office/drawing/2014/main" id="{BEB314ED-5ED7-4FB2-B768-EFE83DB36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" r="2855" b="1598"/>
            <a:stretch/>
          </p:blipFill>
          <p:spPr bwMode="auto">
            <a:xfrm>
              <a:off x="9952497" y="136215"/>
              <a:ext cx="1177005" cy="1218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3">
              <a:extLst>
                <a:ext uri="{FF2B5EF4-FFF2-40B4-BE49-F238E27FC236}">
                  <a16:creationId xmlns:a16="http://schemas.microsoft.com/office/drawing/2014/main" id="{025B79A1-BB63-439B-8B3E-42AC16C0BBDD}"/>
                </a:ext>
              </a:extLst>
            </p:cNvPr>
            <p:cNvSpPr txBox="1"/>
            <p:nvPr/>
          </p:nvSpPr>
          <p:spPr>
            <a:xfrm>
              <a:off x="8890000" y="1369778"/>
              <a:ext cx="330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Ministry of Higher Education, Research and Innovation</a:t>
              </a:r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id="{D5CD91DF-E7E3-44AE-8320-6C8FFA2F9DF5}"/>
              </a:ext>
            </a:extLst>
          </p:cNvPr>
          <p:cNvSpPr/>
          <p:nvPr/>
        </p:nvSpPr>
        <p:spPr>
          <a:xfrm>
            <a:off x="6908877" y="1354571"/>
            <a:ext cx="964580" cy="780888"/>
          </a:xfrm>
          <a:custGeom>
            <a:avLst/>
            <a:gdLst/>
            <a:ahLst/>
            <a:cxnLst/>
            <a:rect l="l" t="t" r="r" b="b"/>
            <a:pathLst>
              <a:path w="1430333" h="921862">
                <a:moveTo>
                  <a:pt x="0" y="0"/>
                </a:moveTo>
                <a:lnTo>
                  <a:pt x="1430333" y="0"/>
                </a:lnTo>
                <a:lnTo>
                  <a:pt x="1430333" y="921862"/>
                </a:lnTo>
                <a:lnTo>
                  <a:pt x="0" y="9218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F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B050D-96DD-4AB8-A71F-C3EBCC9D6B58}"/>
              </a:ext>
            </a:extLst>
          </p:cNvPr>
          <p:cNvSpPr/>
          <p:nvPr/>
        </p:nvSpPr>
        <p:spPr>
          <a:xfrm>
            <a:off x="6197965" y="1209333"/>
            <a:ext cx="2561331" cy="10848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1EABF-936E-44C5-8F4F-50CEA13F2615}"/>
              </a:ext>
            </a:extLst>
          </p:cNvPr>
          <p:cNvSpPr/>
          <p:nvPr/>
        </p:nvSpPr>
        <p:spPr>
          <a:xfrm>
            <a:off x="334989" y="1698051"/>
            <a:ext cx="5862977" cy="8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C1AFE4-47CC-49E3-A1EC-20B9224E2197}"/>
              </a:ext>
            </a:extLst>
          </p:cNvPr>
          <p:cNvSpPr/>
          <p:nvPr/>
        </p:nvSpPr>
        <p:spPr>
          <a:xfrm>
            <a:off x="334989" y="1785314"/>
            <a:ext cx="105484" cy="151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C6A8A5-F9D1-4B74-A32C-7A38E8C15B13}"/>
              </a:ext>
            </a:extLst>
          </p:cNvPr>
          <p:cNvSpPr/>
          <p:nvPr/>
        </p:nvSpPr>
        <p:spPr>
          <a:xfrm>
            <a:off x="440473" y="3210180"/>
            <a:ext cx="2980640" cy="8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CEAF28A-194B-4B23-B1B6-174E54ECC40C}"/>
              </a:ext>
            </a:extLst>
          </p:cNvPr>
          <p:cNvSpPr txBox="1"/>
          <p:nvPr/>
        </p:nvSpPr>
        <p:spPr>
          <a:xfrm>
            <a:off x="767524" y="2245916"/>
            <a:ext cx="572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latin typeface="Verdana" panose="020B0604030504040204" pitchFamily="34" charset="0"/>
                <a:ea typeface="Verdana" panose="020B0604030504040204" pitchFamily="34" charset="0"/>
              </a:rPr>
              <a:t>Thesis</a:t>
            </a:r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32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Defense</a:t>
            </a:r>
            <a:r>
              <a:rPr lang="en-CA" sz="3200" b="1" dirty="0">
                <a:solidFill>
                  <a:srgbClr val="0D46F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3200" b="1" dirty="0">
                <a:latin typeface="Verdana" panose="020B0604030504040204" pitchFamily="34" charset="0"/>
                <a:ea typeface="Verdana" panose="020B0604030504040204" pitchFamily="34" charset="0"/>
              </a:rPr>
              <a:t>2024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34D1D-48E5-4C9C-B1D6-716C56F5EF6E}"/>
              </a:ext>
            </a:extLst>
          </p:cNvPr>
          <p:cNvSpPr/>
          <p:nvPr/>
        </p:nvSpPr>
        <p:spPr>
          <a:xfrm>
            <a:off x="362674" y="3757152"/>
            <a:ext cx="216905" cy="9156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F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50BC65-AAA5-4F2B-B653-417FF2F0DE24}"/>
              </a:ext>
            </a:extLst>
          </p:cNvPr>
          <p:cNvSpPr txBox="1"/>
          <p:nvPr/>
        </p:nvSpPr>
        <p:spPr>
          <a:xfrm>
            <a:off x="2157048" y="3993318"/>
            <a:ext cx="10034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Voice Translation Mobile App using Artificial Intelligence:</a:t>
            </a:r>
          </a:p>
          <a:p>
            <a:pPr algn="ctr"/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case of Moor</a:t>
            </a:r>
            <a:r>
              <a:rPr lang="fr-FR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é</a:t>
            </a:r>
            <a:r>
              <a:rPr lang="en-CA" sz="24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English </a:t>
            </a:r>
            <a:endParaRPr lang="fr-BF" sz="2400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956E57E-E1BF-4154-B4EB-6A79178158E7}"/>
              </a:ext>
            </a:extLst>
          </p:cNvPr>
          <p:cNvGrpSpPr/>
          <p:nvPr/>
        </p:nvGrpSpPr>
        <p:grpSpPr>
          <a:xfrm>
            <a:off x="579579" y="5360827"/>
            <a:ext cx="11135304" cy="1217516"/>
            <a:chOff x="609890" y="5264413"/>
            <a:chExt cx="11135304" cy="1217516"/>
          </a:xfrm>
          <a:solidFill>
            <a:schemeClr val="accent1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69C973-4844-4142-9850-71B10C2FEDD2}"/>
                </a:ext>
              </a:extLst>
            </p:cNvPr>
            <p:cNvSpPr/>
            <p:nvPr/>
          </p:nvSpPr>
          <p:spPr>
            <a:xfrm>
              <a:off x="609890" y="5264413"/>
              <a:ext cx="3768742" cy="1217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Presented by: KONGO Hamado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AE7957-71A3-40A7-9D11-1475BEB84BE8}"/>
                </a:ext>
              </a:extLst>
            </p:cNvPr>
            <p:cNvSpPr/>
            <p:nvPr/>
          </p:nvSpPr>
          <p:spPr>
            <a:xfrm>
              <a:off x="7976452" y="5264413"/>
              <a:ext cx="3768742" cy="12175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Supervised by: Flora SOUDRE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E16D7C98-BF81-425F-BA47-0B3CFF5BB224}"/>
              </a:ext>
            </a:extLst>
          </p:cNvPr>
          <p:cNvSpPr txBox="1"/>
          <p:nvPr/>
        </p:nvSpPr>
        <p:spPr>
          <a:xfrm flipH="1">
            <a:off x="579579" y="3882472"/>
            <a:ext cx="17129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4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Topic</a:t>
            </a:r>
            <a:r>
              <a:rPr lang="en-CA" sz="3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5043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682E43D-B0F9-4BA4-9317-63653B35C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" b="9427"/>
          <a:stretch/>
        </p:blipFill>
        <p:spPr>
          <a:xfrm>
            <a:off x="5757497" y="1498531"/>
            <a:ext cx="6367546" cy="47644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0E3A85-FC41-4435-873F-8F0AE298F2B2}"/>
              </a:ext>
            </a:extLst>
          </p:cNvPr>
          <p:cNvSpPr/>
          <p:nvPr/>
        </p:nvSpPr>
        <p:spPr>
          <a:xfrm>
            <a:off x="0" y="6291310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07AD70-5B30-4823-988E-2D66D542CEE5}"/>
              </a:ext>
            </a:extLst>
          </p:cNvPr>
          <p:cNvSpPr txBox="1"/>
          <p:nvPr/>
        </p:nvSpPr>
        <p:spPr>
          <a:xfrm>
            <a:off x="21790" y="643259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25773F-6898-42B6-BA8B-AF48BE9660D4}"/>
              </a:ext>
            </a:extLst>
          </p:cNvPr>
          <p:cNvSpPr txBox="1"/>
          <p:nvPr/>
        </p:nvSpPr>
        <p:spPr>
          <a:xfrm>
            <a:off x="8577254" y="6442882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C78D46-F294-4AE6-9F13-9F2A70718A24}"/>
              </a:ext>
            </a:extLst>
          </p:cNvPr>
          <p:cNvSpPr txBox="1"/>
          <p:nvPr/>
        </p:nvSpPr>
        <p:spPr>
          <a:xfrm>
            <a:off x="109651" y="3268046"/>
            <a:ext cx="6256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67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languages</a:t>
            </a:r>
            <a:r>
              <a:rPr lang="fr-F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Burkina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according</a:t>
            </a:r>
            <a:r>
              <a:rPr lang="fr-F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</a:p>
          <a:p>
            <a:r>
              <a:rPr lang="fr-F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Burkina National </a:t>
            </a:r>
            <a:r>
              <a:rPr lang="fr-FR" b="0" i="0" dirty="0" err="1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Tourist</a:t>
            </a:r>
            <a:r>
              <a:rPr lang="fr-F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Office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6164E2-71D5-46A5-8847-8E27FCC696DB}"/>
              </a:ext>
            </a:extLst>
          </p:cNvPr>
          <p:cNvSpPr txBox="1"/>
          <p:nvPr/>
        </p:nvSpPr>
        <p:spPr>
          <a:xfrm>
            <a:off x="109651" y="4336423"/>
            <a:ext cx="6584747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700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Most </a:t>
            </a:r>
            <a:r>
              <a:rPr lang="fr-FR" sz="1700" dirty="0" err="1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fr-FR" sz="1700" b="0" i="0" dirty="0" err="1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poken</a:t>
            </a:r>
            <a:r>
              <a:rPr lang="fr-FR" sz="1700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one: Mooré </a:t>
            </a:r>
            <a:r>
              <a:rPr lang="fr-FR" sz="1700" b="0" i="0" dirty="0" err="1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language</a:t>
            </a:r>
            <a:r>
              <a:rPr lang="fr-BF" sz="1700" dirty="0">
                <a:latin typeface="Verdana" panose="020B0604030504040204" pitchFamily="34" charset="0"/>
                <a:ea typeface="Verdana" panose="020B0604030504040204" pitchFamily="34" charset="0"/>
              </a:rPr>
              <a:t>(52</a:t>
            </a:r>
            <a:r>
              <a:rPr lang="fr-FR" sz="17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fr-BF" sz="1700" dirty="0">
                <a:latin typeface="Verdana" panose="020B0604030504040204" pitchFamily="34" charset="0"/>
                <a:ea typeface="Verdana" panose="020B0604030504040204" pitchFamily="34" charset="0"/>
              </a:rPr>
              <a:t>9%)</a:t>
            </a:r>
            <a:r>
              <a:rPr lang="fr-FR" sz="1700" dirty="0">
                <a:latin typeface="Verdana" panose="020B0604030504040204" pitchFamily="34" charset="0"/>
                <a:ea typeface="Verdana" panose="020B0604030504040204" pitchFamily="34" charset="0"/>
              </a:rPr>
              <a:t> , 5th PHC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B485EE5-D656-4F66-BD06-52847A61E732}"/>
              </a:ext>
            </a:extLst>
          </p:cNvPr>
          <p:cNvSpPr txBox="1"/>
          <p:nvPr/>
        </p:nvSpPr>
        <p:spPr>
          <a:xfrm>
            <a:off x="176559" y="2232893"/>
            <a:ext cx="62568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70.3% </a:t>
            </a:r>
            <a:r>
              <a:rPr lang="fr-FR" sz="25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did</a:t>
            </a:r>
            <a:r>
              <a:rPr lang="fr-FR" sz="25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not attend </a:t>
            </a:r>
            <a:r>
              <a:rPr lang="fr-FR" sz="25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school</a:t>
            </a:r>
            <a:r>
              <a:rPr lang="fr-FR" sz="25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!!!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29931E-487F-4E51-A65A-EE0144C9EB10}"/>
              </a:ext>
            </a:extLst>
          </p:cNvPr>
          <p:cNvSpPr/>
          <p:nvPr/>
        </p:nvSpPr>
        <p:spPr>
          <a:xfrm>
            <a:off x="11649759" y="5943652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D428E-D950-4AE6-920B-71844C6F49A0}"/>
              </a:ext>
            </a:extLst>
          </p:cNvPr>
          <p:cNvSpPr/>
          <p:nvPr/>
        </p:nvSpPr>
        <p:spPr>
          <a:xfrm>
            <a:off x="0" y="0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INTRODUCTION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5DB7A2-B9D2-4332-BE62-B9C3407A2380}"/>
              </a:ext>
            </a:extLst>
          </p:cNvPr>
          <p:cNvSpPr txBox="1"/>
          <p:nvPr/>
        </p:nvSpPr>
        <p:spPr>
          <a:xfrm>
            <a:off x="176559" y="1710248"/>
            <a:ext cx="7618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literacy rate 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of people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older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than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 15 </a:t>
            </a:r>
            <a:r>
              <a:rPr lang="fr-FR" dirty="0" err="1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fr-BF" dirty="0">
                <a:latin typeface="Verdana" panose="020B0604030504040204" pitchFamily="34" charset="0"/>
                <a:ea typeface="Verdana" panose="020B0604030504040204" pitchFamily="34" charset="0"/>
              </a:rPr>
              <a:t>29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fr-BF" dirty="0">
                <a:latin typeface="Verdana" panose="020B0604030504040204" pitchFamily="34" charset="0"/>
                <a:ea typeface="Verdana" panose="020B0604030504040204" pitchFamily="34" charset="0"/>
              </a:rPr>
              <a:t>7%</a:t>
            </a:r>
            <a:r>
              <a:rPr lang="fr-FR" dirty="0">
                <a:latin typeface="Verdana" panose="020B0604030504040204" pitchFamily="34" charset="0"/>
                <a:ea typeface="Verdana" panose="020B0604030504040204" pitchFamily="34" charset="0"/>
              </a:rPr>
              <a:t>, 5th PHC of 2019</a:t>
            </a:r>
            <a:endParaRPr lang="en-C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0E3A85-FC41-4435-873F-8F0AE298F2B2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07AD70-5B30-4823-988E-2D66D542CEE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25773F-6898-42B6-BA8B-AF48BE9660D4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6164E2-71D5-46A5-8847-8E27FCC696DB}"/>
              </a:ext>
            </a:extLst>
          </p:cNvPr>
          <p:cNvSpPr txBox="1"/>
          <p:nvPr/>
        </p:nvSpPr>
        <p:spPr>
          <a:xfrm>
            <a:off x="348491" y="2026999"/>
            <a:ext cx="7822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International partners such us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americans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chineese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germans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arabes,French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CA" dirty="0" err="1">
                <a:latin typeface="Verdana" panose="020B0604030504040204" pitchFamily="34" charset="0"/>
                <a:ea typeface="Verdana" panose="020B0604030504040204" pitchFamily="34" charset="0"/>
              </a:rPr>
              <a:t>british</a:t>
            </a:r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 , Italian … </a:t>
            </a:r>
            <a:r>
              <a:rPr lang="en-CA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of them can speak English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23A8B6-69C9-4688-9166-96CB24200C5B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0B5F2B-709A-4EA5-8C2A-4BD747F4ECBA}"/>
              </a:ext>
            </a:extLst>
          </p:cNvPr>
          <p:cNvSpPr txBox="1"/>
          <p:nvPr/>
        </p:nvSpPr>
        <p:spPr>
          <a:xfrm>
            <a:off x="348490" y="1423840"/>
            <a:ext cx="799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Verdana" panose="020B0604030504040204" pitchFamily="34" charset="0"/>
                <a:ea typeface="Verdana" panose="020B0604030504040204" pitchFamily="34" charset="0"/>
              </a:rPr>
              <a:t>They cannot work in public institutions , become </a:t>
            </a:r>
            <a:r>
              <a:rPr lang="en-CA" b="1" dirty="0">
                <a:latin typeface="Verdana" panose="020B0604030504040204" pitchFamily="34" charset="0"/>
                <a:ea typeface="Verdana" panose="020B0604030504040204" pitchFamily="34" charset="0"/>
              </a:rPr>
              <a:t>Businessmen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5A68D-4382-48DC-B880-3127D32A90D0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INTRODUCTION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7DC5F9E-B1A4-4007-8CF6-8408B3F24B1C}"/>
              </a:ext>
            </a:extLst>
          </p:cNvPr>
          <p:cNvGrpSpPr/>
          <p:nvPr/>
        </p:nvGrpSpPr>
        <p:grpSpPr>
          <a:xfrm>
            <a:off x="197721" y="2983815"/>
            <a:ext cx="3151091" cy="2586807"/>
            <a:chOff x="197721" y="2983815"/>
            <a:chExt cx="3151091" cy="2586807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09C64AE9-FDC6-403B-ABA7-1924EEB1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721" y="2983815"/>
              <a:ext cx="3151091" cy="21007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75D9CD-A1CB-4AD6-A1F2-C2C79777A74C}"/>
                </a:ext>
              </a:extLst>
            </p:cNvPr>
            <p:cNvSpPr/>
            <p:nvPr/>
          </p:nvSpPr>
          <p:spPr>
            <a:xfrm>
              <a:off x="197721" y="5161548"/>
              <a:ext cx="3151091" cy="40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Traditional Crafts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6359772-32EE-4841-B553-3FE7098A0A99}"/>
              </a:ext>
            </a:extLst>
          </p:cNvPr>
          <p:cNvGrpSpPr/>
          <p:nvPr/>
        </p:nvGrpSpPr>
        <p:grpSpPr>
          <a:xfrm>
            <a:off x="3428612" y="3002393"/>
            <a:ext cx="2667389" cy="2568229"/>
            <a:chOff x="3428612" y="3002393"/>
            <a:chExt cx="2667389" cy="256822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4C1C21E-EE6D-44BB-BEFC-33BE82FE5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" r="9565"/>
            <a:stretch/>
          </p:blipFill>
          <p:spPr bwMode="auto">
            <a:xfrm>
              <a:off x="3428612" y="3002393"/>
              <a:ext cx="2652964" cy="2063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FBA982-1524-445A-85C9-2F6B9C4C2572}"/>
                </a:ext>
              </a:extLst>
            </p:cNvPr>
            <p:cNvSpPr/>
            <p:nvPr/>
          </p:nvSpPr>
          <p:spPr>
            <a:xfrm>
              <a:off x="3428613" y="5161548"/>
              <a:ext cx="2667388" cy="40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Corn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03FBCD3A-8F54-4170-AA9C-B5EE7E8DCE9C}"/>
              </a:ext>
            </a:extLst>
          </p:cNvPr>
          <p:cNvGrpSpPr/>
          <p:nvPr/>
        </p:nvGrpSpPr>
        <p:grpSpPr>
          <a:xfrm>
            <a:off x="6161375" y="3021090"/>
            <a:ext cx="2185312" cy="2549532"/>
            <a:chOff x="6161375" y="3021090"/>
            <a:chExt cx="2185312" cy="2549532"/>
          </a:xfrm>
        </p:grpSpPr>
        <p:pic>
          <p:nvPicPr>
            <p:cNvPr id="18" name="Picture 4" descr="PAGNE Traditionnelle Burkina FASO">
              <a:extLst>
                <a:ext uri="{FF2B5EF4-FFF2-40B4-BE49-F238E27FC236}">
                  <a16:creationId xmlns:a16="http://schemas.microsoft.com/office/drawing/2014/main" id="{EEC78BEA-2952-4303-9D62-BD5C9A599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1376" y="3021090"/>
              <a:ext cx="2185311" cy="2026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9B0D0E-0291-44F4-9B1A-B66DEA70AED2}"/>
                </a:ext>
              </a:extLst>
            </p:cNvPr>
            <p:cNvSpPr/>
            <p:nvPr/>
          </p:nvSpPr>
          <p:spPr>
            <a:xfrm>
              <a:off x="6161375" y="5161548"/>
              <a:ext cx="2185311" cy="40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Clothes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C860254-C5F9-4C2F-B977-22D2507A9836}"/>
              </a:ext>
            </a:extLst>
          </p:cNvPr>
          <p:cNvGrpSpPr/>
          <p:nvPr/>
        </p:nvGrpSpPr>
        <p:grpSpPr>
          <a:xfrm>
            <a:off x="8426487" y="2991681"/>
            <a:ext cx="3467328" cy="2578941"/>
            <a:chOff x="8426487" y="2991681"/>
            <a:chExt cx="3467328" cy="2578941"/>
          </a:xfrm>
        </p:grpSpPr>
        <p:pic>
          <p:nvPicPr>
            <p:cNvPr id="3" name="Picture 4" descr="Story pin image">
              <a:extLst>
                <a:ext uri="{FF2B5EF4-FFF2-40B4-BE49-F238E27FC236}">
                  <a16:creationId xmlns:a16="http://schemas.microsoft.com/office/drawing/2014/main" id="{3A8031FD-7944-43FD-81C6-E0A7E546D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90" b="33658"/>
            <a:stretch/>
          </p:blipFill>
          <p:spPr bwMode="auto">
            <a:xfrm>
              <a:off x="8426487" y="2991681"/>
              <a:ext cx="3467328" cy="2082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D85006-A520-4CF5-9186-38E74D1C5423}"/>
                </a:ext>
              </a:extLst>
            </p:cNvPr>
            <p:cNvSpPr/>
            <p:nvPr/>
          </p:nvSpPr>
          <p:spPr>
            <a:xfrm>
              <a:off x="8474614" y="5161548"/>
              <a:ext cx="3419201" cy="409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Electronics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50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0F5340A-AF14-41BB-A2C0-BB0CA4D3065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B21F950-E34D-40C1-A113-7060A351F8D9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44F5A50-E62C-4CEA-85E8-C218C080D4F1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10E2CA-AD11-46C9-970B-A80DB5F68BC3}"/>
              </a:ext>
            </a:extLst>
          </p:cNvPr>
          <p:cNvSpPr/>
          <p:nvPr/>
        </p:nvSpPr>
        <p:spPr>
          <a:xfrm>
            <a:off x="0" y="0"/>
            <a:ext cx="12166740" cy="602695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8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907" algn="ctr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>
                <a:schemeClr val="accent1"/>
              </a:buClr>
              <a:buSzPct val="100000"/>
              <a:tabLst>
                <a:tab pos="727472" algn="l"/>
              </a:tabLst>
            </a:pPr>
            <a:r>
              <a:rPr lang="en-US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Problematic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D5B73-96CE-434D-A474-E183A176336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321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" descr="A scattering of small circles">
            <a:extLst>
              <a:ext uri="{FF2B5EF4-FFF2-40B4-BE49-F238E27FC236}">
                <a16:creationId xmlns:a16="http://schemas.microsoft.com/office/drawing/2014/main" id="{5D731BB1-8FD2-463D-95CE-F9F716FB1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7730" y="605826"/>
            <a:ext cx="6949440" cy="69494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0E3A85-FC41-4435-873F-8F0AE298F2B2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07AD70-5B30-4823-988E-2D66D542CEE5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25773F-6898-42B6-BA8B-AF48BE9660D4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29828C-ADCA-4B34-9385-3AEB7DDDA54F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E50D292-9058-4FCB-9F4A-041E9AC5EBBC}"/>
              </a:ext>
            </a:extLst>
          </p:cNvPr>
          <p:cNvGrpSpPr/>
          <p:nvPr/>
        </p:nvGrpSpPr>
        <p:grpSpPr>
          <a:xfrm>
            <a:off x="363626" y="2041813"/>
            <a:ext cx="10088824" cy="1160919"/>
            <a:chOff x="304158" y="1935989"/>
            <a:chExt cx="10088824" cy="11609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2114C3-9282-4A73-A95F-D336BC6A1D55}"/>
                </a:ext>
              </a:extLst>
            </p:cNvPr>
            <p:cNvSpPr/>
            <p:nvPr/>
          </p:nvSpPr>
          <p:spPr>
            <a:xfrm rot="19527773">
              <a:off x="304158" y="2824806"/>
              <a:ext cx="2960434" cy="2721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C21133-3817-433A-B77C-193AE49A6C59}"/>
                </a:ext>
              </a:extLst>
            </p:cNvPr>
            <p:cNvSpPr/>
            <p:nvPr/>
          </p:nvSpPr>
          <p:spPr>
            <a:xfrm>
              <a:off x="2938739" y="1935989"/>
              <a:ext cx="7454243" cy="46949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Verdana" panose="020B0604030504040204" pitchFamily="34" charset="0"/>
                  <a:ea typeface="Verdana" panose="020B0604030504040204" pitchFamily="34" charset="0"/>
                </a:rPr>
                <a:t>lost a lot of money hiring people to translate for them</a:t>
              </a:r>
              <a:endParaRPr lang="en-CA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D61FBE0-D85F-46D4-8AE3-F5B5B6231033}"/>
              </a:ext>
            </a:extLst>
          </p:cNvPr>
          <p:cNvGrpSpPr/>
          <p:nvPr/>
        </p:nvGrpSpPr>
        <p:grpSpPr>
          <a:xfrm>
            <a:off x="382607" y="2827359"/>
            <a:ext cx="10038376" cy="1050181"/>
            <a:chOff x="323139" y="2721535"/>
            <a:chExt cx="10038376" cy="105018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EA9125-52E0-432E-9B22-78584C311EAC}"/>
                </a:ext>
              </a:extLst>
            </p:cNvPr>
            <p:cNvSpPr/>
            <p:nvPr/>
          </p:nvSpPr>
          <p:spPr>
            <a:xfrm rot="19734888">
              <a:off x="323139" y="3520626"/>
              <a:ext cx="2960434" cy="251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26614A-09C0-4F94-8255-410C6D123FF6}"/>
                </a:ext>
              </a:extLst>
            </p:cNvPr>
            <p:cNvSpPr/>
            <p:nvPr/>
          </p:nvSpPr>
          <p:spPr>
            <a:xfrm>
              <a:off x="2939895" y="2721535"/>
              <a:ext cx="7421620" cy="4323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lose time and money to learn English before their travel</a:t>
              </a:r>
              <a:endParaRPr lang="en-CA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A84D9333-DB42-4FDE-8670-C0667C049A08}"/>
              </a:ext>
            </a:extLst>
          </p:cNvPr>
          <p:cNvGrpSpPr/>
          <p:nvPr/>
        </p:nvGrpSpPr>
        <p:grpSpPr>
          <a:xfrm>
            <a:off x="314946" y="5042686"/>
            <a:ext cx="10121193" cy="861242"/>
            <a:chOff x="255478" y="4940105"/>
            <a:chExt cx="10121193" cy="86124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06787E-8E39-4AC6-8D1B-17EDE4885F22}"/>
                </a:ext>
              </a:extLst>
            </p:cNvPr>
            <p:cNvSpPr/>
            <p:nvPr/>
          </p:nvSpPr>
          <p:spPr>
            <a:xfrm rot="1278902">
              <a:off x="255478" y="4940105"/>
              <a:ext cx="2960434" cy="251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D8677D-EE4A-4D52-912B-104CDC07CDC1}"/>
                </a:ext>
              </a:extLst>
            </p:cNvPr>
            <p:cNvSpPr/>
            <p:nvPr/>
          </p:nvSpPr>
          <p:spPr>
            <a:xfrm>
              <a:off x="3012136" y="5351406"/>
              <a:ext cx="7364535" cy="4499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business opportunities inaccessible</a:t>
              </a:r>
              <a:endParaRPr lang="en-CA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06D0E2F-2BC5-47EC-88E6-32362AF807CF}"/>
              </a:ext>
            </a:extLst>
          </p:cNvPr>
          <p:cNvGrpSpPr/>
          <p:nvPr/>
        </p:nvGrpSpPr>
        <p:grpSpPr>
          <a:xfrm>
            <a:off x="302916" y="4375533"/>
            <a:ext cx="10133223" cy="666580"/>
            <a:chOff x="243448" y="4272217"/>
            <a:chExt cx="10133223" cy="6665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75EB20-0250-40FA-912D-71FD68181A3C}"/>
                </a:ext>
              </a:extLst>
            </p:cNvPr>
            <p:cNvSpPr/>
            <p:nvPr/>
          </p:nvSpPr>
          <p:spPr>
            <a:xfrm rot="816723">
              <a:off x="243448" y="4272217"/>
              <a:ext cx="2960434" cy="251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F543FB-DCFF-4069-B0D8-F9400AF3CE8C}"/>
                </a:ext>
              </a:extLst>
            </p:cNvPr>
            <p:cNvSpPr/>
            <p:nvPr/>
          </p:nvSpPr>
          <p:spPr>
            <a:xfrm>
              <a:off x="2987675" y="4488856"/>
              <a:ext cx="7388996" cy="44994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VISAs sometimes refused</a:t>
              </a:r>
              <a:endParaRPr lang="en-CA" dirty="0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BEFD270C-D406-471E-B602-6ADCA63DDB5C}"/>
              </a:ext>
            </a:extLst>
          </p:cNvPr>
          <p:cNvSpPr/>
          <p:nvPr/>
        </p:nvSpPr>
        <p:spPr>
          <a:xfrm>
            <a:off x="81258" y="3416393"/>
            <a:ext cx="1781565" cy="177544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669770-6E4D-498E-96EF-7FC785193EF9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Problematic</a:t>
            </a:r>
          </a:p>
        </p:txBody>
      </p:sp>
    </p:spTree>
    <p:extLst>
      <p:ext uri="{BB962C8B-B14F-4D97-AF65-F5344CB8AC3E}">
        <p14:creationId xmlns:p14="http://schemas.microsoft.com/office/powerpoint/2010/main" val="13929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D63D9E-2E8B-4019-989C-21738E1F89E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E1BA3-B447-4E05-99BA-3E2774D7A604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0467C0-8776-42B2-8F64-739BC394C2EB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pic>
        <p:nvPicPr>
          <p:cNvPr id="14" name="Picture 12" descr="YouTube Goal Business Job Management, thinking man, company, people,  recruiter png | PNGWing">
            <a:extLst>
              <a:ext uri="{FF2B5EF4-FFF2-40B4-BE49-F238E27FC236}">
                <a16:creationId xmlns:a16="http://schemas.microsoft.com/office/drawing/2014/main" id="{37FDBC3F-9AEF-434D-A195-DFE48734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18" y="2238116"/>
            <a:ext cx="2486990" cy="279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4DFA7803-FEE1-46F2-98B9-EE86654F46A9}"/>
              </a:ext>
            </a:extLst>
          </p:cNvPr>
          <p:cNvGrpSpPr/>
          <p:nvPr/>
        </p:nvGrpSpPr>
        <p:grpSpPr>
          <a:xfrm>
            <a:off x="4261300" y="2960733"/>
            <a:ext cx="7646949" cy="1463040"/>
            <a:chOff x="4244626" y="4117807"/>
            <a:chExt cx="7726679" cy="1463040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43BBE68-59D7-4519-8EA3-EBB8A953EECD}"/>
                </a:ext>
              </a:extLst>
            </p:cNvPr>
            <p:cNvSpPr txBox="1"/>
            <p:nvPr/>
          </p:nvSpPr>
          <p:spPr>
            <a:xfrm>
              <a:off x="4290345" y="4117807"/>
              <a:ext cx="7680960" cy="1463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dirty="0"/>
                <a:t>How can Artificial Intelligence help to unleash language barrier between unschooled traders and their business partners?</a:t>
              </a:r>
              <a:endParaRPr lang="en-CA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29B588-C950-467E-A877-D166A454433F}"/>
                </a:ext>
              </a:extLst>
            </p:cNvPr>
            <p:cNvSpPr/>
            <p:nvPr/>
          </p:nvSpPr>
          <p:spPr>
            <a:xfrm>
              <a:off x="4244626" y="4117807"/>
              <a:ext cx="45719" cy="14630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A823C-A26B-42E9-9AD6-6955A41C6930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987635-2A08-4CE2-933A-7ACEE6E7D01A}"/>
              </a:ext>
            </a:extLst>
          </p:cNvPr>
          <p:cNvSpPr/>
          <p:nvPr/>
        </p:nvSpPr>
        <p:spPr>
          <a:xfrm>
            <a:off x="0" y="8574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Problematic</a:t>
            </a:r>
          </a:p>
        </p:txBody>
      </p:sp>
    </p:spTree>
    <p:extLst>
      <p:ext uri="{BB962C8B-B14F-4D97-AF65-F5344CB8AC3E}">
        <p14:creationId xmlns:p14="http://schemas.microsoft.com/office/powerpoint/2010/main" val="18722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D63D9E-2E8B-4019-989C-21738E1F89EC}"/>
              </a:ext>
            </a:extLst>
          </p:cNvPr>
          <p:cNvSpPr/>
          <p:nvPr/>
        </p:nvSpPr>
        <p:spPr>
          <a:xfrm>
            <a:off x="0" y="6288733"/>
            <a:ext cx="12192000" cy="1232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FE1BA3-B447-4E05-99BA-3E2774D7A604}"/>
              </a:ext>
            </a:extLst>
          </p:cNvPr>
          <p:cNvSpPr txBox="1"/>
          <p:nvPr/>
        </p:nvSpPr>
        <p:spPr>
          <a:xfrm>
            <a:off x="21790" y="6430018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Presented by: Hamado KONGO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F0467C0-8776-42B2-8F64-739BC394C2EB}"/>
              </a:ext>
            </a:extLst>
          </p:cNvPr>
          <p:cNvSpPr txBox="1"/>
          <p:nvPr/>
        </p:nvSpPr>
        <p:spPr>
          <a:xfrm>
            <a:off x="8577254" y="6440305"/>
            <a:ext cx="39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Supervised by: Flora SOUDRE</a:t>
            </a:r>
          </a:p>
        </p:txBody>
      </p:sp>
      <p:sp>
        <p:nvSpPr>
          <p:cNvPr id="88" name="Rectangle : coins arrondis 41">
            <a:extLst>
              <a:ext uri="{FF2B5EF4-FFF2-40B4-BE49-F238E27FC236}">
                <a16:creationId xmlns:a16="http://schemas.microsoft.com/office/drawing/2014/main" id="{5699BAF3-C3B9-4D9F-835F-DABA1AF8D20E}"/>
              </a:ext>
            </a:extLst>
          </p:cNvPr>
          <p:cNvSpPr/>
          <p:nvPr/>
        </p:nvSpPr>
        <p:spPr>
          <a:xfrm>
            <a:off x="134577" y="2325448"/>
            <a:ext cx="3915249" cy="216010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velop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CA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 mobile app powered by Artificial Intelligence to unleash language barrier between unschooled traders and their business partners.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52F710C-F47E-484A-B8F0-67E037988A1B}"/>
              </a:ext>
            </a:extLst>
          </p:cNvPr>
          <p:cNvGrpSpPr/>
          <p:nvPr/>
        </p:nvGrpSpPr>
        <p:grpSpPr>
          <a:xfrm>
            <a:off x="4322575" y="2395880"/>
            <a:ext cx="7534210" cy="733712"/>
            <a:chOff x="4322575" y="2395880"/>
            <a:chExt cx="7534210" cy="733712"/>
          </a:xfrm>
        </p:grpSpPr>
        <p:sp>
          <p:nvSpPr>
            <p:cNvPr id="95" name="Rectangle : coins arrondis 13">
              <a:extLst>
                <a:ext uri="{FF2B5EF4-FFF2-40B4-BE49-F238E27FC236}">
                  <a16:creationId xmlns:a16="http://schemas.microsoft.com/office/drawing/2014/main" id="{C8C700D2-0167-47C4-82C9-6A268E55A61E}"/>
                </a:ext>
              </a:extLst>
            </p:cNvPr>
            <p:cNvSpPr/>
            <p:nvPr/>
          </p:nvSpPr>
          <p:spPr>
            <a:xfrm rot="10800000">
              <a:off x="8098493" y="2395880"/>
              <a:ext cx="152450" cy="727779"/>
            </a:xfrm>
            <a:prstGeom prst="rect">
              <a:avLst/>
            </a:prstGeom>
            <a:solidFill>
              <a:srgbClr val="407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0" name="Rectangle : coins arrondis 39">
              <a:extLst>
                <a:ext uri="{FF2B5EF4-FFF2-40B4-BE49-F238E27FC236}">
                  <a16:creationId xmlns:a16="http://schemas.microsoft.com/office/drawing/2014/main" id="{2422269B-C5E6-45B2-91E8-F634B238AD23}"/>
                </a:ext>
              </a:extLst>
            </p:cNvPr>
            <p:cNvSpPr/>
            <p:nvPr/>
          </p:nvSpPr>
          <p:spPr>
            <a:xfrm>
              <a:off x="8250943" y="2401456"/>
              <a:ext cx="3605842" cy="722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500" b="1" dirty="0" err="1"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Make</a:t>
              </a:r>
              <a:r>
                <a:rPr lang="fr-FR" sz="1500" b="1" dirty="0"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500" b="1" dirty="0" err="1"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easier</a:t>
              </a:r>
              <a:r>
                <a:rPr lang="fr-FR" sz="1500" b="1" dirty="0"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the communication</a:t>
              </a:r>
              <a:endParaRPr lang="en-CA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Flèche : droite 106">
              <a:extLst>
                <a:ext uri="{FF2B5EF4-FFF2-40B4-BE49-F238E27FC236}">
                  <a16:creationId xmlns:a16="http://schemas.microsoft.com/office/drawing/2014/main" id="{5819E3D7-DB57-46E9-9B68-52F39D764710}"/>
                </a:ext>
              </a:extLst>
            </p:cNvPr>
            <p:cNvSpPr/>
            <p:nvPr/>
          </p:nvSpPr>
          <p:spPr>
            <a:xfrm rot="9833037">
              <a:off x="4322575" y="2835125"/>
              <a:ext cx="1533674" cy="29446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1414AFB-6233-4D08-83D0-8C53C09357AF}"/>
                </a:ext>
              </a:extLst>
            </p:cNvPr>
            <p:cNvSpPr/>
            <p:nvPr/>
          </p:nvSpPr>
          <p:spPr>
            <a:xfrm rot="10800000">
              <a:off x="5786515" y="2695886"/>
              <a:ext cx="2311978" cy="1607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8411B9E-FAAE-40C9-A875-9CEDC0899626}"/>
              </a:ext>
            </a:extLst>
          </p:cNvPr>
          <p:cNvGrpSpPr/>
          <p:nvPr/>
        </p:nvGrpSpPr>
        <p:grpSpPr>
          <a:xfrm>
            <a:off x="4392581" y="3758619"/>
            <a:ext cx="7428009" cy="727779"/>
            <a:chOff x="4392581" y="3758619"/>
            <a:chExt cx="7428009" cy="727779"/>
          </a:xfrm>
        </p:grpSpPr>
        <p:sp>
          <p:nvSpPr>
            <p:cNvPr id="92" name="Rectangle : coins arrondis 38">
              <a:extLst>
                <a:ext uri="{FF2B5EF4-FFF2-40B4-BE49-F238E27FC236}">
                  <a16:creationId xmlns:a16="http://schemas.microsoft.com/office/drawing/2014/main" id="{98A2729C-4C49-4A91-9CCE-AFA4C479D9C7}"/>
                </a:ext>
              </a:extLst>
            </p:cNvPr>
            <p:cNvSpPr/>
            <p:nvPr/>
          </p:nvSpPr>
          <p:spPr>
            <a:xfrm>
              <a:off x="8062298" y="3758619"/>
              <a:ext cx="3758292" cy="727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Optimize the time</a:t>
              </a:r>
              <a:endParaRPr lang="en-CA" sz="15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 : coins arrondis 13">
              <a:extLst>
                <a:ext uri="{FF2B5EF4-FFF2-40B4-BE49-F238E27FC236}">
                  <a16:creationId xmlns:a16="http://schemas.microsoft.com/office/drawing/2014/main" id="{9EADA32B-2EB0-47FA-856B-B7B8657043C0}"/>
                </a:ext>
              </a:extLst>
            </p:cNvPr>
            <p:cNvSpPr/>
            <p:nvPr/>
          </p:nvSpPr>
          <p:spPr>
            <a:xfrm rot="10800000">
              <a:off x="8062299" y="3758619"/>
              <a:ext cx="152450" cy="727779"/>
            </a:xfrm>
            <a:prstGeom prst="rect">
              <a:avLst/>
            </a:prstGeom>
            <a:solidFill>
              <a:srgbClr val="407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3" name="Flèche : droite 46">
              <a:extLst>
                <a:ext uri="{FF2B5EF4-FFF2-40B4-BE49-F238E27FC236}">
                  <a16:creationId xmlns:a16="http://schemas.microsoft.com/office/drawing/2014/main" id="{E978687F-AC90-4E05-9515-26094C92ED65}"/>
                </a:ext>
              </a:extLst>
            </p:cNvPr>
            <p:cNvSpPr/>
            <p:nvPr/>
          </p:nvSpPr>
          <p:spPr>
            <a:xfrm rot="11905210" flipV="1">
              <a:off x="4392581" y="3768841"/>
              <a:ext cx="1390670" cy="246134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0BA585-9FA7-46F5-9E19-12EFE0E9D154}"/>
                </a:ext>
              </a:extLst>
            </p:cNvPr>
            <p:cNvSpPr/>
            <p:nvPr/>
          </p:nvSpPr>
          <p:spPr>
            <a:xfrm rot="10800000" flipV="1">
              <a:off x="5703808" y="4041172"/>
              <a:ext cx="2358435" cy="1232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A0C9533-404D-41D5-925E-0331784AF1E5}"/>
              </a:ext>
            </a:extLst>
          </p:cNvPr>
          <p:cNvGrpSpPr/>
          <p:nvPr/>
        </p:nvGrpSpPr>
        <p:grpSpPr>
          <a:xfrm>
            <a:off x="4057275" y="4548697"/>
            <a:ext cx="7763263" cy="875050"/>
            <a:chOff x="4057275" y="4548697"/>
            <a:chExt cx="7763263" cy="875050"/>
          </a:xfrm>
        </p:grpSpPr>
        <p:sp>
          <p:nvSpPr>
            <p:cNvPr id="89" name="Rectangle : coins arrondis 13">
              <a:extLst>
                <a:ext uri="{FF2B5EF4-FFF2-40B4-BE49-F238E27FC236}">
                  <a16:creationId xmlns:a16="http://schemas.microsoft.com/office/drawing/2014/main" id="{2D074C79-B817-45EE-905C-415673CF5DF4}"/>
                </a:ext>
              </a:extLst>
            </p:cNvPr>
            <p:cNvSpPr/>
            <p:nvPr/>
          </p:nvSpPr>
          <p:spPr>
            <a:xfrm>
              <a:off x="8062246" y="4695968"/>
              <a:ext cx="3758292" cy="727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Set up an intuitive mobile app</a:t>
              </a:r>
              <a:endParaRPr lang="en-CA" sz="15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 : coins arrondis 13">
              <a:extLst>
                <a:ext uri="{FF2B5EF4-FFF2-40B4-BE49-F238E27FC236}">
                  <a16:creationId xmlns:a16="http://schemas.microsoft.com/office/drawing/2014/main" id="{A34AFD5B-6CA9-4F37-879F-90674707A83C}"/>
                </a:ext>
              </a:extLst>
            </p:cNvPr>
            <p:cNvSpPr/>
            <p:nvPr/>
          </p:nvSpPr>
          <p:spPr>
            <a:xfrm rot="10800000">
              <a:off x="8062245" y="4695880"/>
              <a:ext cx="152450" cy="727779"/>
            </a:xfrm>
            <a:prstGeom prst="rect">
              <a:avLst/>
            </a:prstGeom>
            <a:solidFill>
              <a:srgbClr val="407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1" name="Flèche : droite 45">
              <a:extLst>
                <a:ext uri="{FF2B5EF4-FFF2-40B4-BE49-F238E27FC236}">
                  <a16:creationId xmlns:a16="http://schemas.microsoft.com/office/drawing/2014/main" id="{840158A0-0724-41AB-884B-BA4ADBF825E6}"/>
                </a:ext>
              </a:extLst>
            </p:cNvPr>
            <p:cNvSpPr/>
            <p:nvPr/>
          </p:nvSpPr>
          <p:spPr>
            <a:xfrm rot="12786815" flipV="1">
              <a:off x="4057275" y="4548697"/>
              <a:ext cx="1723927" cy="26776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6467C0F-6277-4875-8979-6EE21D1714CD}"/>
                </a:ext>
              </a:extLst>
            </p:cNvPr>
            <p:cNvSpPr/>
            <p:nvPr/>
          </p:nvSpPr>
          <p:spPr>
            <a:xfrm rot="10800000" flipV="1">
              <a:off x="5600732" y="5052314"/>
              <a:ext cx="2461850" cy="1607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0143492-1318-4D88-821E-061EA50C3A3A}"/>
              </a:ext>
            </a:extLst>
          </p:cNvPr>
          <p:cNvGrpSpPr/>
          <p:nvPr/>
        </p:nvGrpSpPr>
        <p:grpSpPr>
          <a:xfrm>
            <a:off x="4080447" y="1494699"/>
            <a:ext cx="7776338" cy="901094"/>
            <a:chOff x="4080447" y="1494699"/>
            <a:chExt cx="7776338" cy="90109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2DD9D99-3FF9-484D-B925-0926CE735FB7}"/>
                </a:ext>
              </a:extLst>
            </p:cNvPr>
            <p:cNvGrpSpPr/>
            <p:nvPr/>
          </p:nvGrpSpPr>
          <p:grpSpPr>
            <a:xfrm>
              <a:off x="4080447" y="1494699"/>
              <a:ext cx="7776338" cy="901094"/>
              <a:chOff x="4080447" y="1494784"/>
              <a:chExt cx="7776338" cy="901094"/>
            </a:xfrm>
          </p:grpSpPr>
          <p:sp>
            <p:nvSpPr>
              <p:cNvPr id="91" name="Rectangle : coins arrondis 40">
                <a:extLst>
                  <a:ext uri="{FF2B5EF4-FFF2-40B4-BE49-F238E27FC236}">
                    <a16:creationId xmlns:a16="http://schemas.microsoft.com/office/drawing/2014/main" id="{4E7F43ED-2B22-4F28-AD56-CFF6DF890F17}"/>
                  </a:ext>
                </a:extLst>
              </p:cNvPr>
              <p:cNvSpPr/>
              <p:nvPr/>
            </p:nvSpPr>
            <p:spPr>
              <a:xfrm>
                <a:off x="8098493" y="1494784"/>
                <a:ext cx="3758292" cy="7277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Verdana" panose="020B0604030504040204" pitchFamily="34" charset="0"/>
                    <a:cs typeface="Times New Roman" panose="02020603050405020304" pitchFamily="18" charset="0"/>
                  </a:rPr>
                  <a:t>Optimize the cost of translation</a:t>
                </a:r>
                <a:endParaRPr kumimoji="0" lang="en-CA" sz="1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B68B9712-7D03-4A10-A9E3-F482D4D68928}"/>
                  </a:ext>
                </a:extLst>
              </p:cNvPr>
              <p:cNvGrpSpPr/>
              <p:nvPr/>
            </p:nvGrpSpPr>
            <p:grpSpPr>
              <a:xfrm rot="10800000">
                <a:off x="4080447" y="1796600"/>
                <a:ext cx="4018047" cy="599278"/>
                <a:chOff x="4072701" y="5061249"/>
                <a:chExt cx="4047164" cy="599278"/>
              </a:xfrm>
            </p:grpSpPr>
            <p:sp>
              <p:nvSpPr>
                <p:cNvPr id="105" name="Flèche : droite 104">
                  <a:extLst>
                    <a:ext uri="{FF2B5EF4-FFF2-40B4-BE49-F238E27FC236}">
                      <a16:creationId xmlns:a16="http://schemas.microsoft.com/office/drawing/2014/main" id="{0B262D96-D13F-4BDC-A555-C9B6D820D75F}"/>
                    </a:ext>
                  </a:extLst>
                </p:cNvPr>
                <p:cNvSpPr/>
                <p:nvPr/>
              </p:nvSpPr>
              <p:spPr>
                <a:xfrm rot="19876543">
                  <a:off x="6443238" y="5061249"/>
                  <a:ext cx="1676627" cy="276771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BF446FFA-318F-4706-8386-4FFD0E2FBF4E}"/>
                    </a:ext>
                  </a:extLst>
                </p:cNvPr>
                <p:cNvSpPr/>
                <p:nvPr/>
              </p:nvSpPr>
              <p:spPr>
                <a:xfrm>
                  <a:off x="4072701" y="5537249"/>
                  <a:ext cx="2515862" cy="1232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09" name="Rectangle : coins arrondis 13">
              <a:extLst>
                <a:ext uri="{FF2B5EF4-FFF2-40B4-BE49-F238E27FC236}">
                  <a16:creationId xmlns:a16="http://schemas.microsoft.com/office/drawing/2014/main" id="{CB64DD21-53E7-4798-836F-B89A0C98EB8C}"/>
                </a:ext>
              </a:extLst>
            </p:cNvPr>
            <p:cNvSpPr/>
            <p:nvPr/>
          </p:nvSpPr>
          <p:spPr>
            <a:xfrm rot="10800000">
              <a:off x="8098493" y="1494699"/>
              <a:ext cx="152450" cy="727779"/>
            </a:xfrm>
            <a:prstGeom prst="rect">
              <a:avLst/>
            </a:prstGeom>
            <a:solidFill>
              <a:srgbClr val="407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C636E33-CF47-4A88-8439-365B9539965E}"/>
              </a:ext>
            </a:extLst>
          </p:cNvPr>
          <p:cNvSpPr/>
          <p:nvPr/>
        </p:nvSpPr>
        <p:spPr>
          <a:xfrm>
            <a:off x="11649759" y="5941075"/>
            <a:ext cx="516981" cy="3485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50E696-C021-4F4B-ACDF-EAF32194BF9A}"/>
              </a:ext>
            </a:extLst>
          </p:cNvPr>
          <p:cNvSpPr/>
          <p:nvPr/>
        </p:nvSpPr>
        <p:spPr>
          <a:xfrm>
            <a:off x="0" y="0"/>
            <a:ext cx="12192000" cy="123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Objectives</a:t>
            </a:r>
          </a:p>
        </p:txBody>
      </p:sp>
    </p:spTree>
    <p:extLst>
      <p:ext uri="{BB962C8B-B14F-4D97-AF65-F5344CB8AC3E}">
        <p14:creationId xmlns:p14="http://schemas.microsoft.com/office/powerpoint/2010/main" val="30584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1443</Words>
  <Application>Microsoft Office PowerPoint</Application>
  <PresentationFormat>Grand écran</PresentationFormat>
  <Paragraphs>274</Paragraphs>
  <Slides>32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3" baseType="lpstr">
      <vt:lpstr>Agency FB</vt:lpstr>
      <vt:lpstr>Arial</vt:lpstr>
      <vt:lpstr>Arial Rounded MT Bold</vt:lpstr>
      <vt:lpstr>Calibri</vt:lpstr>
      <vt:lpstr>Calibri Light</vt:lpstr>
      <vt:lpstr>Google Sans</vt:lpstr>
      <vt:lpstr>Helvetica</vt:lpstr>
      <vt:lpstr>Open Sans</vt:lpstr>
      <vt:lpstr>Times New Roman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Hamado KONGO</dc:creator>
  <cp:lastModifiedBy>Hamado KONGO</cp:lastModifiedBy>
  <cp:revision>195</cp:revision>
  <dcterms:created xsi:type="dcterms:W3CDTF">2024-08-19T13:55:45Z</dcterms:created>
  <dcterms:modified xsi:type="dcterms:W3CDTF">2024-09-24T06:22:42Z</dcterms:modified>
</cp:coreProperties>
</file>