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6.jpeg" ContentType="image/jpeg"/>
  <Override PartName="/ppt/media/image1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13.png" ContentType="image/png"/>
  <Override PartName="/ppt/media/image25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5.png" ContentType="image/png"/>
  <Override PartName="/ppt/media/image2.wmf" ContentType="image/x-wmf"/>
  <Override PartName="/ppt/media/image4.jpeg" ContentType="image/jpeg"/>
  <Override PartName="/ppt/media/image5.png" ContentType="image/png"/>
  <Override PartName="/ppt/media/image14.png" ContentType="image/png"/>
  <Override PartName="/ppt/media/image9.png" ContentType="image/png"/>
  <Override PartName="/ppt/media/image20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DCB7695-7A4D-4456-A888-B6750905A51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A3CCE6-75B2-4461-A69B-F77AE035F2EA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7A5C44-EC08-4294-A62E-1219DC609060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720C2A-087E-4C26-86EC-EEB424AF5DDC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6CD6C0-5E55-47E4-A840-5F54F5B755FD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F5E240-6081-4858-9DA6-3EDDC893B36A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CD051A-96EE-4D9A-B14B-92F7BEEE6161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0E7AEE-049E-4D74-9374-5B92C7D831CF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86C95E-007A-487A-B0D1-7E9D2AA4CFB9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1FE6DF-8D1E-4B1B-B1C6-26717112F92B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3A8946-4FD8-4C63-B34D-D49A91E91895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160520-443D-4AB3-A178-E3F2A9F3176C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D19DA3-729B-4D74-9151-E755C926BE9B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8CCE0C-35F7-426D-9E11-D96AF0DEB8ED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CED600-4AD8-49CC-B9B8-D5B445D1A1B2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AD54DA-4CBC-4E4C-A88F-04550C0FAA1D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82599B-10AF-41AD-8ECE-5ECD3EA63ACD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BF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4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FEB4F0B8-0586-44A1-B2AE-7858D95C1CF4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90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CA08C13E-84D4-4803-AEA6-DCE8962C77EE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8772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03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9FFAF6A9-9E05-4922-BAE1-5925A2C8C9BB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568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16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FA48E758-A3AF-4D68-ADBC-CBFC1E6FEF4B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87720" y="820800"/>
            <a:ext cx="83674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29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A29234F1-0F1E-4D05-8257-EB4686EC3842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36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CCD4FEA8-B4B7-462A-9842-9BDE14DA1B75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83674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87720" y="820800"/>
            <a:ext cx="83674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47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FBD56E5C-8BFD-48E2-912D-D0CCD2C69BC6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8772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568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62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6A99CAFD-AAA5-4B7B-B2A4-9D723E794A5E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16960" y="73044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46560" y="73044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387720" y="82080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16960" y="82080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46560" y="82080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74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9EF9781F-3FDD-417E-8FBE-7CE45647E6B7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82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5C12C202-6D22-490C-8C28-77BF43503051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8367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91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B42CBE28-569F-4144-983F-E10F0504017E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11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52E66278-4AC5-4255-8569-DA6665E52BB9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83674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87720" y="820800"/>
            <a:ext cx="83674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202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D4583EDF-B027-4647-ABAC-725A228E9FDB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209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13BDCBF2-F419-4336-89B1-3630D1B02A94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214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5B06BBFB-51C5-46D2-A888-FC44711E8539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38772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227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C48A7860-29C2-4C5D-BEDE-9C79F9F73A33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568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240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7D6816CE-EB8C-4422-98BF-010A6EF20D1A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387720" y="820800"/>
            <a:ext cx="83674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22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D5464AC3-A932-4BB3-A343-A3AB6CC645DC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772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4675680" y="820800"/>
            <a:ext cx="408312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37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ED904003-9DBB-4207-BEEB-303BEABD5596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16960" y="73044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46560" y="73044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87720" y="82080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16960" y="82080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46560" y="820800"/>
            <a:ext cx="2693880" cy="8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49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6B357004-63B3-44CD-B5C6-4194A7031503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58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F1C939D3-A5DD-46C2-B92C-A2A9A9E1BE6D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8367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67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E98EE343-F990-4CAE-B179-377EC4EBB1FA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772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5680" y="730440"/>
            <a:ext cx="408312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F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fr-BF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78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B831092C-5DD9-41EC-892C-30124C59F6C5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7720" y="282600"/>
            <a:ext cx="836748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BF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BF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nhaltsplatzhalter 4"/>
          <p:cNvSpPr/>
          <p:nvPr/>
        </p:nvSpPr>
        <p:spPr>
          <a:xfrm>
            <a:off x="5715000" y="4849560"/>
            <a:ext cx="3047400" cy="1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Copyright (C) SlideSalad.com All rights reserved.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Inhaltsplatzhalter 4"/>
          <p:cNvSpPr/>
          <p:nvPr/>
        </p:nvSpPr>
        <p:spPr>
          <a:xfrm>
            <a:off x="399960" y="4850280"/>
            <a:ext cx="3047400" cy="1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bfbfbf"/>
                </a:solidFill>
                <a:latin typeface="Calibri Light"/>
                <a:ea typeface="DejaVu Sans"/>
              </a:rPr>
              <a:t>Free SlideSalad PowerPoint Template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traight Connector 16"/>
          <p:cNvSpPr/>
          <p:nvPr/>
        </p:nvSpPr>
        <p:spPr>
          <a:xfrm>
            <a:off x="0" y="4682160"/>
            <a:ext cx="9144000" cy="360"/>
          </a:xfrm>
          <a:prstGeom prst="line">
            <a:avLst/>
          </a:prstGeom>
          <a:ln w="9360">
            <a:solidFill>
              <a:srgbClr val="d9d9d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18" descr=""/>
          <p:cNvPicPr/>
          <p:nvPr/>
        </p:nvPicPr>
        <p:blipFill>
          <a:blip r:embed="rId2"/>
          <a:stretch/>
        </p:blipFill>
        <p:spPr>
          <a:xfrm>
            <a:off x="4038480" y="4826160"/>
            <a:ext cx="1065960" cy="185040"/>
          </a:xfrm>
          <a:prstGeom prst="rect">
            <a:avLst/>
          </a:prstGeom>
          <a:ln w="0">
            <a:noFill/>
          </a:ln>
        </p:spPr>
      </p:pic>
      <p:sp>
        <p:nvSpPr>
          <p:cNvPr id="85" name="Slide Number Placeholder 5"/>
          <p:cNvSpPr/>
          <p:nvPr/>
        </p:nvSpPr>
        <p:spPr>
          <a:xfrm>
            <a:off x="22320" y="4759920"/>
            <a:ext cx="38808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fld id="{4AAC745D-B3AC-4C93-908A-F5E8D0585831}" type="slidenum">
              <a:rPr b="0" lang="en-US" sz="900" spc="-1" strike="noStrike">
                <a:solidFill>
                  <a:srgbClr val="bfbfbf"/>
                </a:solidFill>
                <a:latin typeface="Roboto"/>
                <a:ea typeface="DejaVu San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video" Target="file:///home/boris/Videos/Screencasts/Screencast%20from%2009-09-2024%2006:46:33%20PM.webm" TargetMode="External"/><Relationship Id="rId2" Type="http://schemas.microsoft.com/office/2007/relationships/media" Target="file:///home/boris/Videos/Screencasts/Screencast%20from%2009-09-2024%2006:46:33%20PM.webm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9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1"/>
          <p:cNvGrpSpPr/>
          <p:nvPr/>
        </p:nvGrpSpPr>
        <p:grpSpPr>
          <a:xfrm>
            <a:off x="0" y="361800"/>
            <a:ext cx="4733640" cy="808560"/>
            <a:chOff x="0" y="361800"/>
            <a:chExt cx="4733640" cy="808560"/>
          </a:xfrm>
        </p:grpSpPr>
        <p:sp>
          <p:nvSpPr>
            <p:cNvPr id="256" name="Rectangle: Rounded Corners 22"/>
            <p:cNvSpPr/>
            <p:nvPr/>
          </p:nvSpPr>
          <p:spPr>
            <a:xfrm>
              <a:off x="0" y="361800"/>
              <a:ext cx="4733640" cy="8085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57" name="Group 23"/>
            <p:cNvGrpSpPr/>
            <p:nvPr/>
          </p:nvGrpSpPr>
          <p:grpSpPr>
            <a:xfrm>
              <a:off x="361080" y="421560"/>
              <a:ext cx="3883680" cy="670680"/>
              <a:chOff x="361080" y="421560"/>
              <a:chExt cx="3883680" cy="670680"/>
            </a:xfrm>
          </p:grpSpPr>
          <p:pic>
            <p:nvPicPr>
              <p:cNvPr id="258" name="Picture 24" descr=""/>
              <p:cNvPicPr/>
              <p:nvPr/>
            </p:nvPicPr>
            <p:blipFill>
              <a:blip r:embed="rId1"/>
              <a:stretch/>
            </p:blipFill>
            <p:spPr>
              <a:xfrm>
                <a:off x="361080" y="421560"/>
                <a:ext cx="1141200" cy="670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9" name="Picture 25" descr=""/>
              <p:cNvPicPr/>
              <p:nvPr/>
            </p:nvPicPr>
            <p:blipFill>
              <a:blip r:embed="rId2"/>
              <a:stretch/>
            </p:blipFill>
            <p:spPr>
              <a:xfrm>
                <a:off x="1676520" y="503280"/>
                <a:ext cx="2568240" cy="5889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pic>
        <p:nvPicPr>
          <p:cNvPr id="260" name="Picture 2" descr="Ministère de la Santé et de l'Hygiène Publique - Burkina Faso"/>
          <p:cNvPicPr/>
          <p:nvPr/>
        </p:nvPicPr>
        <p:blipFill>
          <a:blip r:embed="rId3"/>
          <a:srcRect l="2604" t="0" r="2856" b="1603"/>
          <a:stretch/>
        </p:blipFill>
        <p:spPr>
          <a:xfrm>
            <a:off x="7161840" y="183960"/>
            <a:ext cx="1176120" cy="1217520"/>
          </a:xfrm>
          <a:prstGeom prst="rect">
            <a:avLst/>
          </a:prstGeom>
          <a:ln w="0">
            <a:noFill/>
          </a:ln>
        </p:spPr>
      </p:pic>
      <p:sp>
        <p:nvSpPr>
          <p:cNvPr id="261" name="TextBox 3"/>
          <p:cNvSpPr/>
          <p:nvPr/>
        </p:nvSpPr>
        <p:spPr>
          <a:xfrm>
            <a:off x="6400800" y="1399320"/>
            <a:ext cx="250236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Roboto"/>
                <a:ea typeface="DejaVu Sans"/>
              </a:rPr>
              <a:t>Ministry of </a:t>
            </a:r>
            <a:r>
              <a:rPr b="0" lang="en-US" sz="14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Higher</a:t>
            </a:r>
            <a:r>
              <a:rPr b="0" lang="en-US" sz="1400" spc="-1" strike="noStrike">
                <a:solidFill>
                  <a:srgbClr val="262626"/>
                </a:solidFill>
                <a:latin typeface="Roboto"/>
                <a:ea typeface="DejaVu Sans"/>
              </a:rPr>
              <a:t> Education, Research and Innovation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Box 29"/>
          <p:cNvSpPr/>
          <p:nvPr/>
        </p:nvSpPr>
        <p:spPr>
          <a:xfrm>
            <a:off x="352800" y="2035800"/>
            <a:ext cx="8107920" cy="6994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Field : </a:t>
            </a:r>
            <a:r>
              <a:rPr b="0" lang="en-US" sz="20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Computer Science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Option : </a:t>
            </a:r>
            <a:r>
              <a:rPr b="0" lang="en-US" sz="20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Computer Science and Entrepreneurship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ZoneTexte 11"/>
          <p:cNvSpPr/>
          <p:nvPr/>
        </p:nvSpPr>
        <p:spPr>
          <a:xfrm>
            <a:off x="789480" y="2852640"/>
            <a:ext cx="7564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rgbClr val="cc3366"/>
                </a:solidFill>
                <a:latin typeface="Times New Roman"/>
                <a:ea typeface="DejaVu Sans"/>
              </a:rPr>
              <a:t>Face Recognition Attendance System: Case of BIT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Box 28"/>
          <p:cNvSpPr/>
          <p:nvPr/>
        </p:nvSpPr>
        <p:spPr>
          <a:xfrm>
            <a:off x="2659680" y="3526920"/>
            <a:ext cx="4426560" cy="3031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Roboto"/>
                <a:ea typeface="DejaVu Sans"/>
              </a:rPr>
              <a:t>Presented by: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tangle 13"/>
          <p:cNvSpPr/>
          <p:nvPr/>
        </p:nvSpPr>
        <p:spPr>
          <a:xfrm>
            <a:off x="0" y="465696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Box 30"/>
          <p:cNvSpPr/>
          <p:nvPr/>
        </p:nvSpPr>
        <p:spPr>
          <a:xfrm>
            <a:off x="278280" y="47739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Supervisor by: Mme SOUDRE Flora Wendemi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Box 6"/>
          <p:cNvSpPr/>
          <p:nvPr/>
        </p:nvSpPr>
        <p:spPr>
          <a:xfrm>
            <a:off x="6645240" y="4773960"/>
            <a:ext cx="2208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Academic Year : 2023-2024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ounded Rectangle 3"/>
          <p:cNvSpPr/>
          <p:nvPr/>
        </p:nvSpPr>
        <p:spPr>
          <a:xfrm>
            <a:off x="387720" y="3553200"/>
            <a:ext cx="8367480" cy="14436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Right Arrow 10"/>
          <p:cNvSpPr/>
          <p:nvPr/>
        </p:nvSpPr>
        <p:spPr>
          <a:xfrm>
            <a:off x="2203920" y="2343240"/>
            <a:ext cx="488160" cy="351720"/>
          </a:xfrm>
          <a:prstGeom prst="rightArrow">
            <a:avLst>
              <a:gd name="adj1" fmla="val 50000"/>
              <a:gd name="adj2" fmla="val 44750"/>
            </a:avLst>
          </a:prstGeom>
          <a:solidFill>
            <a:srgbClr val="e9e9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Oval 48"/>
          <p:cNvSpPr/>
          <p:nvPr/>
        </p:nvSpPr>
        <p:spPr>
          <a:xfrm>
            <a:off x="1212840" y="3452040"/>
            <a:ext cx="347040" cy="347040"/>
          </a:xfrm>
          <a:prstGeom prst="ellipse">
            <a:avLst/>
          </a:prstGeom>
          <a:solidFill>
            <a:srgbClr val="ffffff"/>
          </a:solidFill>
          <a:ln w="57240">
            <a:solidFill>
              <a:srgbClr val="2cc6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Inhaltsplatzhalter 4"/>
          <p:cNvSpPr/>
          <p:nvPr/>
        </p:nvSpPr>
        <p:spPr>
          <a:xfrm>
            <a:off x="671760" y="3927960"/>
            <a:ext cx="144972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4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2cc6d2"/>
                </a:solidFill>
                <a:latin typeface="Times New Roman"/>
                <a:ea typeface="DejaVu Sans"/>
              </a:rPr>
              <a:t>Camera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Oval 59"/>
          <p:cNvSpPr/>
          <p:nvPr/>
        </p:nvSpPr>
        <p:spPr>
          <a:xfrm>
            <a:off x="3336480" y="3452040"/>
            <a:ext cx="347040" cy="347040"/>
          </a:xfrm>
          <a:prstGeom prst="ellipse">
            <a:avLst/>
          </a:prstGeom>
          <a:solidFill>
            <a:srgbClr val="ffffff"/>
          </a:solidFill>
          <a:ln w="57240">
            <a:solidFill>
              <a:srgbClr val="0daae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Inhaltsplatzhalter 4"/>
          <p:cNvSpPr/>
          <p:nvPr/>
        </p:nvSpPr>
        <p:spPr>
          <a:xfrm>
            <a:off x="2797200" y="3927960"/>
            <a:ext cx="144972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4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0daae9"/>
                </a:solidFill>
                <a:latin typeface="Times New Roman"/>
                <a:ea typeface="DejaVu Sans"/>
              </a:rPr>
              <a:t>Detection (OpenCV)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Oval 65"/>
          <p:cNvSpPr/>
          <p:nvPr/>
        </p:nvSpPr>
        <p:spPr>
          <a:xfrm>
            <a:off x="5459760" y="3452040"/>
            <a:ext cx="347040" cy="347040"/>
          </a:xfrm>
          <a:prstGeom prst="ellipse">
            <a:avLst/>
          </a:prstGeom>
          <a:solidFill>
            <a:srgbClr val="ffffff"/>
          </a:solidFill>
          <a:ln w="57240">
            <a:solidFill>
              <a:srgbClr val="4cc89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6" name="Inhaltsplatzhalter 4"/>
          <p:cNvSpPr/>
          <p:nvPr/>
        </p:nvSpPr>
        <p:spPr>
          <a:xfrm>
            <a:off x="4967280" y="3927960"/>
            <a:ext cx="144972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4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4cc89f"/>
                </a:solidFill>
                <a:latin typeface="Times New Roman"/>
                <a:ea typeface="DejaVu Sans"/>
              </a:rPr>
              <a:t>Recognition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Oval 71"/>
          <p:cNvSpPr/>
          <p:nvPr/>
        </p:nvSpPr>
        <p:spPr>
          <a:xfrm>
            <a:off x="7583400" y="3452040"/>
            <a:ext cx="347040" cy="347040"/>
          </a:xfrm>
          <a:prstGeom prst="ellipse">
            <a:avLst/>
          </a:prstGeom>
          <a:solidFill>
            <a:srgbClr val="ffffff"/>
          </a:solidFill>
          <a:ln w="57240">
            <a:solidFill>
              <a:srgbClr val="fbb3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08" name="Group 53"/>
          <p:cNvGrpSpPr/>
          <p:nvPr/>
        </p:nvGrpSpPr>
        <p:grpSpPr>
          <a:xfrm>
            <a:off x="673560" y="1905840"/>
            <a:ext cx="1425600" cy="1361520"/>
            <a:chOff x="673560" y="1905840"/>
            <a:chExt cx="1425600" cy="1361520"/>
          </a:xfrm>
        </p:grpSpPr>
        <p:sp>
          <p:nvSpPr>
            <p:cNvPr id="409" name="Rounded Rectangle 7"/>
            <p:cNvSpPr/>
            <p:nvPr/>
          </p:nvSpPr>
          <p:spPr>
            <a:xfrm>
              <a:off x="673560" y="1905840"/>
              <a:ext cx="1425600" cy="1215000"/>
            </a:xfrm>
            <a:prstGeom prst="roundRect">
              <a:avLst>
                <a:gd name="adj" fmla="val 10163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0" name="Isosceles Triangle 46"/>
            <p:cNvSpPr/>
            <p:nvPr/>
          </p:nvSpPr>
          <p:spPr>
            <a:xfrm rot="10800000">
              <a:off x="1254600" y="3115440"/>
              <a:ext cx="264960" cy="1519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11" name="Group 60"/>
          <p:cNvGrpSpPr/>
          <p:nvPr/>
        </p:nvGrpSpPr>
        <p:grpSpPr>
          <a:xfrm>
            <a:off x="2797200" y="1905840"/>
            <a:ext cx="1425600" cy="1361520"/>
            <a:chOff x="2797200" y="1905840"/>
            <a:chExt cx="1425600" cy="1361520"/>
          </a:xfrm>
        </p:grpSpPr>
        <p:sp>
          <p:nvSpPr>
            <p:cNvPr id="412" name="Rounded Rectangle 7"/>
            <p:cNvSpPr/>
            <p:nvPr/>
          </p:nvSpPr>
          <p:spPr>
            <a:xfrm>
              <a:off x="2797200" y="1905840"/>
              <a:ext cx="1425600" cy="1215000"/>
            </a:xfrm>
            <a:prstGeom prst="roundRect">
              <a:avLst>
                <a:gd name="adj" fmla="val 10163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fr-BF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Isosceles Triangle 63"/>
            <p:cNvSpPr/>
            <p:nvPr/>
          </p:nvSpPr>
          <p:spPr>
            <a:xfrm rot="10800000">
              <a:off x="3378240" y="3115440"/>
              <a:ext cx="264960" cy="1519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14" name="Group 66"/>
          <p:cNvGrpSpPr/>
          <p:nvPr/>
        </p:nvGrpSpPr>
        <p:grpSpPr>
          <a:xfrm>
            <a:off x="4920480" y="1905840"/>
            <a:ext cx="1425600" cy="1361520"/>
            <a:chOff x="4920480" y="1905840"/>
            <a:chExt cx="1425600" cy="1361520"/>
          </a:xfrm>
        </p:grpSpPr>
        <p:sp>
          <p:nvSpPr>
            <p:cNvPr id="415" name="Rounded Rectangle 7"/>
            <p:cNvSpPr/>
            <p:nvPr/>
          </p:nvSpPr>
          <p:spPr>
            <a:xfrm>
              <a:off x="4920480" y="1905840"/>
              <a:ext cx="1425600" cy="1215000"/>
            </a:xfrm>
            <a:prstGeom prst="roundRect">
              <a:avLst>
                <a:gd name="adj" fmla="val 10163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6" name="Isosceles Triangle 69"/>
            <p:cNvSpPr/>
            <p:nvPr/>
          </p:nvSpPr>
          <p:spPr>
            <a:xfrm rot="10800000">
              <a:off x="5501520" y="3115440"/>
              <a:ext cx="264960" cy="1519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17" name="Group 72"/>
          <p:cNvGrpSpPr/>
          <p:nvPr/>
        </p:nvGrpSpPr>
        <p:grpSpPr>
          <a:xfrm>
            <a:off x="7044120" y="1905840"/>
            <a:ext cx="1425600" cy="1361520"/>
            <a:chOff x="7044120" y="1905840"/>
            <a:chExt cx="1425600" cy="1361520"/>
          </a:xfrm>
        </p:grpSpPr>
        <p:sp>
          <p:nvSpPr>
            <p:cNvPr id="418" name="Rounded Rectangle 7"/>
            <p:cNvSpPr/>
            <p:nvPr/>
          </p:nvSpPr>
          <p:spPr>
            <a:xfrm>
              <a:off x="7044120" y="1905840"/>
              <a:ext cx="1425600" cy="1215000"/>
            </a:xfrm>
            <a:prstGeom prst="roundRect">
              <a:avLst>
                <a:gd name="adj" fmla="val 10163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fr-BF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9" name="Isosceles Triangle 75"/>
            <p:cNvSpPr/>
            <p:nvPr/>
          </p:nvSpPr>
          <p:spPr>
            <a:xfrm rot="10800000">
              <a:off x="7624800" y="3115440"/>
              <a:ext cx="264960" cy="1519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20" name="Inhaltsplatzhalter 4"/>
          <p:cNvSpPr/>
          <p:nvPr/>
        </p:nvSpPr>
        <p:spPr>
          <a:xfrm>
            <a:off x="7021800" y="3927960"/>
            <a:ext cx="144972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40000"/>
              </a:lnSpc>
              <a:spcAft>
                <a:spcPts val="601"/>
              </a:spcAft>
            </a:pPr>
            <a:r>
              <a:rPr b="1" lang="en-US" sz="1600" spc="-1" strike="noStrike">
                <a:solidFill>
                  <a:srgbClr val="fbb321"/>
                </a:solidFill>
                <a:latin typeface="Times New Roman"/>
                <a:ea typeface="DejaVu Sans"/>
              </a:rPr>
              <a:t>Recording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Right Arrow 10"/>
          <p:cNvSpPr/>
          <p:nvPr/>
        </p:nvSpPr>
        <p:spPr>
          <a:xfrm>
            <a:off x="4327560" y="2343240"/>
            <a:ext cx="488160" cy="351720"/>
          </a:xfrm>
          <a:prstGeom prst="rightArrow">
            <a:avLst>
              <a:gd name="adj1" fmla="val 50000"/>
              <a:gd name="adj2" fmla="val 44750"/>
            </a:avLst>
          </a:prstGeom>
          <a:solidFill>
            <a:srgbClr val="e9e9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ight Arrow 10"/>
          <p:cNvSpPr/>
          <p:nvPr/>
        </p:nvSpPr>
        <p:spPr>
          <a:xfrm>
            <a:off x="6450840" y="2343240"/>
            <a:ext cx="488160" cy="351720"/>
          </a:xfrm>
          <a:prstGeom prst="rightArrow">
            <a:avLst>
              <a:gd name="adj1" fmla="val 50000"/>
              <a:gd name="adj2" fmla="val 44750"/>
            </a:avLst>
          </a:prstGeom>
          <a:solidFill>
            <a:srgbClr val="e9e9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ZoneTexte 35"/>
          <p:cNvSpPr/>
          <p:nvPr/>
        </p:nvSpPr>
        <p:spPr>
          <a:xfrm>
            <a:off x="304920" y="347400"/>
            <a:ext cx="205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Methodology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ZoneTexte 36"/>
          <p:cNvSpPr/>
          <p:nvPr/>
        </p:nvSpPr>
        <p:spPr>
          <a:xfrm>
            <a:off x="240840" y="1099080"/>
            <a:ext cx="4574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1" lang="fr-BF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System architecture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Rectangle 37"/>
          <p:cNvSpPr/>
          <p:nvPr/>
        </p:nvSpPr>
        <p:spPr>
          <a:xfrm>
            <a:off x="0" y="466740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ZoneTexte 34"/>
          <p:cNvSpPr/>
          <p:nvPr/>
        </p:nvSpPr>
        <p:spPr>
          <a:xfrm>
            <a:off x="278280" y="2174400"/>
            <a:ext cx="22348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400" spc="-1" strike="noStrike">
                <a:solidFill>
                  <a:schemeClr val="lt1"/>
                </a:solidFill>
                <a:latin typeface="Roboto"/>
                <a:ea typeface="DejaVu Sans"/>
              </a:rPr>
              <a:t>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ZoneTexte 35"/>
          <p:cNvSpPr/>
          <p:nvPr/>
        </p:nvSpPr>
        <p:spPr>
          <a:xfrm>
            <a:off x="2392560" y="2131200"/>
            <a:ext cx="22348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400" spc="-1" strike="noStrike">
                <a:solidFill>
                  <a:schemeClr val="lt1"/>
                </a:solidFill>
                <a:latin typeface="Roboto"/>
                <a:ea typeface="DejaVu Sans"/>
              </a:rPr>
              <a:t>2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ZoneTexte 36"/>
          <p:cNvSpPr/>
          <p:nvPr/>
        </p:nvSpPr>
        <p:spPr>
          <a:xfrm>
            <a:off x="4460040" y="2117520"/>
            <a:ext cx="22348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400" spc="-1" strike="noStrike">
                <a:solidFill>
                  <a:schemeClr val="lt1"/>
                </a:solidFill>
                <a:latin typeface="Roboto"/>
                <a:ea typeface="DejaVu Sans"/>
              </a:rPr>
              <a:t>3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ZoneTexte 37"/>
          <p:cNvSpPr/>
          <p:nvPr/>
        </p:nvSpPr>
        <p:spPr>
          <a:xfrm>
            <a:off x="6629040" y="2125800"/>
            <a:ext cx="22348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400" spc="-1" strike="noStrike">
                <a:solidFill>
                  <a:schemeClr val="lt1"/>
                </a:solidFill>
                <a:latin typeface="Roboto"/>
                <a:ea typeface="DejaVu Sans"/>
              </a:rPr>
              <a:t>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ZoneTexte 38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8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0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20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3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ZoneTexte 2"/>
          <p:cNvSpPr/>
          <p:nvPr/>
        </p:nvSpPr>
        <p:spPr>
          <a:xfrm>
            <a:off x="304920" y="347400"/>
            <a:ext cx="219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Methodology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ZoneTexte 3"/>
          <p:cNvSpPr/>
          <p:nvPr/>
        </p:nvSpPr>
        <p:spPr>
          <a:xfrm>
            <a:off x="240840" y="1099080"/>
            <a:ext cx="2730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Tools and technologies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Image 4" descr=""/>
          <p:cNvPicPr/>
          <p:nvPr/>
        </p:nvPicPr>
        <p:blipFill>
          <a:blip r:embed="rId1"/>
          <a:stretch/>
        </p:blipFill>
        <p:spPr>
          <a:xfrm>
            <a:off x="4572000" y="1744920"/>
            <a:ext cx="1527120" cy="1766880"/>
          </a:xfrm>
          <a:prstGeom prst="rect">
            <a:avLst/>
          </a:prstGeom>
          <a:ln w="0">
            <a:noFill/>
          </a:ln>
        </p:spPr>
      </p:pic>
      <p:pic>
        <p:nvPicPr>
          <p:cNvPr id="435" name="Image 6" descr=""/>
          <p:cNvPicPr/>
          <p:nvPr/>
        </p:nvPicPr>
        <p:blipFill>
          <a:blip r:embed="rId2"/>
          <a:stretch/>
        </p:blipFill>
        <p:spPr>
          <a:xfrm>
            <a:off x="6015960" y="1568160"/>
            <a:ext cx="3504600" cy="1685160"/>
          </a:xfrm>
          <a:prstGeom prst="rect">
            <a:avLst/>
          </a:prstGeom>
          <a:ln w="0">
            <a:noFill/>
          </a:ln>
        </p:spPr>
      </p:pic>
      <p:pic>
        <p:nvPicPr>
          <p:cNvPr id="436" name="Image 8" descr=""/>
          <p:cNvPicPr/>
          <p:nvPr/>
        </p:nvPicPr>
        <p:blipFill>
          <a:blip r:embed="rId3"/>
          <a:stretch/>
        </p:blipFill>
        <p:spPr>
          <a:xfrm>
            <a:off x="1569600" y="1744920"/>
            <a:ext cx="2818800" cy="1653120"/>
          </a:xfrm>
          <a:prstGeom prst="rect">
            <a:avLst/>
          </a:prstGeom>
          <a:ln w="0">
            <a:noFill/>
          </a:ln>
        </p:spPr>
      </p:pic>
      <p:pic>
        <p:nvPicPr>
          <p:cNvPr id="437" name="Image 10" descr=""/>
          <p:cNvPicPr/>
          <p:nvPr/>
        </p:nvPicPr>
        <p:blipFill>
          <a:blip r:embed="rId4"/>
          <a:stretch/>
        </p:blipFill>
        <p:spPr>
          <a:xfrm>
            <a:off x="-533520" y="1744920"/>
            <a:ext cx="3030480" cy="1599480"/>
          </a:xfrm>
          <a:prstGeom prst="rect">
            <a:avLst/>
          </a:prstGeom>
          <a:ln w="0">
            <a:noFill/>
          </a:ln>
        </p:spPr>
      </p:pic>
      <p:sp>
        <p:nvSpPr>
          <p:cNvPr id="438" name="Rectangle 14"/>
          <p:cNvSpPr/>
          <p:nvPr/>
        </p:nvSpPr>
        <p:spPr>
          <a:xfrm>
            <a:off x="0" y="466740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ZoneTexte 9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ZoneTexte 2"/>
          <p:cNvSpPr/>
          <p:nvPr/>
        </p:nvSpPr>
        <p:spPr>
          <a:xfrm>
            <a:off x="304920" y="347400"/>
            <a:ext cx="319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Limits and challenges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2" name="Image 3" descr=""/>
          <p:cNvPicPr/>
          <p:nvPr/>
        </p:nvPicPr>
        <p:blipFill>
          <a:blip r:embed="rId1"/>
          <a:stretch/>
        </p:blipFill>
        <p:spPr>
          <a:xfrm>
            <a:off x="609480" y="1159200"/>
            <a:ext cx="2152800" cy="2152800"/>
          </a:xfrm>
          <a:prstGeom prst="rect">
            <a:avLst/>
          </a:prstGeom>
          <a:ln w="0">
            <a:noFill/>
          </a:ln>
        </p:spPr>
      </p:pic>
      <p:pic>
        <p:nvPicPr>
          <p:cNvPr id="443" name="Image 5" descr=""/>
          <p:cNvPicPr/>
          <p:nvPr/>
        </p:nvPicPr>
        <p:blipFill>
          <a:blip r:embed="rId2"/>
          <a:stretch/>
        </p:blipFill>
        <p:spPr>
          <a:xfrm>
            <a:off x="5402880" y="978120"/>
            <a:ext cx="2266200" cy="2266200"/>
          </a:xfrm>
          <a:prstGeom prst="rect">
            <a:avLst/>
          </a:prstGeom>
          <a:ln w="0">
            <a:noFill/>
          </a:ln>
        </p:spPr>
      </p:pic>
      <p:sp>
        <p:nvSpPr>
          <p:cNvPr id="444" name="ZoneTexte 8"/>
          <p:cNvSpPr/>
          <p:nvPr/>
        </p:nvSpPr>
        <p:spPr>
          <a:xfrm>
            <a:off x="685800" y="3312720"/>
            <a:ext cx="2971080" cy="13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 </a:t>
            </a: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Low-light recognition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Masks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Dependence on image quality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ZoneTexte 10"/>
          <p:cNvSpPr/>
          <p:nvPr/>
        </p:nvSpPr>
        <p:spPr>
          <a:xfrm>
            <a:off x="5638680" y="3400200"/>
            <a:ext cx="32760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Improved precision in difficult conditions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Spoofing protection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Rectangle 12"/>
          <p:cNvSpPr/>
          <p:nvPr/>
        </p:nvSpPr>
        <p:spPr>
          <a:xfrm>
            <a:off x="0" y="466740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ZoneTexte 8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ZoneTexte 2"/>
          <p:cNvSpPr txBox="1"/>
          <p:nvPr/>
        </p:nvSpPr>
        <p:spPr>
          <a:xfrm>
            <a:off x="3048120" y="1504800"/>
            <a:ext cx="3276000" cy="1447200"/>
          </a:xfrm>
          <a:prstGeom prst="rect">
            <a:avLst/>
          </a:prstGeom>
        </p:spPr>
        <p:txBody>
          <a:bodyPr wrap="none" lIns="90000" rIns="90000" tIns="45000" bIns="45000" anchor="ctr">
            <a:prstTxWarp prst="textStop">
              <a:avLst>
                <a:gd name="adj" fmla="val 12500"/>
              </a:avLst>
            </a:prstTxWarp>
            <a:noAutofit/>
          </a:bodyPr>
          <a:p>
            <a:pPr defTabSz="914400">
              <a:lnSpc>
                <a:spcPct val="100000"/>
              </a:lnSpc>
            </a:pPr>
            <a:r>
              <a:rPr b="0" lang="fr-FR" sz="1400" spc="-1" strike="noStrike" u="sng">
                <a:ln w="0">
                  <a:noFill/>
                </a:ln>
                <a:solidFill>
                  <a:srgbClr val="cc3366"/>
                </a:solidFill>
                <a:uFillTx/>
                <a:latin typeface="Times New Roman"/>
                <a:ea typeface="DejaVu Sans"/>
              </a:rPr>
              <a:t>Demonstration</a:t>
            </a:r>
            <a:endParaRPr b="0" lang="en-US" sz="1400" spc="-1" strike="noStrike">
              <a:ln w="0">
                <a:noFill/>
              </a:ln>
              <a:solidFill>
                <a:srgbClr val="cc3366"/>
              </a:solidFill>
              <a:latin typeface="Arial"/>
            </a:endParaRPr>
          </a:p>
        </p:txBody>
      </p:sp>
      <p:sp>
        <p:nvSpPr>
          <p:cNvPr id="450" name="Rectangle 3"/>
          <p:cNvSpPr/>
          <p:nvPr/>
        </p:nvSpPr>
        <p:spPr>
          <a:xfrm>
            <a:off x="0" y="465696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ZoneTexte 4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 285"/>
          <p:cNvSpPr/>
          <p:nvPr/>
        </p:nvSpPr>
        <p:spPr>
          <a:xfrm>
            <a:off x="0" y="4343400"/>
            <a:ext cx="9143640" cy="79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4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2000" p14:dur="2000"/>
    </mc:Choice>
    <mc:Fallback>
      <p:transition spd="slow" advTm="12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Image 4" descr=""/>
          <p:cNvPicPr/>
          <p:nvPr/>
        </p:nvPicPr>
        <p:blipFill>
          <a:blip r:embed="rId1"/>
          <a:stretch/>
        </p:blipFill>
        <p:spPr>
          <a:xfrm>
            <a:off x="0" y="57240"/>
            <a:ext cx="9143280" cy="52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ZoneTexte 2"/>
          <p:cNvSpPr/>
          <p:nvPr/>
        </p:nvSpPr>
        <p:spPr>
          <a:xfrm>
            <a:off x="296640" y="442800"/>
            <a:ext cx="25272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Conclusion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Rectangle 3"/>
          <p:cNvSpPr/>
          <p:nvPr/>
        </p:nvSpPr>
        <p:spPr>
          <a:xfrm>
            <a:off x="0" y="466740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ZoneTexte 4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11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ZoneTexte 6"/>
          <p:cNvSpPr/>
          <p:nvPr/>
        </p:nvSpPr>
        <p:spPr>
          <a:xfrm>
            <a:off x="278280" y="1367280"/>
            <a:ext cx="1725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dk1"/>
                </a:solidFill>
                <a:latin typeface="Times New Roman"/>
                <a:ea typeface="DejaVu Sans"/>
              </a:rPr>
              <a:t>S</a:t>
            </a:r>
            <a:r>
              <a:rPr b="1" lang="fr-BF" sz="1800" spc="-1" strike="noStrike">
                <a:solidFill>
                  <a:schemeClr val="dk1"/>
                </a:solidFill>
                <a:latin typeface="Times New Roman"/>
                <a:ea typeface="DejaVu Sans"/>
              </a:rPr>
              <a:t>kills acquired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ZoneTexte 3"/>
          <p:cNvSpPr/>
          <p:nvPr/>
        </p:nvSpPr>
        <p:spPr>
          <a:xfrm>
            <a:off x="278280" y="2012040"/>
            <a:ext cx="276336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DejaVu Sans"/>
              </a:rPr>
              <a:t>Discovering the field of computer vision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Learn how the images processing works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Learn Flask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onnecteur droit 12"/>
          <p:cNvSpPr/>
          <p:nvPr/>
        </p:nvSpPr>
        <p:spPr>
          <a:xfrm>
            <a:off x="2921040" y="1790280"/>
            <a:ext cx="360" cy="2054160"/>
          </a:xfrm>
          <a:prstGeom prst="line">
            <a:avLst/>
          </a:prstGeom>
          <a:ln w="38160">
            <a:solidFill>
              <a:srgbClr val="cc33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ZoneTexte 8"/>
          <p:cNvSpPr/>
          <p:nvPr/>
        </p:nvSpPr>
        <p:spPr>
          <a:xfrm>
            <a:off x="3137040" y="1367280"/>
            <a:ext cx="3421080" cy="23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BF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Future developments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BF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Use of CNN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L</a:t>
            </a: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arger-scale deployment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Real-time performance enhancement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ZoneTexte 10"/>
          <p:cNvSpPr/>
          <p:nvPr/>
        </p:nvSpPr>
        <p:spPr>
          <a:xfrm>
            <a:off x="6122160" y="1339200"/>
            <a:ext cx="2959560" cy="18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 </a:t>
            </a:r>
            <a:r>
              <a:rPr b="1" lang="fr-BF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Possible applications</a:t>
            </a:r>
            <a:r>
              <a:rPr b="1" lang="fr-FR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S</a:t>
            </a: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ecurity</a:t>
            </a: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 and a</a:t>
            </a: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ccess control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Monitoring visitor numbers in other sectors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onnecteur droit 12"/>
          <p:cNvSpPr/>
          <p:nvPr/>
        </p:nvSpPr>
        <p:spPr>
          <a:xfrm>
            <a:off x="6001560" y="1774800"/>
            <a:ext cx="360" cy="2054160"/>
          </a:xfrm>
          <a:prstGeom prst="line">
            <a:avLst/>
          </a:prstGeom>
          <a:ln w="38160">
            <a:solidFill>
              <a:srgbClr val="cc33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 3"/>
          <p:cNvSpPr/>
          <p:nvPr/>
        </p:nvSpPr>
        <p:spPr>
          <a:xfrm>
            <a:off x="0" y="465696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8" name="Image 5" descr=""/>
          <p:cNvPicPr/>
          <p:nvPr/>
        </p:nvPicPr>
        <p:blipFill>
          <a:blip r:embed="rId1"/>
          <a:stretch/>
        </p:blipFill>
        <p:spPr>
          <a:xfrm>
            <a:off x="37800" y="28440"/>
            <a:ext cx="2247480" cy="2945880"/>
          </a:xfrm>
          <a:prstGeom prst="rect">
            <a:avLst/>
          </a:prstGeom>
          <a:ln w="0">
            <a:noFill/>
          </a:ln>
        </p:spPr>
      </p:pic>
      <p:pic>
        <p:nvPicPr>
          <p:cNvPr id="469" name="Image 7" descr=""/>
          <p:cNvPicPr/>
          <p:nvPr/>
        </p:nvPicPr>
        <p:blipFill>
          <a:blip r:embed="rId2"/>
          <a:stretch/>
        </p:blipFill>
        <p:spPr>
          <a:xfrm>
            <a:off x="2323800" y="28440"/>
            <a:ext cx="3061080" cy="2945880"/>
          </a:xfrm>
          <a:prstGeom prst="rect">
            <a:avLst/>
          </a:prstGeom>
          <a:ln w="0">
            <a:noFill/>
          </a:ln>
        </p:spPr>
      </p:pic>
      <p:pic>
        <p:nvPicPr>
          <p:cNvPr id="470" name="Image 9" descr=""/>
          <p:cNvPicPr/>
          <p:nvPr/>
        </p:nvPicPr>
        <p:blipFill>
          <a:blip r:embed="rId3"/>
          <a:stretch/>
        </p:blipFill>
        <p:spPr>
          <a:xfrm>
            <a:off x="5423040" y="28440"/>
            <a:ext cx="3682440" cy="4627800"/>
          </a:xfrm>
          <a:prstGeom prst="rect">
            <a:avLst/>
          </a:prstGeom>
          <a:ln w="0">
            <a:noFill/>
          </a:ln>
        </p:spPr>
      </p:pic>
      <p:pic>
        <p:nvPicPr>
          <p:cNvPr id="471" name="Image 10" descr=""/>
          <p:cNvPicPr/>
          <p:nvPr/>
        </p:nvPicPr>
        <p:blipFill>
          <a:blip r:embed="rId4"/>
          <a:stretch/>
        </p:blipFill>
        <p:spPr>
          <a:xfrm>
            <a:off x="49680" y="2928240"/>
            <a:ext cx="5334840" cy="171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3"/>
          <p:cNvSpPr/>
          <p:nvPr/>
        </p:nvSpPr>
        <p:spPr>
          <a:xfrm>
            <a:off x="0" y="465696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Image 5" descr=""/>
          <p:cNvPicPr/>
          <p:nvPr/>
        </p:nvPicPr>
        <p:blipFill>
          <a:blip r:embed="rId1"/>
          <a:stretch/>
        </p:blipFill>
        <p:spPr>
          <a:xfrm>
            <a:off x="2209680" y="0"/>
            <a:ext cx="4190400" cy="4636440"/>
          </a:xfrm>
          <a:prstGeom prst="rect">
            <a:avLst/>
          </a:prstGeom>
          <a:ln w="0">
            <a:noFill/>
          </a:ln>
        </p:spPr>
      </p:pic>
      <p:sp>
        <p:nvSpPr>
          <p:cNvPr id="475" name="Rectangle 302"/>
          <p:cNvSpPr/>
          <p:nvPr/>
        </p:nvSpPr>
        <p:spPr>
          <a:xfrm>
            <a:off x="3200400" y="4114800"/>
            <a:ext cx="22856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45"/>
          <p:cNvGrpSpPr/>
          <p:nvPr/>
        </p:nvGrpSpPr>
        <p:grpSpPr>
          <a:xfrm>
            <a:off x="2871720" y="2981160"/>
            <a:ext cx="1488960" cy="1461600"/>
            <a:chOff x="2871720" y="2981160"/>
            <a:chExt cx="1488960" cy="1461600"/>
          </a:xfrm>
        </p:grpSpPr>
        <p:sp>
          <p:nvSpPr>
            <p:cNvPr id="269" name="Freeform 64"/>
            <p:cNvSpPr/>
            <p:nvPr/>
          </p:nvSpPr>
          <p:spPr>
            <a:xfrm rot="20854800">
              <a:off x="2988000" y="3101760"/>
              <a:ext cx="1256040" cy="1220040"/>
            </a:xfrm>
            <a:custGeom>
              <a:avLst/>
              <a:gdLst>
                <a:gd name="textAreaLeft" fmla="*/ 0 w 1256040"/>
                <a:gd name="textAreaRight" fmla="*/ 1256400 w 1256040"/>
                <a:gd name="textAreaTop" fmla="*/ 0 h 1220040"/>
                <a:gd name="textAreaBottom" fmla="*/ 1220400 h 1220040"/>
              </a:gdLst>
              <a:ahLst/>
              <a:rect l="textAreaLeft" t="textAreaTop" r="textAreaRight" b="textAreaBottom"/>
              <a:pathLst>
                <a:path w="1210" h="1174">
                  <a:moveTo>
                    <a:pt x="1102" y="327"/>
                  </a:moveTo>
                  <a:cubicBezTo>
                    <a:pt x="1210" y="186"/>
                    <a:pt x="1210" y="186"/>
                    <a:pt x="1210" y="186"/>
                  </a:cubicBezTo>
                  <a:cubicBezTo>
                    <a:pt x="1035" y="163"/>
                    <a:pt x="1035" y="163"/>
                    <a:pt x="1035" y="163"/>
                  </a:cubicBezTo>
                  <a:cubicBezTo>
                    <a:pt x="1020" y="110"/>
                    <a:pt x="1010" y="55"/>
                    <a:pt x="10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423"/>
                    <a:pt x="174" y="844"/>
                    <a:pt x="487" y="1174"/>
                  </a:cubicBezTo>
                  <a:cubicBezTo>
                    <a:pt x="1198" y="462"/>
                    <a:pt x="1198" y="462"/>
                    <a:pt x="1198" y="462"/>
                  </a:cubicBezTo>
                  <a:cubicBezTo>
                    <a:pt x="1161" y="420"/>
                    <a:pt x="1129" y="374"/>
                    <a:pt x="1102" y="3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" name="Freeform 72"/>
            <p:cNvSpPr/>
            <p:nvPr/>
          </p:nvSpPr>
          <p:spPr>
            <a:xfrm rot="20854800">
              <a:off x="3817080" y="3011760"/>
              <a:ext cx="347040" cy="576720"/>
            </a:xfrm>
            <a:custGeom>
              <a:avLst/>
              <a:gdLst>
                <a:gd name="textAreaLeft" fmla="*/ 0 w 347040"/>
                <a:gd name="textAreaRight" fmla="*/ 347400 w 347040"/>
                <a:gd name="textAreaTop" fmla="*/ 0 h 576720"/>
                <a:gd name="textAreaBottom" fmla="*/ 577080 h 576720"/>
              </a:gdLst>
              <a:ahLst/>
              <a:rect l="textAreaLeft" t="textAreaTop" r="textAreaRight" b="textAreaBottom"/>
              <a:pathLst>
                <a:path w="335" h="555">
                  <a:moveTo>
                    <a:pt x="227" y="327"/>
                  </a:moveTo>
                  <a:cubicBezTo>
                    <a:pt x="335" y="186"/>
                    <a:pt x="335" y="186"/>
                    <a:pt x="335" y="186"/>
                  </a:cubicBezTo>
                  <a:cubicBezTo>
                    <a:pt x="160" y="163"/>
                    <a:pt x="160" y="163"/>
                    <a:pt x="160" y="163"/>
                  </a:cubicBezTo>
                  <a:cubicBezTo>
                    <a:pt x="145" y="110"/>
                    <a:pt x="135" y="55"/>
                    <a:pt x="1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99"/>
                    <a:pt x="27" y="200"/>
                    <a:pt x="67" y="297"/>
                  </a:cubicBezTo>
                  <a:cubicBezTo>
                    <a:pt x="108" y="395"/>
                    <a:pt x="163" y="481"/>
                    <a:pt x="230" y="555"/>
                  </a:cubicBezTo>
                  <a:cubicBezTo>
                    <a:pt x="323" y="462"/>
                    <a:pt x="323" y="462"/>
                    <a:pt x="323" y="462"/>
                  </a:cubicBezTo>
                  <a:cubicBezTo>
                    <a:pt x="286" y="420"/>
                    <a:pt x="254" y="374"/>
                    <a:pt x="227" y="3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1" name="Group 39"/>
          <p:cNvGrpSpPr/>
          <p:nvPr/>
        </p:nvGrpSpPr>
        <p:grpSpPr>
          <a:xfrm>
            <a:off x="3158640" y="888840"/>
            <a:ext cx="1368000" cy="1400400"/>
            <a:chOff x="3158640" y="888840"/>
            <a:chExt cx="1368000" cy="1400400"/>
          </a:xfrm>
        </p:grpSpPr>
        <p:sp>
          <p:nvSpPr>
            <p:cNvPr id="272" name="Freeform 66"/>
            <p:cNvSpPr/>
            <p:nvPr/>
          </p:nvSpPr>
          <p:spPr>
            <a:xfrm rot="21166200">
              <a:off x="3232800" y="960120"/>
              <a:ext cx="1219320" cy="1257120"/>
            </a:xfrm>
            <a:custGeom>
              <a:avLst/>
              <a:gdLst>
                <a:gd name="textAreaLeft" fmla="*/ 0 w 1219320"/>
                <a:gd name="textAreaRight" fmla="*/ 1219680 w 1219320"/>
                <a:gd name="textAreaTop" fmla="*/ 0 h 1257120"/>
                <a:gd name="textAreaBottom" fmla="*/ 1257480 h 1257120"/>
              </a:gdLst>
              <a:ahLst/>
              <a:rect l="textAreaLeft" t="textAreaTop" r="textAreaRight" b="textAreaBottom"/>
              <a:pathLst>
                <a:path w="1174" h="1210">
                  <a:moveTo>
                    <a:pt x="847" y="1102"/>
                  </a:moveTo>
                  <a:cubicBezTo>
                    <a:pt x="987" y="1210"/>
                    <a:pt x="987" y="1210"/>
                    <a:pt x="987" y="1210"/>
                  </a:cubicBezTo>
                  <a:cubicBezTo>
                    <a:pt x="1010" y="1035"/>
                    <a:pt x="1010" y="1035"/>
                    <a:pt x="1010" y="1035"/>
                  </a:cubicBezTo>
                  <a:cubicBezTo>
                    <a:pt x="1064" y="1019"/>
                    <a:pt x="1119" y="1010"/>
                    <a:pt x="1174" y="1007"/>
                  </a:cubicBezTo>
                  <a:cubicBezTo>
                    <a:pt x="1174" y="0"/>
                    <a:pt x="1174" y="0"/>
                    <a:pt x="1174" y="0"/>
                  </a:cubicBezTo>
                  <a:cubicBezTo>
                    <a:pt x="750" y="12"/>
                    <a:pt x="330" y="174"/>
                    <a:pt x="0" y="487"/>
                  </a:cubicBezTo>
                  <a:cubicBezTo>
                    <a:pt x="711" y="1198"/>
                    <a:pt x="711" y="1198"/>
                    <a:pt x="711" y="1198"/>
                  </a:cubicBezTo>
                  <a:cubicBezTo>
                    <a:pt x="754" y="1161"/>
                    <a:pt x="799" y="1129"/>
                    <a:pt x="847" y="110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3" name="Freeform 74"/>
            <p:cNvSpPr/>
            <p:nvPr/>
          </p:nvSpPr>
          <p:spPr>
            <a:xfrm rot="21166200">
              <a:off x="3929400" y="1825560"/>
              <a:ext cx="577080" cy="347760"/>
            </a:xfrm>
            <a:custGeom>
              <a:avLst/>
              <a:gdLst>
                <a:gd name="textAreaLeft" fmla="*/ 0 w 577080"/>
                <a:gd name="textAreaRight" fmla="*/ 577440 w 577080"/>
                <a:gd name="textAreaTop" fmla="*/ 0 h 347760"/>
                <a:gd name="textAreaBottom" fmla="*/ 348120 h 347760"/>
              </a:gdLst>
              <a:ahLst/>
              <a:rect l="textAreaLeft" t="textAreaTop" r="textAreaRight" b="textAreaBottom"/>
              <a:pathLst>
                <a:path w="556" h="335">
                  <a:moveTo>
                    <a:pt x="229" y="227"/>
                  </a:moveTo>
                  <a:cubicBezTo>
                    <a:pt x="369" y="335"/>
                    <a:pt x="369" y="335"/>
                    <a:pt x="369" y="335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446" y="144"/>
                    <a:pt x="501" y="135"/>
                    <a:pt x="556" y="132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456" y="5"/>
                    <a:pt x="356" y="27"/>
                    <a:pt x="258" y="67"/>
                  </a:cubicBezTo>
                  <a:cubicBezTo>
                    <a:pt x="161" y="108"/>
                    <a:pt x="74" y="163"/>
                    <a:pt x="0" y="230"/>
                  </a:cubicBezTo>
                  <a:cubicBezTo>
                    <a:pt x="93" y="323"/>
                    <a:pt x="93" y="323"/>
                    <a:pt x="93" y="323"/>
                  </a:cubicBezTo>
                  <a:cubicBezTo>
                    <a:pt x="136" y="286"/>
                    <a:pt x="181" y="254"/>
                    <a:pt x="229" y="2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4" name="Group 46"/>
          <p:cNvGrpSpPr/>
          <p:nvPr/>
        </p:nvGrpSpPr>
        <p:grpSpPr>
          <a:xfrm>
            <a:off x="2529360" y="1656000"/>
            <a:ext cx="1526040" cy="1500120"/>
            <a:chOff x="2529360" y="1656000"/>
            <a:chExt cx="1526040" cy="1500120"/>
          </a:xfrm>
        </p:grpSpPr>
        <p:sp>
          <p:nvSpPr>
            <p:cNvPr id="275" name="Freeform 67"/>
            <p:cNvSpPr/>
            <p:nvPr/>
          </p:nvSpPr>
          <p:spPr>
            <a:xfrm rot="20712000">
              <a:off x="2664000" y="1796040"/>
              <a:ext cx="1256040" cy="1219680"/>
            </a:xfrm>
            <a:custGeom>
              <a:avLst/>
              <a:gdLst>
                <a:gd name="textAreaLeft" fmla="*/ 0 w 1256040"/>
                <a:gd name="textAreaRight" fmla="*/ 1256400 w 1256040"/>
                <a:gd name="textAreaTop" fmla="*/ 0 h 1219680"/>
                <a:gd name="textAreaBottom" fmla="*/ 1220040 h 1219680"/>
              </a:gdLst>
              <a:ahLst/>
              <a:rect l="textAreaLeft" t="textAreaTop" r="textAreaRight" b="textAreaBottom"/>
              <a:pathLst>
                <a:path w="1210" h="1174">
                  <a:moveTo>
                    <a:pt x="1035" y="1010"/>
                  </a:moveTo>
                  <a:cubicBezTo>
                    <a:pt x="1210" y="987"/>
                    <a:pt x="1210" y="987"/>
                    <a:pt x="1210" y="987"/>
                  </a:cubicBezTo>
                  <a:cubicBezTo>
                    <a:pt x="1102" y="847"/>
                    <a:pt x="1102" y="847"/>
                    <a:pt x="1102" y="847"/>
                  </a:cubicBezTo>
                  <a:cubicBezTo>
                    <a:pt x="1129" y="799"/>
                    <a:pt x="1161" y="753"/>
                    <a:pt x="1198" y="711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174" y="329"/>
                    <a:pt x="12" y="750"/>
                    <a:pt x="0" y="1174"/>
                  </a:cubicBezTo>
                  <a:cubicBezTo>
                    <a:pt x="1007" y="1174"/>
                    <a:pt x="1007" y="1174"/>
                    <a:pt x="1007" y="1174"/>
                  </a:cubicBezTo>
                  <a:cubicBezTo>
                    <a:pt x="1010" y="1118"/>
                    <a:pt x="1020" y="1064"/>
                    <a:pt x="1035" y="101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" name="Freeform 75"/>
            <p:cNvSpPr/>
            <p:nvPr/>
          </p:nvSpPr>
          <p:spPr>
            <a:xfrm rot="20712000">
              <a:off x="3640320" y="2311920"/>
              <a:ext cx="347040" cy="577080"/>
            </a:xfrm>
            <a:custGeom>
              <a:avLst/>
              <a:gdLst>
                <a:gd name="textAreaLeft" fmla="*/ 0 w 347040"/>
                <a:gd name="textAreaRight" fmla="*/ 347400 w 347040"/>
                <a:gd name="textAreaTop" fmla="*/ 0 h 577080"/>
                <a:gd name="textAreaBottom" fmla="*/ 577440 h 577080"/>
              </a:gdLst>
              <a:ahLst/>
              <a:rect l="textAreaLeft" t="textAreaTop" r="textAreaRight" b="textAreaBottom"/>
              <a:pathLst>
                <a:path w="335" h="556">
                  <a:moveTo>
                    <a:pt x="160" y="392"/>
                  </a:moveTo>
                  <a:cubicBezTo>
                    <a:pt x="335" y="369"/>
                    <a:pt x="335" y="369"/>
                    <a:pt x="335" y="369"/>
                  </a:cubicBezTo>
                  <a:cubicBezTo>
                    <a:pt x="227" y="229"/>
                    <a:pt x="227" y="229"/>
                    <a:pt x="227" y="229"/>
                  </a:cubicBezTo>
                  <a:cubicBezTo>
                    <a:pt x="254" y="181"/>
                    <a:pt x="286" y="135"/>
                    <a:pt x="323" y="93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92" y="153"/>
                    <a:pt x="11" y="350"/>
                    <a:pt x="0" y="556"/>
                  </a:cubicBezTo>
                  <a:cubicBezTo>
                    <a:pt x="132" y="556"/>
                    <a:pt x="132" y="556"/>
                    <a:pt x="132" y="556"/>
                  </a:cubicBezTo>
                  <a:cubicBezTo>
                    <a:pt x="135" y="500"/>
                    <a:pt x="145" y="446"/>
                    <a:pt x="160" y="3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7" name="Group 40"/>
          <p:cNvGrpSpPr/>
          <p:nvPr/>
        </p:nvGrpSpPr>
        <p:grpSpPr>
          <a:xfrm>
            <a:off x="4617000" y="887760"/>
            <a:ext cx="1276200" cy="1312200"/>
            <a:chOff x="4617000" y="887760"/>
            <a:chExt cx="1276200" cy="1312200"/>
          </a:xfrm>
        </p:grpSpPr>
        <p:sp>
          <p:nvSpPr>
            <p:cNvPr id="278" name="Freeform 68"/>
            <p:cNvSpPr/>
            <p:nvPr/>
          </p:nvSpPr>
          <p:spPr>
            <a:xfrm rot="159000">
              <a:off x="4645440" y="915120"/>
              <a:ext cx="1219320" cy="1257120"/>
            </a:xfrm>
            <a:custGeom>
              <a:avLst/>
              <a:gdLst>
                <a:gd name="textAreaLeft" fmla="*/ 0 w 1219320"/>
                <a:gd name="textAreaRight" fmla="*/ 1219680 w 1219320"/>
                <a:gd name="textAreaTop" fmla="*/ 0 h 1257120"/>
                <a:gd name="textAreaBottom" fmla="*/ 1257480 h 1257120"/>
              </a:gdLst>
              <a:ahLst/>
              <a:rect l="textAreaLeft" t="textAreaTop" r="textAreaRight" b="textAreaBottom"/>
              <a:pathLst>
                <a:path w="1174" h="1210">
                  <a:moveTo>
                    <a:pt x="163" y="1035"/>
                  </a:moveTo>
                  <a:cubicBezTo>
                    <a:pt x="186" y="1210"/>
                    <a:pt x="186" y="1210"/>
                    <a:pt x="186" y="1210"/>
                  </a:cubicBezTo>
                  <a:cubicBezTo>
                    <a:pt x="327" y="1102"/>
                    <a:pt x="327" y="1102"/>
                    <a:pt x="327" y="1102"/>
                  </a:cubicBezTo>
                  <a:cubicBezTo>
                    <a:pt x="374" y="1129"/>
                    <a:pt x="420" y="1161"/>
                    <a:pt x="462" y="1198"/>
                  </a:cubicBezTo>
                  <a:cubicBezTo>
                    <a:pt x="1174" y="487"/>
                    <a:pt x="1174" y="487"/>
                    <a:pt x="1174" y="487"/>
                  </a:cubicBezTo>
                  <a:cubicBezTo>
                    <a:pt x="844" y="174"/>
                    <a:pt x="423" y="12"/>
                    <a:pt x="0" y="0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55" y="1010"/>
                    <a:pt x="110" y="1019"/>
                    <a:pt x="163" y="10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" name="Freeform 76"/>
            <p:cNvSpPr/>
            <p:nvPr/>
          </p:nvSpPr>
          <p:spPr>
            <a:xfrm rot="159000">
              <a:off x="4624560" y="1809000"/>
              <a:ext cx="577080" cy="347760"/>
            </a:xfrm>
            <a:custGeom>
              <a:avLst/>
              <a:gdLst>
                <a:gd name="textAreaLeft" fmla="*/ 0 w 577080"/>
                <a:gd name="textAreaRight" fmla="*/ 577440 w 577080"/>
                <a:gd name="textAreaTop" fmla="*/ 0 h 347760"/>
                <a:gd name="textAreaBottom" fmla="*/ 348120 h 347760"/>
              </a:gdLst>
              <a:ahLst/>
              <a:rect l="textAreaLeft" t="textAreaTop" r="textAreaRight" b="textAreaBottom"/>
              <a:pathLst>
                <a:path w="556" h="335">
                  <a:moveTo>
                    <a:pt x="163" y="160"/>
                  </a:moveTo>
                  <a:cubicBezTo>
                    <a:pt x="186" y="335"/>
                    <a:pt x="186" y="335"/>
                    <a:pt x="186" y="335"/>
                  </a:cubicBezTo>
                  <a:cubicBezTo>
                    <a:pt x="327" y="227"/>
                    <a:pt x="327" y="227"/>
                    <a:pt x="327" y="227"/>
                  </a:cubicBezTo>
                  <a:cubicBezTo>
                    <a:pt x="374" y="254"/>
                    <a:pt x="420" y="286"/>
                    <a:pt x="462" y="323"/>
                  </a:cubicBezTo>
                  <a:cubicBezTo>
                    <a:pt x="556" y="230"/>
                    <a:pt x="556" y="230"/>
                    <a:pt x="556" y="230"/>
                  </a:cubicBezTo>
                  <a:cubicBezTo>
                    <a:pt x="402" y="92"/>
                    <a:pt x="205" y="11"/>
                    <a:pt x="0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5" y="135"/>
                    <a:pt x="110" y="144"/>
                    <a:pt x="163" y="1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80" name="Group 41"/>
          <p:cNvGrpSpPr/>
          <p:nvPr/>
        </p:nvGrpSpPr>
        <p:grpSpPr>
          <a:xfrm>
            <a:off x="5154120" y="1573920"/>
            <a:ext cx="1389960" cy="1357560"/>
            <a:chOff x="5154120" y="1573920"/>
            <a:chExt cx="1389960" cy="1357560"/>
          </a:xfrm>
        </p:grpSpPr>
        <p:sp>
          <p:nvSpPr>
            <p:cNvPr id="281" name="Freeform 69"/>
            <p:cNvSpPr/>
            <p:nvPr/>
          </p:nvSpPr>
          <p:spPr>
            <a:xfrm rot="400200">
              <a:off x="5220720" y="1642680"/>
              <a:ext cx="1256760" cy="1219680"/>
            </a:xfrm>
            <a:custGeom>
              <a:avLst/>
              <a:gdLst>
                <a:gd name="textAreaLeft" fmla="*/ 0 w 1256760"/>
                <a:gd name="textAreaRight" fmla="*/ 1257120 w 1256760"/>
                <a:gd name="textAreaTop" fmla="*/ 0 h 1219680"/>
                <a:gd name="textAreaBottom" fmla="*/ 1220040 h 1219680"/>
              </a:gdLst>
              <a:ahLst/>
              <a:rect l="textAreaLeft" t="textAreaTop" r="textAreaRight" b="textAreaBottom"/>
              <a:pathLst>
                <a:path w="1210" h="1174">
                  <a:moveTo>
                    <a:pt x="724" y="0"/>
                  </a:moveTo>
                  <a:cubicBezTo>
                    <a:pt x="12" y="711"/>
                    <a:pt x="12" y="711"/>
                    <a:pt x="12" y="711"/>
                  </a:cubicBezTo>
                  <a:cubicBezTo>
                    <a:pt x="50" y="753"/>
                    <a:pt x="81" y="799"/>
                    <a:pt x="108" y="847"/>
                  </a:cubicBezTo>
                  <a:cubicBezTo>
                    <a:pt x="0" y="987"/>
                    <a:pt x="0" y="987"/>
                    <a:pt x="0" y="987"/>
                  </a:cubicBezTo>
                  <a:cubicBezTo>
                    <a:pt x="176" y="1010"/>
                    <a:pt x="176" y="1010"/>
                    <a:pt x="176" y="1010"/>
                  </a:cubicBezTo>
                  <a:cubicBezTo>
                    <a:pt x="191" y="1064"/>
                    <a:pt x="200" y="1118"/>
                    <a:pt x="204" y="1174"/>
                  </a:cubicBezTo>
                  <a:cubicBezTo>
                    <a:pt x="1210" y="1174"/>
                    <a:pt x="1210" y="1174"/>
                    <a:pt x="1210" y="1174"/>
                  </a:cubicBezTo>
                  <a:cubicBezTo>
                    <a:pt x="1199" y="750"/>
                    <a:pt x="1036" y="329"/>
                    <a:pt x="72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" name="Freeform 77"/>
            <p:cNvSpPr/>
            <p:nvPr/>
          </p:nvSpPr>
          <p:spPr>
            <a:xfrm rot="400200">
              <a:off x="5186520" y="2230200"/>
              <a:ext cx="348480" cy="577080"/>
            </a:xfrm>
            <a:custGeom>
              <a:avLst/>
              <a:gdLst>
                <a:gd name="textAreaLeft" fmla="*/ 0 w 348480"/>
                <a:gd name="textAreaRight" fmla="*/ 348840 w 348480"/>
                <a:gd name="textAreaTop" fmla="*/ 0 h 577080"/>
                <a:gd name="textAreaBottom" fmla="*/ 577440 h 577080"/>
              </a:gdLst>
              <a:ahLst/>
              <a:rect l="textAreaLeft" t="textAreaTop" r="textAreaRight" b="textAreaBottom"/>
              <a:pathLst>
                <a:path w="336" h="556">
                  <a:moveTo>
                    <a:pt x="108" y="229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176" y="392"/>
                    <a:pt x="176" y="392"/>
                    <a:pt x="176" y="392"/>
                  </a:cubicBezTo>
                  <a:cubicBezTo>
                    <a:pt x="191" y="446"/>
                    <a:pt x="200" y="500"/>
                    <a:pt x="204" y="556"/>
                  </a:cubicBezTo>
                  <a:cubicBezTo>
                    <a:pt x="336" y="556"/>
                    <a:pt x="336" y="556"/>
                    <a:pt x="336" y="556"/>
                  </a:cubicBezTo>
                  <a:cubicBezTo>
                    <a:pt x="330" y="456"/>
                    <a:pt x="308" y="355"/>
                    <a:pt x="268" y="258"/>
                  </a:cubicBezTo>
                  <a:cubicBezTo>
                    <a:pt x="228" y="161"/>
                    <a:pt x="172" y="74"/>
                    <a:pt x="106" y="0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0" y="135"/>
                    <a:pt x="81" y="181"/>
                    <a:pt x="108" y="22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83" name="Group 42"/>
          <p:cNvGrpSpPr/>
          <p:nvPr/>
        </p:nvGrpSpPr>
        <p:grpSpPr>
          <a:xfrm>
            <a:off x="4785840" y="2962440"/>
            <a:ext cx="1525680" cy="1499040"/>
            <a:chOff x="4785840" y="2962440"/>
            <a:chExt cx="1525680" cy="1499040"/>
          </a:xfrm>
        </p:grpSpPr>
        <p:sp>
          <p:nvSpPr>
            <p:cNvPr id="284" name="Freeform 70"/>
            <p:cNvSpPr/>
            <p:nvPr/>
          </p:nvSpPr>
          <p:spPr>
            <a:xfrm rot="882600">
              <a:off x="4920120" y="3101760"/>
              <a:ext cx="1256760" cy="1220040"/>
            </a:xfrm>
            <a:custGeom>
              <a:avLst/>
              <a:gdLst>
                <a:gd name="textAreaLeft" fmla="*/ 0 w 1256760"/>
                <a:gd name="textAreaRight" fmla="*/ 1257120 w 1256760"/>
                <a:gd name="textAreaTop" fmla="*/ 0 h 1220040"/>
                <a:gd name="textAreaBottom" fmla="*/ 1220400 h 1220040"/>
              </a:gdLst>
              <a:ahLst/>
              <a:rect l="textAreaLeft" t="textAreaTop" r="textAreaRight" b="textAreaBottom"/>
              <a:pathLst>
                <a:path w="1210" h="1174">
                  <a:moveTo>
                    <a:pt x="176" y="163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108" y="327"/>
                    <a:pt x="108" y="327"/>
                    <a:pt x="108" y="327"/>
                  </a:cubicBezTo>
                  <a:cubicBezTo>
                    <a:pt x="81" y="374"/>
                    <a:pt x="50" y="420"/>
                    <a:pt x="12" y="462"/>
                  </a:cubicBezTo>
                  <a:cubicBezTo>
                    <a:pt x="724" y="1174"/>
                    <a:pt x="724" y="1174"/>
                    <a:pt x="724" y="1174"/>
                  </a:cubicBezTo>
                  <a:cubicBezTo>
                    <a:pt x="1036" y="844"/>
                    <a:pt x="1199" y="423"/>
                    <a:pt x="121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0" y="55"/>
                    <a:pt x="191" y="110"/>
                    <a:pt x="176" y="16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" name="Freeform 78"/>
            <p:cNvSpPr/>
            <p:nvPr/>
          </p:nvSpPr>
          <p:spPr>
            <a:xfrm rot="882600">
              <a:off x="5016600" y="2997000"/>
              <a:ext cx="348480" cy="577440"/>
            </a:xfrm>
            <a:custGeom>
              <a:avLst/>
              <a:gdLst>
                <a:gd name="textAreaLeft" fmla="*/ 0 w 348480"/>
                <a:gd name="textAreaRight" fmla="*/ 348840 w 348480"/>
                <a:gd name="textAreaTop" fmla="*/ 0 h 577440"/>
                <a:gd name="textAreaBottom" fmla="*/ 577800 h 577440"/>
              </a:gdLst>
              <a:ahLst/>
              <a:rect l="textAreaLeft" t="textAreaTop" r="textAreaRight" b="textAreaBottom"/>
              <a:pathLst>
                <a:path w="336" h="556">
                  <a:moveTo>
                    <a:pt x="176" y="163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108" y="327"/>
                    <a:pt x="108" y="327"/>
                    <a:pt x="108" y="327"/>
                  </a:cubicBezTo>
                  <a:cubicBezTo>
                    <a:pt x="81" y="374"/>
                    <a:pt x="50" y="420"/>
                    <a:pt x="12" y="462"/>
                  </a:cubicBezTo>
                  <a:cubicBezTo>
                    <a:pt x="106" y="556"/>
                    <a:pt x="106" y="556"/>
                    <a:pt x="106" y="556"/>
                  </a:cubicBezTo>
                  <a:cubicBezTo>
                    <a:pt x="243" y="402"/>
                    <a:pt x="325" y="205"/>
                    <a:pt x="33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0" y="55"/>
                    <a:pt x="191" y="110"/>
                    <a:pt x="176" y="16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86" name="Group 43"/>
          <p:cNvGrpSpPr/>
          <p:nvPr/>
        </p:nvGrpSpPr>
        <p:grpSpPr>
          <a:xfrm>
            <a:off x="3844440" y="3300480"/>
            <a:ext cx="1636920" cy="1655280"/>
            <a:chOff x="3844440" y="3300480"/>
            <a:chExt cx="1636920" cy="1655280"/>
          </a:xfrm>
        </p:grpSpPr>
        <p:sp>
          <p:nvSpPr>
            <p:cNvPr id="287" name="Freeform 71"/>
            <p:cNvSpPr/>
            <p:nvPr/>
          </p:nvSpPr>
          <p:spPr>
            <a:xfrm rot="1501800">
              <a:off x="4053240" y="3499200"/>
              <a:ext cx="1219320" cy="1257480"/>
            </a:xfrm>
            <a:custGeom>
              <a:avLst/>
              <a:gdLst>
                <a:gd name="textAreaLeft" fmla="*/ 0 w 1219320"/>
                <a:gd name="textAreaRight" fmla="*/ 1219680 w 1219320"/>
                <a:gd name="textAreaTop" fmla="*/ 0 h 1257480"/>
                <a:gd name="textAreaBottom" fmla="*/ 1257840 h 1257480"/>
              </a:gdLst>
              <a:ahLst/>
              <a:rect l="textAreaLeft" t="textAreaTop" r="textAreaRight" b="textAreaBottom"/>
              <a:pathLst>
                <a:path w="1174" h="1210">
                  <a:moveTo>
                    <a:pt x="327" y="108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10" y="191"/>
                    <a:pt x="55" y="200"/>
                    <a:pt x="0" y="204"/>
                  </a:cubicBezTo>
                  <a:cubicBezTo>
                    <a:pt x="0" y="1210"/>
                    <a:pt x="0" y="1210"/>
                    <a:pt x="0" y="1210"/>
                  </a:cubicBezTo>
                  <a:cubicBezTo>
                    <a:pt x="423" y="1198"/>
                    <a:pt x="844" y="1036"/>
                    <a:pt x="1174" y="724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20" y="49"/>
                    <a:pt x="374" y="81"/>
                    <a:pt x="327" y="10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" name="Freeform 79"/>
            <p:cNvSpPr/>
            <p:nvPr/>
          </p:nvSpPr>
          <p:spPr>
            <a:xfrm rot="1501800">
              <a:off x="4275360" y="3405960"/>
              <a:ext cx="577080" cy="348840"/>
            </a:xfrm>
            <a:custGeom>
              <a:avLst/>
              <a:gdLst>
                <a:gd name="textAreaLeft" fmla="*/ 0 w 577080"/>
                <a:gd name="textAreaRight" fmla="*/ 577440 w 577080"/>
                <a:gd name="textAreaTop" fmla="*/ 0 h 348840"/>
                <a:gd name="textAreaBottom" fmla="*/ 349200 h 348840"/>
              </a:gdLst>
              <a:ahLst/>
              <a:rect l="textAreaLeft" t="textAreaTop" r="textAreaRight" b="textAreaBottom"/>
              <a:pathLst>
                <a:path w="556" h="336">
                  <a:moveTo>
                    <a:pt x="327" y="108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10" y="191"/>
                    <a:pt x="55" y="200"/>
                    <a:pt x="0" y="20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99" y="330"/>
                    <a:pt x="200" y="308"/>
                    <a:pt x="297" y="268"/>
                  </a:cubicBezTo>
                  <a:cubicBezTo>
                    <a:pt x="395" y="228"/>
                    <a:pt x="481" y="172"/>
                    <a:pt x="556" y="105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20" y="49"/>
                    <a:pt x="374" y="81"/>
                    <a:pt x="327" y="10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9" name="Freeform 22"/>
          <p:cNvSpPr/>
          <p:nvPr/>
        </p:nvSpPr>
        <p:spPr>
          <a:xfrm>
            <a:off x="4104720" y="2250720"/>
            <a:ext cx="933840" cy="927720"/>
          </a:xfrm>
          <a:custGeom>
            <a:avLst/>
            <a:gdLst>
              <a:gd name="textAreaLeft" fmla="*/ 0 w 933840"/>
              <a:gd name="textAreaRight" fmla="*/ 934200 w 933840"/>
              <a:gd name="textAreaTop" fmla="*/ 0 h 927720"/>
              <a:gd name="textAreaBottom" fmla="*/ 928080 h 927720"/>
            </a:gdLst>
            <a:ahLst/>
            <a:rect l="textAreaLeft" t="textAreaTop" r="textAreaRight" b="textAreaBottom"/>
            <a:pathLst>
              <a:path w="192" h="192">
                <a:moveTo>
                  <a:pt x="181" y="74"/>
                </a:moveTo>
                <a:cubicBezTo>
                  <a:pt x="163" y="74"/>
                  <a:pt x="163" y="74"/>
                  <a:pt x="163" y="74"/>
                </a:cubicBezTo>
                <a:cubicBezTo>
                  <a:pt x="161" y="74"/>
                  <a:pt x="159" y="72"/>
                  <a:pt x="158" y="70"/>
                </a:cubicBezTo>
                <a:cubicBezTo>
                  <a:pt x="158" y="68"/>
                  <a:pt x="158" y="66"/>
                  <a:pt x="160" y="64"/>
                </a:cubicBezTo>
                <a:cubicBezTo>
                  <a:pt x="172" y="52"/>
                  <a:pt x="172" y="52"/>
                  <a:pt x="172" y="52"/>
                </a:cubicBezTo>
                <a:cubicBezTo>
                  <a:pt x="174" y="50"/>
                  <a:pt x="175" y="47"/>
                  <a:pt x="175" y="44"/>
                </a:cubicBezTo>
                <a:cubicBezTo>
                  <a:pt x="175" y="41"/>
                  <a:pt x="174" y="38"/>
                  <a:pt x="172" y="3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6"/>
                  <a:pt x="144" y="16"/>
                  <a:pt x="140" y="20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6" y="34"/>
                  <a:pt x="124" y="35"/>
                  <a:pt x="122" y="34"/>
                </a:cubicBezTo>
                <a:cubicBezTo>
                  <a:pt x="120" y="33"/>
                  <a:pt x="119" y="31"/>
                  <a:pt x="119" y="29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9" y="5"/>
                  <a:pt x="114" y="0"/>
                  <a:pt x="10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79" y="0"/>
                  <a:pt x="74" y="5"/>
                  <a:pt x="74" y="11"/>
                </a:cubicBezTo>
                <a:cubicBezTo>
                  <a:pt x="74" y="29"/>
                  <a:pt x="74" y="29"/>
                  <a:pt x="74" y="29"/>
                </a:cubicBezTo>
                <a:cubicBezTo>
                  <a:pt x="74" y="31"/>
                  <a:pt x="73" y="33"/>
                  <a:pt x="71" y="34"/>
                </a:cubicBezTo>
                <a:cubicBezTo>
                  <a:pt x="70" y="34"/>
                  <a:pt x="69" y="34"/>
                  <a:pt x="68" y="34"/>
                </a:cubicBezTo>
                <a:cubicBezTo>
                  <a:pt x="67" y="34"/>
                  <a:pt x="66" y="34"/>
                  <a:pt x="65" y="33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16"/>
                  <a:pt x="41" y="16"/>
                  <a:pt x="36" y="20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8"/>
                  <a:pt x="17" y="41"/>
                  <a:pt x="17" y="44"/>
                </a:cubicBezTo>
                <a:cubicBezTo>
                  <a:pt x="17" y="47"/>
                  <a:pt x="18" y="50"/>
                  <a:pt x="20" y="52"/>
                </a:cubicBezTo>
                <a:cubicBezTo>
                  <a:pt x="33" y="65"/>
                  <a:pt x="33" y="65"/>
                  <a:pt x="33" y="65"/>
                </a:cubicBezTo>
                <a:cubicBezTo>
                  <a:pt x="34" y="66"/>
                  <a:pt x="35" y="68"/>
                  <a:pt x="34" y="70"/>
                </a:cubicBezTo>
                <a:cubicBezTo>
                  <a:pt x="33" y="72"/>
                  <a:pt x="31" y="74"/>
                  <a:pt x="29" y="74"/>
                </a:cubicBezTo>
                <a:cubicBezTo>
                  <a:pt x="11" y="74"/>
                  <a:pt x="11" y="74"/>
                  <a:pt x="11" y="74"/>
                </a:cubicBezTo>
                <a:cubicBezTo>
                  <a:pt x="5" y="74"/>
                  <a:pt x="0" y="79"/>
                  <a:pt x="0" y="85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5" y="119"/>
                  <a:pt x="11" y="119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31" y="119"/>
                  <a:pt x="33" y="120"/>
                  <a:pt x="34" y="122"/>
                </a:cubicBezTo>
                <a:cubicBezTo>
                  <a:pt x="35" y="124"/>
                  <a:pt x="34" y="126"/>
                  <a:pt x="33" y="128"/>
                </a:cubicBezTo>
                <a:cubicBezTo>
                  <a:pt x="20" y="140"/>
                  <a:pt x="20" y="140"/>
                  <a:pt x="20" y="140"/>
                </a:cubicBezTo>
                <a:cubicBezTo>
                  <a:pt x="18" y="142"/>
                  <a:pt x="17" y="145"/>
                  <a:pt x="17" y="148"/>
                </a:cubicBezTo>
                <a:cubicBezTo>
                  <a:pt x="17" y="151"/>
                  <a:pt x="18" y="154"/>
                  <a:pt x="20" y="156"/>
                </a:cubicBezTo>
                <a:cubicBezTo>
                  <a:pt x="36" y="172"/>
                  <a:pt x="36" y="172"/>
                  <a:pt x="36" y="172"/>
                </a:cubicBezTo>
                <a:cubicBezTo>
                  <a:pt x="40" y="176"/>
                  <a:pt x="48" y="176"/>
                  <a:pt x="52" y="172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6" y="158"/>
                  <a:pt x="68" y="157"/>
                  <a:pt x="70" y="158"/>
                </a:cubicBezTo>
                <a:cubicBezTo>
                  <a:pt x="73" y="159"/>
                  <a:pt x="74" y="161"/>
                  <a:pt x="74" y="163"/>
                </a:cubicBezTo>
                <a:cubicBezTo>
                  <a:pt x="74" y="181"/>
                  <a:pt x="74" y="181"/>
                  <a:pt x="74" y="181"/>
                </a:cubicBezTo>
                <a:cubicBezTo>
                  <a:pt x="74" y="187"/>
                  <a:pt x="79" y="192"/>
                  <a:pt x="85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14" y="192"/>
                  <a:pt x="119" y="187"/>
                  <a:pt x="119" y="181"/>
                </a:cubicBezTo>
                <a:cubicBezTo>
                  <a:pt x="119" y="163"/>
                  <a:pt x="119" y="163"/>
                  <a:pt x="119" y="163"/>
                </a:cubicBezTo>
                <a:cubicBezTo>
                  <a:pt x="119" y="161"/>
                  <a:pt x="120" y="159"/>
                  <a:pt x="122" y="158"/>
                </a:cubicBezTo>
                <a:cubicBezTo>
                  <a:pt x="124" y="157"/>
                  <a:pt x="126" y="158"/>
                  <a:pt x="128" y="159"/>
                </a:cubicBezTo>
                <a:cubicBezTo>
                  <a:pt x="140" y="172"/>
                  <a:pt x="140" y="172"/>
                  <a:pt x="140" y="172"/>
                </a:cubicBezTo>
                <a:cubicBezTo>
                  <a:pt x="144" y="176"/>
                  <a:pt x="152" y="176"/>
                  <a:pt x="156" y="172"/>
                </a:cubicBezTo>
                <a:cubicBezTo>
                  <a:pt x="172" y="156"/>
                  <a:pt x="172" y="156"/>
                  <a:pt x="172" y="156"/>
                </a:cubicBezTo>
                <a:cubicBezTo>
                  <a:pt x="174" y="154"/>
                  <a:pt x="175" y="151"/>
                  <a:pt x="175" y="148"/>
                </a:cubicBezTo>
                <a:cubicBezTo>
                  <a:pt x="175" y="145"/>
                  <a:pt x="174" y="142"/>
                  <a:pt x="172" y="140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58" y="126"/>
                  <a:pt x="158" y="124"/>
                  <a:pt x="158" y="122"/>
                </a:cubicBezTo>
                <a:cubicBezTo>
                  <a:pt x="159" y="120"/>
                  <a:pt x="161" y="119"/>
                  <a:pt x="163" y="119"/>
                </a:cubicBezTo>
                <a:cubicBezTo>
                  <a:pt x="181" y="119"/>
                  <a:pt x="181" y="119"/>
                  <a:pt x="181" y="119"/>
                </a:cubicBezTo>
                <a:cubicBezTo>
                  <a:pt x="187" y="119"/>
                  <a:pt x="192" y="114"/>
                  <a:pt x="192" y="107"/>
                </a:cubicBezTo>
                <a:cubicBezTo>
                  <a:pt x="192" y="85"/>
                  <a:pt x="192" y="85"/>
                  <a:pt x="192" y="85"/>
                </a:cubicBezTo>
                <a:cubicBezTo>
                  <a:pt x="192" y="79"/>
                  <a:pt x="187" y="74"/>
                  <a:pt x="181" y="74"/>
                </a:cubicBezTo>
                <a:close/>
                <a:moveTo>
                  <a:pt x="149" y="118"/>
                </a:moveTo>
                <a:cubicBezTo>
                  <a:pt x="147" y="124"/>
                  <a:pt x="148" y="130"/>
                  <a:pt x="152" y="135"/>
                </a:cubicBezTo>
                <a:cubicBezTo>
                  <a:pt x="165" y="147"/>
                  <a:pt x="165" y="147"/>
                  <a:pt x="165" y="147"/>
                </a:cubicBezTo>
                <a:cubicBezTo>
                  <a:pt x="165" y="147"/>
                  <a:pt x="165" y="148"/>
                  <a:pt x="165" y="148"/>
                </a:cubicBezTo>
                <a:cubicBezTo>
                  <a:pt x="165" y="148"/>
                  <a:pt x="165" y="149"/>
                  <a:pt x="165" y="149"/>
                </a:cubicBezTo>
                <a:cubicBezTo>
                  <a:pt x="149" y="165"/>
                  <a:pt x="149" y="165"/>
                  <a:pt x="149" y="165"/>
                </a:cubicBezTo>
                <a:cubicBezTo>
                  <a:pt x="148" y="166"/>
                  <a:pt x="148" y="165"/>
                  <a:pt x="147" y="165"/>
                </a:cubicBezTo>
                <a:cubicBezTo>
                  <a:pt x="135" y="152"/>
                  <a:pt x="135" y="152"/>
                  <a:pt x="135" y="152"/>
                </a:cubicBezTo>
                <a:cubicBezTo>
                  <a:pt x="130" y="148"/>
                  <a:pt x="124" y="147"/>
                  <a:pt x="118" y="149"/>
                </a:cubicBezTo>
                <a:cubicBezTo>
                  <a:pt x="112" y="151"/>
                  <a:pt x="109" y="157"/>
                  <a:pt x="109" y="163"/>
                </a:cubicBezTo>
                <a:cubicBezTo>
                  <a:pt x="109" y="181"/>
                  <a:pt x="109" y="181"/>
                  <a:pt x="109" y="181"/>
                </a:cubicBezTo>
                <a:cubicBezTo>
                  <a:pt x="109" y="181"/>
                  <a:pt x="108" y="182"/>
                  <a:pt x="107" y="182"/>
                </a:cubicBezTo>
                <a:cubicBezTo>
                  <a:pt x="85" y="182"/>
                  <a:pt x="85" y="182"/>
                  <a:pt x="85" y="182"/>
                </a:cubicBezTo>
                <a:cubicBezTo>
                  <a:pt x="84" y="182"/>
                  <a:pt x="84" y="181"/>
                  <a:pt x="84" y="181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57"/>
                  <a:pt x="80" y="151"/>
                  <a:pt x="74" y="149"/>
                </a:cubicBezTo>
                <a:cubicBezTo>
                  <a:pt x="72" y="148"/>
                  <a:pt x="70" y="148"/>
                  <a:pt x="68" y="148"/>
                </a:cubicBezTo>
                <a:cubicBezTo>
                  <a:pt x="64" y="148"/>
                  <a:pt x="60" y="149"/>
                  <a:pt x="58" y="152"/>
                </a:cubicBezTo>
                <a:cubicBezTo>
                  <a:pt x="45" y="165"/>
                  <a:pt x="45" y="165"/>
                  <a:pt x="45" y="165"/>
                </a:cubicBezTo>
                <a:cubicBezTo>
                  <a:pt x="45" y="165"/>
                  <a:pt x="44" y="165"/>
                  <a:pt x="43" y="165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27" y="149"/>
                  <a:pt x="27" y="148"/>
                  <a:pt x="27" y="148"/>
                </a:cubicBezTo>
                <a:cubicBezTo>
                  <a:pt x="27" y="148"/>
                  <a:pt x="27" y="147"/>
                  <a:pt x="27" y="147"/>
                </a:cubicBezTo>
                <a:cubicBezTo>
                  <a:pt x="40" y="135"/>
                  <a:pt x="40" y="135"/>
                  <a:pt x="40" y="135"/>
                </a:cubicBezTo>
                <a:cubicBezTo>
                  <a:pt x="44" y="130"/>
                  <a:pt x="46" y="124"/>
                  <a:pt x="43" y="118"/>
                </a:cubicBezTo>
                <a:cubicBezTo>
                  <a:pt x="41" y="112"/>
                  <a:pt x="35" y="109"/>
                  <a:pt x="29" y="109"/>
                </a:cubicBezTo>
                <a:cubicBezTo>
                  <a:pt x="11" y="109"/>
                  <a:pt x="11" y="109"/>
                  <a:pt x="11" y="109"/>
                </a:cubicBezTo>
                <a:cubicBezTo>
                  <a:pt x="11" y="109"/>
                  <a:pt x="10" y="108"/>
                  <a:pt x="10" y="107"/>
                </a:cubicBezTo>
                <a:cubicBezTo>
                  <a:pt x="10" y="85"/>
                  <a:pt x="10" y="85"/>
                  <a:pt x="10" y="85"/>
                </a:cubicBezTo>
                <a:cubicBezTo>
                  <a:pt x="10" y="84"/>
                  <a:pt x="11" y="84"/>
                  <a:pt x="11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35" y="84"/>
                  <a:pt x="41" y="80"/>
                  <a:pt x="43" y="74"/>
                </a:cubicBezTo>
                <a:cubicBezTo>
                  <a:pt x="46" y="68"/>
                  <a:pt x="44" y="62"/>
                  <a:pt x="40" y="57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27" y="44"/>
                  <a:pt x="27" y="43"/>
                  <a:pt x="27" y="43"/>
                </a:cubicBezTo>
                <a:cubicBezTo>
                  <a:pt x="43" y="27"/>
                  <a:pt x="43" y="27"/>
                  <a:pt x="43" y="27"/>
                </a:cubicBezTo>
                <a:cubicBezTo>
                  <a:pt x="44" y="27"/>
                  <a:pt x="45" y="27"/>
                  <a:pt x="45" y="27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4"/>
                  <a:pt x="68" y="45"/>
                  <a:pt x="74" y="43"/>
                </a:cubicBezTo>
                <a:cubicBezTo>
                  <a:pt x="80" y="40"/>
                  <a:pt x="84" y="35"/>
                  <a:pt x="84" y="29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10"/>
                  <a:pt x="84" y="10"/>
                  <a:pt x="85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8" y="10"/>
                  <a:pt x="109" y="10"/>
                  <a:pt x="109" y="11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35"/>
                  <a:pt x="112" y="40"/>
                  <a:pt x="118" y="43"/>
                </a:cubicBezTo>
                <a:cubicBezTo>
                  <a:pt x="124" y="45"/>
                  <a:pt x="131" y="44"/>
                  <a:pt x="135" y="40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8" y="27"/>
                  <a:pt x="148" y="26"/>
                  <a:pt x="149" y="2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4"/>
                  <a:pt x="166" y="44"/>
                  <a:pt x="165" y="45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148" y="62"/>
                  <a:pt x="147" y="68"/>
                  <a:pt x="149" y="74"/>
                </a:cubicBezTo>
                <a:cubicBezTo>
                  <a:pt x="152" y="80"/>
                  <a:pt x="157" y="84"/>
                  <a:pt x="163" y="84"/>
                </a:cubicBezTo>
                <a:cubicBezTo>
                  <a:pt x="181" y="84"/>
                  <a:pt x="181" y="84"/>
                  <a:pt x="181" y="84"/>
                </a:cubicBezTo>
                <a:cubicBezTo>
                  <a:pt x="182" y="84"/>
                  <a:pt x="182" y="84"/>
                  <a:pt x="182" y="85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82" y="108"/>
                  <a:pt x="182" y="109"/>
                  <a:pt x="181" y="109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7" y="109"/>
                  <a:pt x="152" y="112"/>
                  <a:pt x="149" y="118"/>
                </a:cubicBezTo>
                <a:close/>
                <a:moveTo>
                  <a:pt x="96" y="63"/>
                </a:moveTo>
                <a:cubicBezTo>
                  <a:pt x="78" y="63"/>
                  <a:pt x="63" y="78"/>
                  <a:pt x="63" y="96"/>
                </a:cubicBezTo>
                <a:cubicBezTo>
                  <a:pt x="63" y="114"/>
                  <a:pt x="78" y="129"/>
                  <a:pt x="96" y="129"/>
                </a:cubicBezTo>
                <a:cubicBezTo>
                  <a:pt x="114" y="129"/>
                  <a:pt x="129" y="114"/>
                  <a:pt x="129" y="96"/>
                </a:cubicBezTo>
                <a:cubicBezTo>
                  <a:pt x="129" y="78"/>
                  <a:pt x="114" y="63"/>
                  <a:pt x="96" y="63"/>
                </a:cubicBezTo>
                <a:close/>
                <a:moveTo>
                  <a:pt x="96" y="119"/>
                </a:moveTo>
                <a:cubicBezTo>
                  <a:pt x="83" y="119"/>
                  <a:pt x="73" y="109"/>
                  <a:pt x="73" y="96"/>
                </a:cubicBezTo>
                <a:cubicBezTo>
                  <a:pt x="73" y="83"/>
                  <a:pt x="83" y="73"/>
                  <a:pt x="96" y="73"/>
                </a:cubicBezTo>
                <a:cubicBezTo>
                  <a:pt x="109" y="73"/>
                  <a:pt x="119" y="83"/>
                  <a:pt x="119" y="96"/>
                </a:cubicBezTo>
                <a:cubicBezTo>
                  <a:pt x="119" y="109"/>
                  <a:pt x="109" y="119"/>
                  <a:pt x="96" y="119"/>
                </a:cubicBezTo>
                <a:close/>
              </a:path>
            </a:pathLst>
          </a:custGeom>
          <a:solidFill>
            <a:srgbClr val="5c5c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Inhaltsplatzhalter 4"/>
          <p:cNvSpPr/>
          <p:nvPr/>
        </p:nvSpPr>
        <p:spPr>
          <a:xfrm flipH="1">
            <a:off x="6552360" y="1856160"/>
            <a:ext cx="22021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 of the art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Inhaltsplatzhalter 4"/>
          <p:cNvSpPr/>
          <p:nvPr/>
        </p:nvSpPr>
        <p:spPr>
          <a:xfrm flipH="1">
            <a:off x="5513400" y="4360680"/>
            <a:ext cx="22021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Limits and Challenges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Inhaltsplatzhalter 4"/>
          <p:cNvSpPr/>
          <p:nvPr/>
        </p:nvSpPr>
        <p:spPr>
          <a:xfrm flipH="1">
            <a:off x="6524280" y="3382200"/>
            <a:ext cx="22021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Methodology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Inhaltsplatzhalter 4"/>
          <p:cNvSpPr/>
          <p:nvPr/>
        </p:nvSpPr>
        <p:spPr>
          <a:xfrm flipH="1">
            <a:off x="366840" y="3709440"/>
            <a:ext cx="22021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Demonstration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Inhaltsplatzhalter 4"/>
          <p:cNvSpPr/>
          <p:nvPr/>
        </p:nvSpPr>
        <p:spPr>
          <a:xfrm flipH="1">
            <a:off x="6552360" y="981000"/>
            <a:ext cx="22021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Issues and objectives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Inhaltsplatzhalter 4"/>
          <p:cNvSpPr/>
          <p:nvPr/>
        </p:nvSpPr>
        <p:spPr>
          <a:xfrm flipH="1">
            <a:off x="387000" y="1015920"/>
            <a:ext cx="22021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Inhaltsplatzhalter 4"/>
          <p:cNvSpPr/>
          <p:nvPr/>
        </p:nvSpPr>
        <p:spPr>
          <a:xfrm flipH="1">
            <a:off x="257040" y="2362320"/>
            <a:ext cx="22021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 defTabSz="914400">
              <a:lnSpc>
                <a:spcPct val="13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angle 47"/>
          <p:cNvSpPr/>
          <p:nvPr/>
        </p:nvSpPr>
        <p:spPr>
          <a:xfrm>
            <a:off x="0" y="467604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Box 30"/>
          <p:cNvSpPr/>
          <p:nvPr/>
        </p:nvSpPr>
        <p:spPr>
          <a:xfrm>
            <a:off x="278280" y="47739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ZoneTexte 50"/>
          <p:cNvSpPr/>
          <p:nvPr/>
        </p:nvSpPr>
        <p:spPr>
          <a:xfrm>
            <a:off x="533520" y="315360"/>
            <a:ext cx="1980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Outline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ZoneTexte 1"/>
          <p:cNvSpPr/>
          <p:nvPr/>
        </p:nvSpPr>
        <p:spPr>
          <a:xfrm>
            <a:off x="3842640" y="1155960"/>
            <a:ext cx="35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ZoneTexte 49"/>
          <p:cNvSpPr/>
          <p:nvPr/>
        </p:nvSpPr>
        <p:spPr>
          <a:xfrm>
            <a:off x="4953600" y="1156320"/>
            <a:ext cx="290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ZoneTexte 51"/>
          <p:cNvSpPr/>
          <p:nvPr/>
        </p:nvSpPr>
        <p:spPr>
          <a:xfrm>
            <a:off x="3052800" y="2109600"/>
            <a:ext cx="35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7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ZoneTexte 52"/>
          <p:cNvSpPr/>
          <p:nvPr/>
        </p:nvSpPr>
        <p:spPr>
          <a:xfrm>
            <a:off x="3236400" y="3289320"/>
            <a:ext cx="35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6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ZoneTexte 57"/>
          <p:cNvSpPr/>
          <p:nvPr/>
        </p:nvSpPr>
        <p:spPr>
          <a:xfrm>
            <a:off x="4326840" y="3748680"/>
            <a:ext cx="35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5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ZoneTexte 58"/>
          <p:cNvSpPr/>
          <p:nvPr/>
        </p:nvSpPr>
        <p:spPr>
          <a:xfrm>
            <a:off x="5437080" y="3228840"/>
            <a:ext cx="35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4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ZoneTexte 59"/>
          <p:cNvSpPr/>
          <p:nvPr/>
        </p:nvSpPr>
        <p:spPr>
          <a:xfrm>
            <a:off x="5689440" y="2094840"/>
            <a:ext cx="35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3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ZoneTexte 11"/>
          <p:cNvSpPr/>
          <p:nvPr/>
        </p:nvSpPr>
        <p:spPr>
          <a:xfrm>
            <a:off x="378360" y="361800"/>
            <a:ext cx="2364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Introductuction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Image 15" descr=""/>
          <p:cNvPicPr/>
          <p:nvPr/>
        </p:nvPicPr>
        <p:blipFill>
          <a:blip r:embed="rId1"/>
          <a:stretch/>
        </p:blipFill>
        <p:spPr>
          <a:xfrm>
            <a:off x="378360" y="0"/>
            <a:ext cx="4571280" cy="4571280"/>
          </a:xfrm>
          <a:prstGeom prst="rect">
            <a:avLst/>
          </a:prstGeom>
          <a:ln w="0">
            <a:noFill/>
          </a:ln>
        </p:spPr>
      </p:pic>
      <p:sp>
        <p:nvSpPr>
          <p:cNvPr id="309" name="ZoneTexte 16"/>
          <p:cNvSpPr/>
          <p:nvPr/>
        </p:nvSpPr>
        <p:spPr>
          <a:xfrm>
            <a:off x="4724280" y="1775880"/>
            <a:ext cx="359964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Facial recognition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Automation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Presence management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Speed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ectangle 17"/>
          <p:cNvSpPr/>
          <p:nvPr/>
        </p:nvSpPr>
        <p:spPr>
          <a:xfrm>
            <a:off x="0" y="465696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30"/>
          <p:cNvSpPr/>
          <p:nvPr/>
        </p:nvSpPr>
        <p:spPr>
          <a:xfrm>
            <a:off x="278280" y="47739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ZoneTexte 1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ZoneTexte 11"/>
          <p:cNvSpPr/>
          <p:nvPr/>
        </p:nvSpPr>
        <p:spPr>
          <a:xfrm>
            <a:off x="457200" y="209520"/>
            <a:ext cx="3123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Issues and objectives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4" name="Groupe 2"/>
          <p:cNvGrpSpPr/>
          <p:nvPr/>
        </p:nvGrpSpPr>
        <p:grpSpPr>
          <a:xfrm>
            <a:off x="1873080" y="914400"/>
            <a:ext cx="4523760" cy="3657240"/>
            <a:chOff x="1873080" y="914400"/>
            <a:chExt cx="4523760" cy="3657240"/>
          </a:xfrm>
        </p:grpSpPr>
        <p:pic>
          <p:nvPicPr>
            <p:cNvPr id="315" name="Image 3" descr=""/>
            <p:cNvPicPr/>
            <p:nvPr/>
          </p:nvPicPr>
          <p:blipFill>
            <a:blip r:embed="rId1"/>
            <a:srcRect l="18809" t="3926" r="21307" b="9330"/>
            <a:stretch/>
          </p:blipFill>
          <p:spPr>
            <a:xfrm>
              <a:off x="2340720" y="914400"/>
              <a:ext cx="3606840" cy="3657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16" name="Group 67"/>
            <p:cNvGrpSpPr/>
            <p:nvPr/>
          </p:nvGrpSpPr>
          <p:grpSpPr>
            <a:xfrm>
              <a:off x="1873080" y="3170520"/>
              <a:ext cx="1482840" cy="500040"/>
              <a:chOff x="1873080" y="3170520"/>
              <a:chExt cx="1482840" cy="500040"/>
            </a:xfrm>
          </p:grpSpPr>
          <p:sp>
            <p:nvSpPr>
              <p:cNvPr id="317" name="Straight Connector 41"/>
              <p:cNvSpPr/>
              <p:nvPr/>
            </p:nvSpPr>
            <p:spPr>
              <a:xfrm flipH="1" flipV="1">
                <a:off x="2777040" y="3288600"/>
                <a:ext cx="578880" cy="38196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Straight Connector 43"/>
              <p:cNvSpPr/>
              <p:nvPr/>
            </p:nvSpPr>
            <p:spPr>
              <a:xfrm flipH="1">
                <a:off x="1959840" y="3273480"/>
                <a:ext cx="781920" cy="36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Oval 60"/>
              <p:cNvSpPr/>
              <p:nvPr/>
            </p:nvSpPr>
            <p:spPr>
              <a:xfrm>
                <a:off x="1873080" y="3170520"/>
                <a:ext cx="224640" cy="236160"/>
              </a:xfrm>
              <a:prstGeom prst="ellipse">
                <a:avLst/>
              </a:prstGeom>
              <a:solidFill>
                <a:srgbClr val="ff0066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20" name="Group 67"/>
            <p:cNvGrpSpPr/>
            <p:nvPr/>
          </p:nvGrpSpPr>
          <p:grpSpPr>
            <a:xfrm>
              <a:off x="1879200" y="1814400"/>
              <a:ext cx="1482840" cy="496080"/>
              <a:chOff x="1879200" y="1814400"/>
              <a:chExt cx="1482840" cy="496080"/>
            </a:xfrm>
          </p:grpSpPr>
          <p:sp>
            <p:nvSpPr>
              <p:cNvPr id="321" name="Straight Connector 41"/>
              <p:cNvSpPr/>
              <p:nvPr/>
            </p:nvSpPr>
            <p:spPr>
              <a:xfrm flipH="1">
                <a:off x="2783520" y="1814400"/>
                <a:ext cx="578520" cy="38160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2" name="Straight Connector 43"/>
              <p:cNvSpPr/>
              <p:nvPr/>
            </p:nvSpPr>
            <p:spPr>
              <a:xfrm flipH="1">
                <a:off x="1966320" y="2211120"/>
                <a:ext cx="781200" cy="36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3" name="Oval 60"/>
              <p:cNvSpPr/>
              <p:nvPr/>
            </p:nvSpPr>
            <p:spPr>
              <a:xfrm flipV="1">
                <a:off x="1879200" y="2075040"/>
                <a:ext cx="224640" cy="235440"/>
              </a:xfrm>
              <a:prstGeom prst="ellipse">
                <a:avLst/>
              </a:prstGeom>
              <a:solidFill>
                <a:srgbClr val="ff0066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24" name="Group 67"/>
            <p:cNvGrpSpPr/>
            <p:nvPr/>
          </p:nvGrpSpPr>
          <p:grpSpPr>
            <a:xfrm>
              <a:off x="4907880" y="1824120"/>
              <a:ext cx="1483200" cy="499680"/>
              <a:chOff x="4907880" y="1824120"/>
              <a:chExt cx="1483200" cy="499680"/>
            </a:xfrm>
          </p:grpSpPr>
          <p:sp>
            <p:nvSpPr>
              <p:cNvPr id="325" name="Straight Connector 41"/>
              <p:cNvSpPr/>
              <p:nvPr/>
            </p:nvSpPr>
            <p:spPr>
              <a:xfrm>
                <a:off x="4907880" y="1824120"/>
                <a:ext cx="578520" cy="38160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Straight Connector 43"/>
              <p:cNvSpPr/>
              <p:nvPr/>
            </p:nvSpPr>
            <p:spPr>
              <a:xfrm>
                <a:off x="5522400" y="2220480"/>
                <a:ext cx="781920" cy="36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7" name="Oval 60"/>
              <p:cNvSpPr/>
              <p:nvPr/>
            </p:nvSpPr>
            <p:spPr>
              <a:xfrm rot="10800000">
                <a:off x="6166440" y="2088000"/>
                <a:ext cx="224640" cy="235800"/>
              </a:xfrm>
              <a:prstGeom prst="ellipse">
                <a:avLst/>
              </a:prstGeom>
              <a:solidFill>
                <a:srgbClr val="ff0066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28" name="Group 67"/>
            <p:cNvGrpSpPr/>
            <p:nvPr/>
          </p:nvGrpSpPr>
          <p:grpSpPr>
            <a:xfrm>
              <a:off x="4914720" y="3191040"/>
              <a:ext cx="1482120" cy="500040"/>
              <a:chOff x="4914720" y="3191040"/>
              <a:chExt cx="1482120" cy="500040"/>
            </a:xfrm>
          </p:grpSpPr>
          <p:sp>
            <p:nvSpPr>
              <p:cNvPr id="329" name="Straight Connector 41"/>
              <p:cNvSpPr/>
              <p:nvPr/>
            </p:nvSpPr>
            <p:spPr>
              <a:xfrm flipV="1">
                <a:off x="4914720" y="3309120"/>
                <a:ext cx="578520" cy="38196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Straight Connector 43"/>
              <p:cNvSpPr/>
              <p:nvPr/>
            </p:nvSpPr>
            <p:spPr>
              <a:xfrm>
                <a:off x="5529240" y="3294000"/>
                <a:ext cx="781200" cy="360"/>
              </a:xfrm>
              <a:prstGeom prst="line">
                <a:avLst/>
              </a:prstGeom>
              <a:ln w="9360">
                <a:solidFill>
                  <a:srgbClr val="ff0066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Oval 60"/>
              <p:cNvSpPr/>
              <p:nvPr/>
            </p:nvSpPr>
            <p:spPr>
              <a:xfrm flipH="1">
                <a:off x="6172200" y="3191040"/>
                <a:ext cx="224280" cy="235800"/>
              </a:xfrm>
              <a:prstGeom prst="ellipse">
                <a:avLst/>
              </a:prstGeom>
              <a:solidFill>
                <a:srgbClr val="ff0066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sp>
        <p:nvSpPr>
          <p:cNvPr id="332" name="ZoneTexte 25"/>
          <p:cNvSpPr/>
          <p:nvPr/>
        </p:nvSpPr>
        <p:spPr>
          <a:xfrm>
            <a:off x="398520" y="992880"/>
            <a:ext cx="1353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ZoneTexte 27"/>
          <p:cNvSpPr/>
          <p:nvPr/>
        </p:nvSpPr>
        <p:spPr>
          <a:xfrm>
            <a:off x="228600" y="1938240"/>
            <a:ext cx="1839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Fraud and identity theft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ZoneTexte 29"/>
          <p:cNvSpPr/>
          <p:nvPr/>
        </p:nvSpPr>
        <p:spPr>
          <a:xfrm>
            <a:off x="6400800" y="1938240"/>
            <a:ext cx="193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Long processing times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ZoneTexte 30"/>
          <p:cNvSpPr/>
          <p:nvPr/>
        </p:nvSpPr>
        <p:spPr>
          <a:xfrm>
            <a:off x="6400800" y="3081240"/>
            <a:ext cx="1935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Frequent human errors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ZoneTexte 31"/>
          <p:cNvSpPr/>
          <p:nvPr/>
        </p:nvSpPr>
        <p:spPr>
          <a:xfrm>
            <a:off x="190080" y="2971800"/>
            <a:ext cx="18669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Inefficient storage and management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ectangle 32"/>
          <p:cNvSpPr/>
          <p:nvPr/>
        </p:nvSpPr>
        <p:spPr>
          <a:xfrm>
            <a:off x="0" y="468828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Box 30"/>
          <p:cNvSpPr/>
          <p:nvPr/>
        </p:nvSpPr>
        <p:spPr>
          <a:xfrm>
            <a:off x="278280" y="47739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ZoneTexte 27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ZoneTexte 3"/>
          <p:cNvSpPr/>
          <p:nvPr/>
        </p:nvSpPr>
        <p:spPr>
          <a:xfrm>
            <a:off x="1760760" y="2230200"/>
            <a:ext cx="7010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Roboto"/>
                <a:ea typeface="DejaVu Sans"/>
              </a:rPr>
              <a:t>How can facial recognition improve attendance management in academic institutions?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tangle 4"/>
          <p:cNvSpPr/>
          <p:nvPr/>
        </p:nvSpPr>
        <p:spPr>
          <a:xfrm>
            <a:off x="4680" y="468828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TextBox 30"/>
          <p:cNvSpPr/>
          <p:nvPr/>
        </p:nvSpPr>
        <p:spPr>
          <a:xfrm>
            <a:off x="278280" y="47739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Image 2" descr=""/>
          <p:cNvPicPr/>
          <p:nvPr/>
        </p:nvPicPr>
        <p:blipFill>
          <a:blip r:embed="rId1"/>
          <a:stretch/>
        </p:blipFill>
        <p:spPr>
          <a:xfrm>
            <a:off x="372240" y="352440"/>
            <a:ext cx="2075760" cy="2075760"/>
          </a:xfrm>
          <a:prstGeom prst="rect">
            <a:avLst/>
          </a:prstGeom>
          <a:ln w="0">
            <a:noFill/>
          </a:ln>
        </p:spPr>
      </p:pic>
      <p:pic>
        <p:nvPicPr>
          <p:cNvPr id="344" name="Image 6" descr=""/>
          <p:cNvPicPr/>
          <p:nvPr/>
        </p:nvPicPr>
        <p:blipFill>
          <a:blip r:embed="rId2"/>
          <a:stretch/>
        </p:blipFill>
        <p:spPr>
          <a:xfrm>
            <a:off x="3909240" y="369360"/>
            <a:ext cx="1324800" cy="1324800"/>
          </a:xfrm>
          <a:prstGeom prst="rect">
            <a:avLst/>
          </a:prstGeom>
          <a:ln w="0">
            <a:noFill/>
          </a:ln>
        </p:spPr>
      </p:pic>
      <p:pic>
        <p:nvPicPr>
          <p:cNvPr id="345" name="Image 7" descr=""/>
          <p:cNvPicPr/>
          <p:nvPr/>
        </p:nvPicPr>
        <p:blipFill>
          <a:blip r:embed="rId3"/>
          <a:stretch/>
        </p:blipFill>
        <p:spPr>
          <a:xfrm>
            <a:off x="1237680" y="2913120"/>
            <a:ext cx="1204200" cy="1204200"/>
          </a:xfrm>
          <a:prstGeom prst="rect">
            <a:avLst/>
          </a:prstGeom>
          <a:ln w="0">
            <a:noFill/>
          </a:ln>
        </p:spPr>
      </p:pic>
      <p:pic>
        <p:nvPicPr>
          <p:cNvPr id="346" name="Image 8" descr=""/>
          <p:cNvPicPr/>
          <p:nvPr/>
        </p:nvPicPr>
        <p:blipFill>
          <a:blip r:embed="rId4"/>
          <a:stretch/>
        </p:blipFill>
        <p:spPr>
          <a:xfrm>
            <a:off x="6940080" y="3171240"/>
            <a:ext cx="1204200" cy="1204200"/>
          </a:xfrm>
          <a:prstGeom prst="rect">
            <a:avLst/>
          </a:prstGeom>
          <a:ln w="0">
            <a:noFill/>
          </a:ln>
        </p:spPr>
      </p:pic>
      <p:pic>
        <p:nvPicPr>
          <p:cNvPr id="347" name="Image 9" descr=""/>
          <p:cNvPicPr/>
          <p:nvPr/>
        </p:nvPicPr>
        <p:blipFill>
          <a:blip r:embed="rId5"/>
          <a:stretch/>
        </p:blipFill>
        <p:spPr>
          <a:xfrm>
            <a:off x="6477120" y="45360"/>
            <a:ext cx="1767240" cy="1767240"/>
          </a:xfrm>
          <a:prstGeom prst="rect">
            <a:avLst/>
          </a:prstGeom>
          <a:ln w="0">
            <a:noFill/>
          </a:ln>
        </p:spPr>
      </p:pic>
      <p:pic>
        <p:nvPicPr>
          <p:cNvPr id="348" name="Image 1" descr=""/>
          <p:cNvPicPr/>
          <p:nvPr/>
        </p:nvPicPr>
        <p:blipFill>
          <a:blip r:embed="rId6"/>
          <a:stretch/>
        </p:blipFill>
        <p:spPr>
          <a:xfrm>
            <a:off x="228600" y="3429000"/>
            <a:ext cx="456840" cy="456840"/>
          </a:xfrm>
          <a:prstGeom prst="rect">
            <a:avLst/>
          </a:prstGeom>
          <a:ln w="0">
            <a:noFill/>
          </a:ln>
        </p:spPr>
      </p:pic>
      <p:pic>
        <p:nvPicPr>
          <p:cNvPr id="349" name="Image 11" descr=""/>
          <p:cNvPicPr/>
          <p:nvPr/>
        </p:nvPicPr>
        <p:blipFill>
          <a:blip r:embed="rId7"/>
          <a:stretch/>
        </p:blipFill>
        <p:spPr>
          <a:xfrm>
            <a:off x="2743200" y="1143000"/>
            <a:ext cx="456840" cy="456840"/>
          </a:xfrm>
          <a:prstGeom prst="rect">
            <a:avLst/>
          </a:prstGeom>
          <a:ln w="0">
            <a:noFill/>
          </a:ln>
        </p:spPr>
      </p:pic>
      <p:pic>
        <p:nvPicPr>
          <p:cNvPr id="350" name="Image 12" descr=""/>
          <p:cNvPicPr/>
          <p:nvPr/>
        </p:nvPicPr>
        <p:blipFill>
          <a:blip r:embed="rId8"/>
          <a:stretch/>
        </p:blipFill>
        <p:spPr>
          <a:xfrm>
            <a:off x="4404960" y="388620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351" name="ZoneTexte 12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ZoneTexte 11"/>
          <p:cNvSpPr/>
          <p:nvPr/>
        </p:nvSpPr>
        <p:spPr>
          <a:xfrm>
            <a:off x="474840" y="260640"/>
            <a:ext cx="3029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Issues and objectives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ZoneTexte 25"/>
          <p:cNvSpPr/>
          <p:nvPr/>
        </p:nvSpPr>
        <p:spPr>
          <a:xfrm>
            <a:off x="398520" y="992880"/>
            <a:ext cx="150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ectangle 32"/>
          <p:cNvSpPr/>
          <p:nvPr/>
        </p:nvSpPr>
        <p:spPr>
          <a:xfrm>
            <a:off x="4680" y="468828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Box 30"/>
          <p:cNvSpPr/>
          <p:nvPr/>
        </p:nvSpPr>
        <p:spPr>
          <a:xfrm>
            <a:off x="278280" y="47739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Graphique 28" descr="Mille avec un remplissage uni"/>
          <p:cNvPicPr/>
          <p:nvPr/>
        </p:nvPicPr>
        <p:blipFill>
          <a:blip r:embed="rId1"/>
          <a:stretch/>
        </p:blipFill>
        <p:spPr>
          <a:xfrm>
            <a:off x="2721960" y="1419120"/>
            <a:ext cx="2489040" cy="2489040"/>
          </a:xfrm>
          <a:prstGeom prst="rect">
            <a:avLst/>
          </a:prstGeom>
          <a:ln w="0">
            <a:noFill/>
          </a:ln>
        </p:spPr>
      </p:pic>
      <p:sp>
        <p:nvSpPr>
          <p:cNvPr id="357" name="Straight Connector 41"/>
          <p:cNvSpPr/>
          <p:nvPr/>
        </p:nvSpPr>
        <p:spPr>
          <a:xfrm>
            <a:off x="4840560" y="1843560"/>
            <a:ext cx="457920" cy="30240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Straight Connector 43"/>
          <p:cNvSpPr/>
          <p:nvPr/>
        </p:nvSpPr>
        <p:spPr>
          <a:xfrm>
            <a:off x="5326920" y="2157840"/>
            <a:ext cx="618480" cy="36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val 60"/>
          <p:cNvSpPr/>
          <p:nvPr/>
        </p:nvSpPr>
        <p:spPr>
          <a:xfrm flipH="1" flipV="1">
            <a:off x="5835600" y="2049480"/>
            <a:ext cx="177480" cy="186480"/>
          </a:xfrm>
          <a:prstGeom prst="ellipse">
            <a:avLst/>
          </a:prstGeom>
          <a:solidFill>
            <a:srgbClr val="ff00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ZoneTexte 37"/>
          <p:cNvSpPr/>
          <p:nvPr/>
        </p:nvSpPr>
        <p:spPr>
          <a:xfrm>
            <a:off x="6161760" y="1961280"/>
            <a:ext cx="1685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Automation for greater efficiency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Straight Connector 41"/>
          <p:cNvSpPr/>
          <p:nvPr/>
        </p:nvSpPr>
        <p:spPr>
          <a:xfrm flipV="1">
            <a:off x="4845960" y="3019320"/>
            <a:ext cx="457920" cy="30204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Straight Connector 43"/>
          <p:cNvSpPr/>
          <p:nvPr/>
        </p:nvSpPr>
        <p:spPr>
          <a:xfrm>
            <a:off x="5331960" y="3007440"/>
            <a:ext cx="618840" cy="36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val 60"/>
          <p:cNvSpPr/>
          <p:nvPr/>
        </p:nvSpPr>
        <p:spPr>
          <a:xfrm flipH="1">
            <a:off x="5841000" y="2926080"/>
            <a:ext cx="177480" cy="186480"/>
          </a:xfrm>
          <a:prstGeom prst="ellipse">
            <a:avLst/>
          </a:prstGeom>
          <a:solidFill>
            <a:srgbClr val="ff00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ZoneTexte 41"/>
          <p:cNvSpPr/>
          <p:nvPr/>
        </p:nvSpPr>
        <p:spPr>
          <a:xfrm>
            <a:off x="6147360" y="2874240"/>
            <a:ext cx="1624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Improved accuracy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Straight Connector 41"/>
          <p:cNvSpPr/>
          <p:nvPr/>
        </p:nvSpPr>
        <p:spPr>
          <a:xfrm flipH="1">
            <a:off x="2686320" y="1973880"/>
            <a:ext cx="457920" cy="30204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Straight Connector 43"/>
          <p:cNvSpPr/>
          <p:nvPr/>
        </p:nvSpPr>
        <p:spPr>
          <a:xfrm flipH="1">
            <a:off x="2039400" y="2288160"/>
            <a:ext cx="618840" cy="36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val 60"/>
          <p:cNvSpPr/>
          <p:nvPr/>
        </p:nvSpPr>
        <p:spPr>
          <a:xfrm flipV="1">
            <a:off x="1971000" y="2179800"/>
            <a:ext cx="177480" cy="186480"/>
          </a:xfrm>
          <a:prstGeom prst="ellipse">
            <a:avLst/>
          </a:prstGeom>
          <a:solidFill>
            <a:srgbClr val="ff00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ZoneTexte 45"/>
          <p:cNvSpPr/>
          <p:nvPr/>
        </p:nvSpPr>
        <p:spPr>
          <a:xfrm>
            <a:off x="747360" y="2107440"/>
            <a:ext cx="123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Reduce fraud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Straight Connector 41"/>
          <p:cNvSpPr/>
          <p:nvPr/>
        </p:nvSpPr>
        <p:spPr>
          <a:xfrm flipH="1" flipV="1">
            <a:off x="2657880" y="3114000"/>
            <a:ext cx="457920" cy="30204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Straight Connector 43"/>
          <p:cNvSpPr/>
          <p:nvPr/>
        </p:nvSpPr>
        <p:spPr>
          <a:xfrm flipH="1">
            <a:off x="2010600" y="3101760"/>
            <a:ext cx="618840" cy="360"/>
          </a:xfrm>
          <a:prstGeom prst="line">
            <a:avLst/>
          </a:prstGeom>
          <a:ln w="9360">
            <a:solidFill>
              <a:srgbClr val="ff006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Oval 60"/>
          <p:cNvSpPr/>
          <p:nvPr/>
        </p:nvSpPr>
        <p:spPr>
          <a:xfrm>
            <a:off x="1942200" y="3020400"/>
            <a:ext cx="177480" cy="186480"/>
          </a:xfrm>
          <a:prstGeom prst="ellipse">
            <a:avLst/>
          </a:prstGeom>
          <a:solidFill>
            <a:srgbClr val="ff00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ZoneTexte 49"/>
          <p:cNvSpPr/>
          <p:nvPr/>
        </p:nvSpPr>
        <p:spPr>
          <a:xfrm>
            <a:off x="764280" y="2948040"/>
            <a:ext cx="123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Real-time data access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ZoneTexte 22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ZoneTexte 11"/>
          <p:cNvSpPr/>
          <p:nvPr/>
        </p:nvSpPr>
        <p:spPr>
          <a:xfrm>
            <a:off x="304920" y="361800"/>
            <a:ext cx="2361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State of the art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tangle 2"/>
          <p:cNvSpPr/>
          <p:nvPr/>
        </p:nvSpPr>
        <p:spPr>
          <a:xfrm>
            <a:off x="0" y="467748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Box 30"/>
          <p:cNvSpPr/>
          <p:nvPr/>
        </p:nvSpPr>
        <p:spPr>
          <a:xfrm>
            <a:off x="278280" y="47433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ZoneTexte 5"/>
          <p:cNvSpPr/>
          <p:nvPr/>
        </p:nvSpPr>
        <p:spPr>
          <a:xfrm>
            <a:off x="729000" y="1144080"/>
            <a:ext cx="22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BF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Existing technologies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ZoneTexte 7"/>
          <p:cNvSpPr/>
          <p:nvPr/>
        </p:nvSpPr>
        <p:spPr>
          <a:xfrm>
            <a:off x="762120" y="1963800"/>
            <a:ext cx="4574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BF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Machine Learning (LBPH)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Deep Learning (CNN)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onnecteur droit 8"/>
          <p:cNvSpPr/>
          <p:nvPr/>
        </p:nvSpPr>
        <p:spPr>
          <a:xfrm>
            <a:off x="4267080" y="1159560"/>
            <a:ext cx="360" cy="1567800"/>
          </a:xfrm>
          <a:prstGeom prst="line">
            <a:avLst/>
          </a:prstGeom>
          <a:ln w="38160">
            <a:solidFill>
              <a:srgbClr val="cc33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ZoneTexte 10"/>
          <p:cNvSpPr/>
          <p:nvPr/>
        </p:nvSpPr>
        <p:spPr>
          <a:xfrm>
            <a:off x="5105520" y="1123920"/>
            <a:ext cx="22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Current challenges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ZoneTexte 12"/>
          <p:cNvSpPr/>
          <p:nvPr/>
        </p:nvSpPr>
        <p:spPr>
          <a:xfrm>
            <a:off x="5105520" y="1728360"/>
            <a:ext cx="45748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Light-dependent accuracy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Security and confidentiality of facial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ZoneTexte 9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ZoneTexte 4"/>
          <p:cNvSpPr/>
          <p:nvPr/>
        </p:nvSpPr>
        <p:spPr>
          <a:xfrm>
            <a:off x="304920" y="347400"/>
            <a:ext cx="213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Methodology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Rectangle 5"/>
          <p:cNvSpPr/>
          <p:nvPr/>
        </p:nvSpPr>
        <p:spPr>
          <a:xfrm>
            <a:off x="0" y="466740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ZoneTexte 7"/>
          <p:cNvSpPr/>
          <p:nvPr/>
        </p:nvSpPr>
        <p:spPr>
          <a:xfrm>
            <a:off x="240840" y="1099080"/>
            <a:ext cx="4574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Image 2" descr=""/>
          <p:cNvPicPr/>
          <p:nvPr/>
        </p:nvPicPr>
        <p:blipFill>
          <a:blip r:embed="rId1"/>
          <a:stretch/>
        </p:blipFill>
        <p:spPr>
          <a:xfrm>
            <a:off x="2145240" y="1283760"/>
            <a:ext cx="6007320" cy="2658600"/>
          </a:xfrm>
          <a:prstGeom prst="rect">
            <a:avLst/>
          </a:prstGeom>
          <a:ln w="0">
            <a:noFill/>
          </a:ln>
        </p:spPr>
      </p:pic>
      <p:sp>
        <p:nvSpPr>
          <p:cNvPr id="388" name="Rectangle 1"/>
          <p:cNvSpPr/>
          <p:nvPr/>
        </p:nvSpPr>
        <p:spPr>
          <a:xfrm>
            <a:off x="6140520" y="1406160"/>
            <a:ext cx="181080" cy="177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BF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89" name="ZoneTexte 2"/>
          <p:cNvSpPr/>
          <p:nvPr/>
        </p:nvSpPr>
        <p:spPr>
          <a:xfrm>
            <a:off x="6117120" y="1278360"/>
            <a:ext cx="228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Rectangle 5"/>
          <p:cNvSpPr/>
          <p:nvPr/>
        </p:nvSpPr>
        <p:spPr>
          <a:xfrm>
            <a:off x="7543800" y="3429000"/>
            <a:ext cx="102240" cy="189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BF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91" name="ZoneTexte 6"/>
          <p:cNvSpPr/>
          <p:nvPr/>
        </p:nvSpPr>
        <p:spPr>
          <a:xfrm>
            <a:off x="7437240" y="3339000"/>
            <a:ext cx="31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ZoneTexte 12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ZoneTexte 4"/>
          <p:cNvSpPr/>
          <p:nvPr/>
        </p:nvSpPr>
        <p:spPr>
          <a:xfrm>
            <a:off x="304920" y="347400"/>
            <a:ext cx="213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cc3366"/>
                </a:solidFill>
                <a:uFillTx/>
                <a:latin typeface="Times New Roman"/>
                <a:ea typeface="DejaVu Sans"/>
              </a:rPr>
              <a:t>Methodology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Rectangle 5"/>
          <p:cNvSpPr/>
          <p:nvPr/>
        </p:nvSpPr>
        <p:spPr>
          <a:xfrm>
            <a:off x="0" y="4667400"/>
            <a:ext cx="9143280" cy="486000"/>
          </a:xfrm>
          <a:prstGeom prst="rect">
            <a:avLst/>
          </a:prstGeom>
          <a:solidFill>
            <a:srgbClr val="e9e9e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Box 30"/>
          <p:cNvSpPr/>
          <p:nvPr/>
        </p:nvSpPr>
        <p:spPr>
          <a:xfrm>
            <a:off x="278280" y="4804560"/>
            <a:ext cx="3733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  <a:ea typeface="DejaVu Sans"/>
              </a:rPr>
              <a:t>Presented by OUEDRAOGO Elysee Boris Alex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ZoneTexte 7"/>
          <p:cNvSpPr/>
          <p:nvPr/>
        </p:nvSpPr>
        <p:spPr>
          <a:xfrm>
            <a:off x="240840" y="1099080"/>
            <a:ext cx="4574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262626"/>
              </a:buClr>
              <a:buFont typeface="Wingdings" charset="2"/>
              <a:buChar char=""/>
            </a:pPr>
            <a:r>
              <a:rPr b="1" lang="fr-FR" sz="1800" spc="-1" strike="noStrike">
                <a:solidFill>
                  <a:srgbClr val="262626"/>
                </a:solidFill>
                <a:latin typeface="Times New Roman"/>
                <a:ea typeface="DejaVu Sans"/>
              </a:rPr>
              <a:t>Activity Diagram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Image 9" descr=""/>
          <p:cNvPicPr/>
          <p:nvPr/>
        </p:nvPicPr>
        <p:blipFill>
          <a:blip r:embed="rId1"/>
          <a:stretch/>
        </p:blipFill>
        <p:spPr>
          <a:xfrm>
            <a:off x="3429000" y="521640"/>
            <a:ext cx="3428280" cy="4150080"/>
          </a:xfrm>
          <a:prstGeom prst="rect">
            <a:avLst/>
          </a:prstGeom>
          <a:ln w="0">
            <a:noFill/>
          </a:ln>
        </p:spPr>
      </p:pic>
      <p:sp>
        <p:nvSpPr>
          <p:cNvPr id="398" name="ZoneTexte 6"/>
          <p:cNvSpPr/>
          <p:nvPr/>
        </p:nvSpPr>
        <p:spPr>
          <a:xfrm>
            <a:off x="8578440" y="4694400"/>
            <a:ext cx="56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20635</TotalTime>
  <Application>LibreOffice/24.2.6.2$Linux_X86_64 LibreOffice_project/420$Build-2</Application>
  <AppVersion>15.0000</AppVersion>
  <Words>1220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2015-09-08T18:46:55Z</dcterms:created>
  <dc:creator>High Tech</dc:creator>
  <dc:description/>
  <dc:language>en-US</dc:language>
  <cp:lastModifiedBy/>
  <dcterms:modified xsi:type="dcterms:W3CDTF">2024-12-12T22:51:21Z</dcterms:modified>
  <cp:revision>1716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16</vt:i4>
  </property>
  <property fmtid="{D5CDD505-2E9C-101B-9397-08002B2CF9AE}" pid="4" name="PresentationFormat">
    <vt:lpwstr>Affichage à l'écran (16:9)</vt:lpwstr>
  </property>
  <property fmtid="{D5CDD505-2E9C-101B-9397-08002B2CF9AE}" pid="5" name="Slides">
    <vt:i4>18</vt:i4>
  </property>
</Properties>
</file>