
<file path=[Content_Types].xml><?xml version="1.0" encoding="utf-8"?>
<Types xmlns="http://schemas.openxmlformats.org/package/2006/content-types">
  <Default Extension="avif" ContentType="image/avi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  <p:sldMasterId id="2147483675" r:id="rId2"/>
  </p:sldMasterIdLst>
  <p:notesMasterIdLst>
    <p:notesMasterId r:id="rId13"/>
  </p:notesMasterIdLst>
  <p:sldIdLst>
    <p:sldId id="316" r:id="rId3"/>
    <p:sldId id="306" r:id="rId4"/>
    <p:sldId id="307" r:id="rId5"/>
    <p:sldId id="308" r:id="rId6"/>
    <p:sldId id="309" r:id="rId7"/>
    <p:sldId id="310" r:id="rId8"/>
    <p:sldId id="311" r:id="rId9"/>
    <p:sldId id="315" r:id="rId10"/>
    <p:sldId id="261" r:id="rId11"/>
    <p:sldId id="262" r:id="rId12"/>
  </p:sldIdLst>
  <p:sldSz cx="9144000" cy="5143500" type="screen16x9"/>
  <p:notesSz cx="6858000" cy="9144000"/>
  <p:embeddedFontLst>
    <p:embeddedFont>
      <p:font typeface="Didact Gothic" panose="00000500000000000000" pitchFamily="2" charset="0"/>
      <p:regular r:id="rId14"/>
    </p:embeddedFont>
    <p:embeddedFont>
      <p:font typeface="Fira Sans Extra Condensed" panose="020B0503050000020004" pitchFamily="34" charset="0"/>
      <p:regular r:id="rId15"/>
      <p:bold r:id="rId16"/>
    </p:embeddedFont>
    <p:embeddedFont>
      <p:font typeface="Lexend Peta" panose="020B0604020202020204" charset="0"/>
      <p:regular r:id="rId17"/>
      <p:bold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18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39ABB4-E2D8-4430-8F54-38036DF11567}">
  <a:tblStyle styleId="{DC39ABB4-E2D8-4430-8F54-38036DF115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be8009e005_0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be8009e005_0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a8400b435a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a8400b435a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b26e31f095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b26e31f095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713225" y="3871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1228525" y="2395580"/>
            <a:ext cx="3139200" cy="14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776327" y="2395580"/>
            <a:ext cx="3139200" cy="14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 idx="3"/>
          </p:nvPr>
        </p:nvSpPr>
        <p:spPr>
          <a:xfrm>
            <a:off x="1228525" y="2068750"/>
            <a:ext cx="3139200" cy="4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 idx="4"/>
          </p:nvPr>
        </p:nvSpPr>
        <p:spPr>
          <a:xfrm>
            <a:off x="4776326" y="2068750"/>
            <a:ext cx="3139200" cy="4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grpSp>
        <p:nvGrpSpPr>
          <p:cNvPr id="30" name="Google Shape;30;p5"/>
          <p:cNvGrpSpPr/>
          <p:nvPr/>
        </p:nvGrpSpPr>
        <p:grpSpPr>
          <a:xfrm>
            <a:off x="484635" y="310903"/>
            <a:ext cx="8174701" cy="4521644"/>
            <a:chOff x="484635" y="310903"/>
            <a:chExt cx="8174701" cy="4521644"/>
          </a:xfrm>
        </p:grpSpPr>
        <p:sp>
          <p:nvSpPr>
            <p:cNvPr id="31" name="Google Shape;31;p5"/>
            <p:cNvSpPr/>
            <p:nvPr/>
          </p:nvSpPr>
          <p:spPr>
            <a:xfrm>
              <a:off x="484635" y="310903"/>
              <a:ext cx="369338" cy="377201"/>
            </a:xfrm>
            <a:custGeom>
              <a:avLst/>
              <a:gdLst/>
              <a:ahLst/>
              <a:cxnLst/>
              <a:rect l="l" t="t" r="r" b="b"/>
              <a:pathLst>
                <a:path w="47488" h="48499" extrusionOk="0">
                  <a:moveTo>
                    <a:pt x="0" y="48499"/>
                  </a:moveTo>
                  <a:lnTo>
                    <a:pt x="0" y="0"/>
                  </a:lnTo>
                  <a:lnTo>
                    <a:pt x="47488" y="0"/>
                  </a:lnTo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2" name="Google Shape;32;p5"/>
            <p:cNvSpPr/>
            <p:nvPr/>
          </p:nvSpPr>
          <p:spPr>
            <a:xfrm rot="-5400000">
              <a:off x="491410" y="4455353"/>
              <a:ext cx="369338" cy="377201"/>
            </a:xfrm>
            <a:custGeom>
              <a:avLst/>
              <a:gdLst/>
              <a:ahLst/>
              <a:cxnLst/>
              <a:rect l="l" t="t" r="r" b="b"/>
              <a:pathLst>
                <a:path w="47488" h="48499" extrusionOk="0">
                  <a:moveTo>
                    <a:pt x="0" y="48499"/>
                  </a:moveTo>
                  <a:lnTo>
                    <a:pt x="0" y="0"/>
                  </a:lnTo>
                  <a:lnTo>
                    <a:pt x="47488" y="0"/>
                  </a:lnTo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" name="Google Shape;33;p5"/>
            <p:cNvSpPr/>
            <p:nvPr/>
          </p:nvSpPr>
          <p:spPr>
            <a:xfrm flipH="1">
              <a:off x="8280691" y="310903"/>
              <a:ext cx="369338" cy="377201"/>
            </a:xfrm>
            <a:custGeom>
              <a:avLst/>
              <a:gdLst/>
              <a:ahLst/>
              <a:cxnLst/>
              <a:rect l="l" t="t" r="r" b="b"/>
              <a:pathLst>
                <a:path w="47488" h="48499" extrusionOk="0">
                  <a:moveTo>
                    <a:pt x="0" y="48499"/>
                  </a:moveTo>
                  <a:lnTo>
                    <a:pt x="0" y="0"/>
                  </a:lnTo>
                  <a:lnTo>
                    <a:pt x="47488" y="0"/>
                  </a:lnTo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" name="Google Shape;34;p5"/>
            <p:cNvSpPr/>
            <p:nvPr/>
          </p:nvSpPr>
          <p:spPr>
            <a:xfrm rot="5400000" flipH="1">
              <a:off x="8286066" y="4459278"/>
              <a:ext cx="369338" cy="377201"/>
            </a:xfrm>
            <a:custGeom>
              <a:avLst/>
              <a:gdLst/>
              <a:ahLst/>
              <a:cxnLst/>
              <a:rect l="l" t="t" r="r" b="b"/>
              <a:pathLst>
                <a:path w="47488" h="48499" extrusionOk="0">
                  <a:moveTo>
                    <a:pt x="0" y="48499"/>
                  </a:moveTo>
                  <a:lnTo>
                    <a:pt x="0" y="0"/>
                  </a:lnTo>
                  <a:lnTo>
                    <a:pt x="47488" y="0"/>
                  </a:lnTo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1224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5865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4772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3592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684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6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>
            <a:spLocks noGrp="1"/>
          </p:cNvSpPr>
          <p:nvPr>
            <p:ph type="title"/>
          </p:nvPr>
        </p:nvSpPr>
        <p:spPr>
          <a:xfrm>
            <a:off x="2021800" y="2854950"/>
            <a:ext cx="51003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subTitle" idx="1"/>
          </p:nvPr>
        </p:nvSpPr>
        <p:spPr>
          <a:xfrm>
            <a:off x="2021800" y="1786050"/>
            <a:ext cx="5100300" cy="10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165" name="Google Shape;165;p23"/>
          <p:cNvGrpSpPr/>
          <p:nvPr/>
        </p:nvGrpSpPr>
        <p:grpSpPr>
          <a:xfrm>
            <a:off x="1322860" y="920528"/>
            <a:ext cx="6498301" cy="3302444"/>
            <a:chOff x="2923035" y="691903"/>
            <a:chExt cx="6498301" cy="3302444"/>
          </a:xfrm>
        </p:grpSpPr>
        <p:sp>
          <p:nvSpPr>
            <p:cNvPr id="166" name="Google Shape;166;p23"/>
            <p:cNvSpPr/>
            <p:nvPr/>
          </p:nvSpPr>
          <p:spPr>
            <a:xfrm>
              <a:off x="2923035" y="691903"/>
              <a:ext cx="369338" cy="377201"/>
            </a:xfrm>
            <a:custGeom>
              <a:avLst/>
              <a:gdLst/>
              <a:ahLst/>
              <a:cxnLst/>
              <a:rect l="l" t="t" r="r" b="b"/>
              <a:pathLst>
                <a:path w="47488" h="48499" extrusionOk="0">
                  <a:moveTo>
                    <a:pt x="0" y="48499"/>
                  </a:moveTo>
                  <a:lnTo>
                    <a:pt x="0" y="0"/>
                  </a:lnTo>
                  <a:lnTo>
                    <a:pt x="47488" y="0"/>
                  </a:lnTo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7" name="Google Shape;167;p23"/>
            <p:cNvSpPr/>
            <p:nvPr/>
          </p:nvSpPr>
          <p:spPr>
            <a:xfrm rot="-5400000">
              <a:off x="2929810" y="3617153"/>
              <a:ext cx="369338" cy="377201"/>
            </a:xfrm>
            <a:custGeom>
              <a:avLst/>
              <a:gdLst/>
              <a:ahLst/>
              <a:cxnLst/>
              <a:rect l="l" t="t" r="r" b="b"/>
              <a:pathLst>
                <a:path w="47488" h="48499" extrusionOk="0">
                  <a:moveTo>
                    <a:pt x="0" y="48499"/>
                  </a:moveTo>
                  <a:lnTo>
                    <a:pt x="0" y="0"/>
                  </a:lnTo>
                  <a:lnTo>
                    <a:pt x="47488" y="0"/>
                  </a:lnTo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8" name="Google Shape;168;p23"/>
            <p:cNvSpPr/>
            <p:nvPr/>
          </p:nvSpPr>
          <p:spPr>
            <a:xfrm flipH="1">
              <a:off x="9042691" y="691903"/>
              <a:ext cx="369338" cy="377201"/>
            </a:xfrm>
            <a:custGeom>
              <a:avLst/>
              <a:gdLst/>
              <a:ahLst/>
              <a:cxnLst/>
              <a:rect l="l" t="t" r="r" b="b"/>
              <a:pathLst>
                <a:path w="47488" h="48499" extrusionOk="0">
                  <a:moveTo>
                    <a:pt x="0" y="48499"/>
                  </a:moveTo>
                  <a:lnTo>
                    <a:pt x="0" y="0"/>
                  </a:lnTo>
                  <a:lnTo>
                    <a:pt x="47488" y="0"/>
                  </a:lnTo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9" name="Google Shape;169;p23"/>
            <p:cNvSpPr/>
            <p:nvPr/>
          </p:nvSpPr>
          <p:spPr>
            <a:xfrm rot="5400000" flipH="1">
              <a:off x="9048066" y="3621078"/>
              <a:ext cx="369338" cy="377201"/>
            </a:xfrm>
            <a:custGeom>
              <a:avLst/>
              <a:gdLst/>
              <a:ahLst/>
              <a:cxnLst/>
              <a:rect l="l" t="t" r="r" b="b"/>
              <a:pathLst>
                <a:path w="47488" h="48499" extrusionOk="0">
                  <a:moveTo>
                    <a:pt x="0" y="48499"/>
                  </a:moveTo>
                  <a:lnTo>
                    <a:pt x="0" y="0"/>
                  </a:lnTo>
                  <a:lnTo>
                    <a:pt x="47488" y="0"/>
                  </a:lnTo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543425" y="1435900"/>
            <a:ext cx="3914700" cy="217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543425" y="3584400"/>
            <a:ext cx="3914700" cy="4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1518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7179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8250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5326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7992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6171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3871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exend Peta"/>
              <a:buNone/>
              <a:defRPr sz="2800" b="1">
                <a:solidFill>
                  <a:schemeClr val="lt1"/>
                </a:solidFill>
                <a:latin typeface="Lexend Peta"/>
                <a:ea typeface="Lexend Peta"/>
                <a:cs typeface="Lexend Peta"/>
                <a:sym typeface="Lexend Pe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exend Peta"/>
              <a:buNone/>
              <a:defRPr sz="2800" b="1">
                <a:solidFill>
                  <a:schemeClr val="lt1"/>
                </a:solidFill>
                <a:latin typeface="Lexend Peta"/>
                <a:ea typeface="Lexend Peta"/>
                <a:cs typeface="Lexend Peta"/>
                <a:sym typeface="Lexend Pet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exend Peta"/>
              <a:buNone/>
              <a:defRPr sz="2800" b="1">
                <a:solidFill>
                  <a:schemeClr val="lt1"/>
                </a:solidFill>
                <a:latin typeface="Lexend Peta"/>
                <a:ea typeface="Lexend Peta"/>
                <a:cs typeface="Lexend Peta"/>
                <a:sym typeface="Lexend Pet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exend Peta"/>
              <a:buNone/>
              <a:defRPr sz="2800" b="1">
                <a:solidFill>
                  <a:schemeClr val="lt1"/>
                </a:solidFill>
                <a:latin typeface="Lexend Peta"/>
                <a:ea typeface="Lexend Peta"/>
                <a:cs typeface="Lexend Peta"/>
                <a:sym typeface="Lexend Pet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exend Peta"/>
              <a:buNone/>
              <a:defRPr sz="2800" b="1">
                <a:solidFill>
                  <a:schemeClr val="lt1"/>
                </a:solidFill>
                <a:latin typeface="Lexend Peta"/>
                <a:ea typeface="Lexend Peta"/>
                <a:cs typeface="Lexend Peta"/>
                <a:sym typeface="Lexend Pet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exend Peta"/>
              <a:buNone/>
              <a:defRPr sz="2800" b="1">
                <a:solidFill>
                  <a:schemeClr val="lt1"/>
                </a:solidFill>
                <a:latin typeface="Lexend Peta"/>
                <a:ea typeface="Lexend Peta"/>
                <a:cs typeface="Lexend Peta"/>
                <a:sym typeface="Lexend Pet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exend Peta"/>
              <a:buNone/>
              <a:defRPr sz="2800" b="1">
                <a:solidFill>
                  <a:schemeClr val="lt1"/>
                </a:solidFill>
                <a:latin typeface="Lexend Peta"/>
                <a:ea typeface="Lexend Peta"/>
                <a:cs typeface="Lexend Peta"/>
                <a:sym typeface="Lexend Pet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exend Peta"/>
              <a:buNone/>
              <a:defRPr sz="2800" b="1">
                <a:solidFill>
                  <a:schemeClr val="lt1"/>
                </a:solidFill>
                <a:latin typeface="Lexend Peta"/>
                <a:ea typeface="Lexend Peta"/>
                <a:cs typeface="Lexend Peta"/>
                <a:sym typeface="Lexend Pet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exend Peta"/>
              <a:buNone/>
              <a:defRPr sz="2800" b="1">
                <a:solidFill>
                  <a:schemeClr val="lt1"/>
                </a:solidFill>
                <a:latin typeface="Lexend Peta"/>
                <a:ea typeface="Lexend Peta"/>
                <a:cs typeface="Lexend Peta"/>
                <a:sym typeface="Lexend Pe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idact Gothic"/>
              <a:buChar char="●"/>
              <a:defRPr sz="16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idact Gothic"/>
              <a:buChar char="○"/>
              <a:defRPr sz="16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idact Gothic"/>
              <a:buChar char="■"/>
              <a:defRPr sz="16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idact Gothic"/>
              <a:buChar char="●"/>
              <a:defRPr sz="16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idact Gothic"/>
              <a:buChar char="○"/>
              <a:defRPr sz="16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idact Gothic"/>
              <a:buChar char="■"/>
              <a:defRPr sz="16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idact Gothic"/>
              <a:buChar char="●"/>
              <a:defRPr sz="16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idact Gothic"/>
              <a:buChar char="○"/>
              <a:defRPr sz="16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Didact Gothic"/>
              <a:buChar char="■"/>
              <a:defRPr sz="16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8" r:id="rId2"/>
    <p:sldLayoutId id="2147483669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661735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av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91;p28">
            <a:extLst>
              <a:ext uri="{FF2B5EF4-FFF2-40B4-BE49-F238E27FC236}">
                <a16:creationId xmlns:a16="http://schemas.microsoft.com/office/drawing/2014/main" id="{70F46F51-42B5-F7E0-6BE0-0AE7BA5A4967}"/>
              </a:ext>
            </a:extLst>
          </p:cNvPr>
          <p:cNvGrpSpPr/>
          <p:nvPr/>
        </p:nvGrpSpPr>
        <p:grpSpPr>
          <a:xfrm>
            <a:off x="296781" y="310928"/>
            <a:ext cx="8550437" cy="4521644"/>
            <a:chOff x="484635" y="310903"/>
            <a:chExt cx="8174701" cy="4521644"/>
          </a:xfrm>
        </p:grpSpPr>
        <p:sp>
          <p:nvSpPr>
            <p:cNvPr id="3" name="Google Shape;192;p28">
              <a:extLst>
                <a:ext uri="{FF2B5EF4-FFF2-40B4-BE49-F238E27FC236}">
                  <a16:creationId xmlns:a16="http://schemas.microsoft.com/office/drawing/2014/main" id="{40CEA587-6696-A40E-7CD6-151A77F32DB9}"/>
                </a:ext>
              </a:extLst>
            </p:cNvPr>
            <p:cNvSpPr/>
            <p:nvPr/>
          </p:nvSpPr>
          <p:spPr>
            <a:xfrm>
              <a:off x="484635" y="310903"/>
              <a:ext cx="369338" cy="377201"/>
            </a:xfrm>
            <a:custGeom>
              <a:avLst/>
              <a:gdLst/>
              <a:ahLst/>
              <a:cxnLst/>
              <a:rect l="l" t="t" r="r" b="b"/>
              <a:pathLst>
                <a:path w="47488" h="48499" extrusionOk="0">
                  <a:moveTo>
                    <a:pt x="0" y="48499"/>
                  </a:moveTo>
                  <a:lnTo>
                    <a:pt x="0" y="0"/>
                  </a:lnTo>
                  <a:lnTo>
                    <a:pt x="47488" y="0"/>
                  </a:lnTo>
                </a:path>
              </a:pathLst>
            </a:custGeom>
            <a:noFill/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" name="Google Shape;193;p28">
              <a:extLst>
                <a:ext uri="{FF2B5EF4-FFF2-40B4-BE49-F238E27FC236}">
                  <a16:creationId xmlns:a16="http://schemas.microsoft.com/office/drawing/2014/main" id="{647DCF39-9BBF-CF06-6E7E-6AD59BF8B03C}"/>
                </a:ext>
              </a:extLst>
            </p:cNvPr>
            <p:cNvSpPr/>
            <p:nvPr/>
          </p:nvSpPr>
          <p:spPr>
            <a:xfrm rot="-5400000">
              <a:off x="491410" y="4455353"/>
              <a:ext cx="369338" cy="377201"/>
            </a:xfrm>
            <a:custGeom>
              <a:avLst/>
              <a:gdLst/>
              <a:ahLst/>
              <a:cxnLst/>
              <a:rect l="l" t="t" r="r" b="b"/>
              <a:pathLst>
                <a:path w="47488" h="48499" extrusionOk="0">
                  <a:moveTo>
                    <a:pt x="0" y="48499"/>
                  </a:moveTo>
                  <a:lnTo>
                    <a:pt x="0" y="0"/>
                  </a:lnTo>
                  <a:lnTo>
                    <a:pt x="47488" y="0"/>
                  </a:lnTo>
                </a:path>
              </a:pathLst>
            </a:custGeom>
            <a:noFill/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" name="Google Shape;194;p28">
              <a:extLst>
                <a:ext uri="{FF2B5EF4-FFF2-40B4-BE49-F238E27FC236}">
                  <a16:creationId xmlns:a16="http://schemas.microsoft.com/office/drawing/2014/main" id="{B2AACE50-FBC9-8EBD-3511-97723079B89E}"/>
                </a:ext>
              </a:extLst>
            </p:cNvPr>
            <p:cNvSpPr/>
            <p:nvPr/>
          </p:nvSpPr>
          <p:spPr>
            <a:xfrm flipH="1">
              <a:off x="8280691" y="310903"/>
              <a:ext cx="369338" cy="377201"/>
            </a:xfrm>
            <a:custGeom>
              <a:avLst/>
              <a:gdLst/>
              <a:ahLst/>
              <a:cxnLst/>
              <a:rect l="l" t="t" r="r" b="b"/>
              <a:pathLst>
                <a:path w="47488" h="48499" extrusionOk="0">
                  <a:moveTo>
                    <a:pt x="0" y="48499"/>
                  </a:moveTo>
                  <a:lnTo>
                    <a:pt x="0" y="0"/>
                  </a:lnTo>
                  <a:lnTo>
                    <a:pt x="47488" y="0"/>
                  </a:lnTo>
                </a:path>
              </a:pathLst>
            </a:custGeom>
            <a:noFill/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" name="Google Shape;195;p28">
              <a:extLst>
                <a:ext uri="{FF2B5EF4-FFF2-40B4-BE49-F238E27FC236}">
                  <a16:creationId xmlns:a16="http://schemas.microsoft.com/office/drawing/2014/main" id="{CC7C6567-12F8-B330-491D-C6D0D9712E5D}"/>
                </a:ext>
              </a:extLst>
            </p:cNvPr>
            <p:cNvSpPr/>
            <p:nvPr/>
          </p:nvSpPr>
          <p:spPr>
            <a:xfrm rot="5400000" flipH="1">
              <a:off x="8286066" y="4459278"/>
              <a:ext cx="369338" cy="377201"/>
            </a:xfrm>
            <a:custGeom>
              <a:avLst/>
              <a:gdLst/>
              <a:ahLst/>
              <a:cxnLst/>
              <a:rect l="l" t="t" r="r" b="b"/>
              <a:pathLst>
                <a:path w="47488" h="48499" extrusionOk="0">
                  <a:moveTo>
                    <a:pt x="0" y="48499"/>
                  </a:moveTo>
                  <a:lnTo>
                    <a:pt x="0" y="0"/>
                  </a:lnTo>
                  <a:lnTo>
                    <a:pt x="47488" y="0"/>
                  </a:lnTo>
                </a:path>
              </a:pathLst>
            </a:custGeom>
            <a:noFill/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pic>
        <p:nvPicPr>
          <p:cNvPr id="9" name="Picture 4">
            <a:extLst>
              <a:ext uri="{FF2B5EF4-FFF2-40B4-BE49-F238E27FC236}">
                <a16:creationId xmlns:a16="http://schemas.microsoft.com/office/drawing/2014/main" id="{C21733D1-8C78-AC0A-710E-57E3C14B6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49" y="410872"/>
            <a:ext cx="1781928" cy="78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BIT | Burkina Institute of Technology">
            <a:extLst>
              <a:ext uri="{FF2B5EF4-FFF2-40B4-BE49-F238E27FC236}">
                <a16:creationId xmlns:a16="http://schemas.microsoft.com/office/drawing/2014/main" id="{76611807-B948-7F49-3D14-E7960A9A3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740" y="456851"/>
            <a:ext cx="1217340" cy="71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237;p31">
            <a:extLst>
              <a:ext uri="{FF2B5EF4-FFF2-40B4-BE49-F238E27FC236}">
                <a16:creationId xmlns:a16="http://schemas.microsoft.com/office/drawing/2014/main" id="{8E57A1B5-4886-9F5C-A2CC-2EFDD966F2B6}"/>
              </a:ext>
            </a:extLst>
          </p:cNvPr>
          <p:cNvSpPr txBox="1">
            <a:spLocks/>
          </p:cNvSpPr>
          <p:nvPr/>
        </p:nvSpPr>
        <p:spPr>
          <a:xfrm>
            <a:off x="832321" y="1782611"/>
            <a:ext cx="7479358" cy="1313100"/>
          </a:xfrm>
          <a:prstGeom prst="rect">
            <a:avLst/>
          </a:prstGeom>
          <a:ln w="28575">
            <a:solidFill>
              <a:srgbClr val="EC184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4400" b="1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EXCELLENCE PROGRAM</a:t>
            </a:r>
          </a:p>
        </p:txBody>
      </p:sp>
      <p:sp>
        <p:nvSpPr>
          <p:cNvPr id="13" name="Google Shape;189;p28">
            <a:extLst>
              <a:ext uri="{FF2B5EF4-FFF2-40B4-BE49-F238E27FC236}">
                <a16:creationId xmlns:a16="http://schemas.microsoft.com/office/drawing/2014/main" id="{B21173C0-4CDC-1582-2F28-4F114C0CFFDE}"/>
              </a:ext>
            </a:extLst>
          </p:cNvPr>
          <p:cNvSpPr txBox="1">
            <a:spLocks/>
          </p:cNvSpPr>
          <p:nvPr/>
        </p:nvSpPr>
        <p:spPr>
          <a:xfrm>
            <a:off x="2495250" y="3360763"/>
            <a:ext cx="4153500" cy="5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b="1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Adams KANDE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4D575A5-916B-2C05-54D9-890F8A2B80F4}"/>
              </a:ext>
            </a:extLst>
          </p:cNvPr>
          <p:cNvSpPr txBox="1"/>
          <p:nvPr/>
        </p:nvSpPr>
        <p:spPr>
          <a:xfrm>
            <a:off x="683095" y="4424851"/>
            <a:ext cx="3094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Mechanical Engineering graduate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48EE89D-1B3E-FD50-3B6D-BA37B971DFF2}"/>
              </a:ext>
            </a:extLst>
          </p:cNvPr>
          <p:cNvSpPr txBox="1"/>
          <p:nvPr/>
        </p:nvSpPr>
        <p:spPr>
          <a:xfrm>
            <a:off x="3307197" y="4424851"/>
            <a:ext cx="3094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kanadams53@gmail.com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E72BFBC-E3B1-0AB0-A3C6-8C227485F8C7}"/>
              </a:ext>
            </a:extLst>
          </p:cNvPr>
          <p:cNvSpPr txBox="1"/>
          <p:nvPr/>
        </p:nvSpPr>
        <p:spPr>
          <a:xfrm>
            <a:off x="5931298" y="4424851"/>
            <a:ext cx="3094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+226 07344927</a:t>
            </a:r>
          </a:p>
        </p:txBody>
      </p:sp>
    </p:spTree>
    <p:extLst>
      <p:ext uri="{BB962C8B-B14F-4D97-AF65-F5344CB8AC3E}">
        <p14:creationId xmlns:p14="http://schemas.microsoft.com/office/powerpoint/2010/main" val="2549474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38512A5C-88D7-06FC-6AEB-C8DB9450F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850" y="2005191"/>
            <a:ext cx="5100300" cy="1133118"/>
          </a:xfrm>
        </p:spPr>
        <p:txBody>
          <a:bodyPr/>
          <a:lstStyle/>
          <a:p>
            <a:r>
              <a:rPr lang="en-US" sz="54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91;p28">
            <a:extLst>
              <a:ext uri="{FF2B5EF4-FFF2-40B4-BE49-F238E27FC236}">
                <a16:creationId xmlns:a16="http://schemas.microsoft.com/office/drawing/2014/main" id="{E7FA35CE-D024-BBA5-8D9B-8D1DD9EB2E6C}"/>
              </a:ext>
            </a:extLst>
          </p:cNvPr>
          <p:cNvGrpSpPr/>
          <p:nvPr/>
        </p:nvGrpSpPr>
        <p:grpSpPr>
          <a:xfrm>
            <a:off x="413626" y="310928"/>
            <a:ext cx="4868791" cy="4521644"/>
            <a:chOff x="484635" y="310903"/>
            <a:chExt cx="8174701" cy="4521644"/>
          </a:xfrm>
        </p:grpSpPr>
        <p:sp>
          <p:nvSpPr>
            <p:cNvPr id="3" name="Google Shape;192;p28">
              <a:extLst>
                <a:ext uri="{FF2B5EF4-FFF2-40B4-BE49-F238E27FC236}">
                  <a16:creationId xmlns:a16="http://schemas.microsoft.com/office/drawing/2014/main" id="{C0A7BB88-D1F6-8F59-83A5-C880451D0433}"/>
                </a:ext>
              </a:extLst>
            </p:cNvPr>
            <p:cNvSpPr/>
            <p:nvPr/>
          </p:nvSpPr>
          <p:spPr>
            <a:xfrm>
              <a:off x="484635" y="310903"/>
              <a:ext cx="369338" cy="377201"/>
            </a:xfrm>
            <a:custGeom>
              <a:avLst/>
              <a:gdLst/>
              <a:ahLst/>
              <a:cxnLst/>
              <a:rect l="l" t="t" r="r" b="b"/>
              <a:pathLst>
                <a:path w="47488" h="48499" extrusionOk="0">
                  <a:moveTo>
                    <a:pt x="0" y="48499"/>
                  </a:moveTo>
                  <a:lnTo>
                    <a:pt x="0" y="0"/>
                  </a:lnTo>
                  <a:lnTo>
                    <a:pt x="47488" y="0"/>
                  </a:lnTo>
                </a:path>
              </a:pathLst>
            </a:custGeom>
            <a:noFill/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" name="Google Shape;193;p28">
              <a:extLst>
                <a:ext uri="{FF2B5EF4-FFF2-40B4-BE49-F238E27FC236}">
                  <a16:creationId xmlns:a16="http://schemas.microsoft.com/office/drawing/2014/main" id="{43C91479-4001-B819-D68F-5AF4E534F84F}"/>
                </a:ext>
              </a:extLst>
            </p:cNvPr>
            <p:cNvSpPr/>
            <p:nvPr/>
          </p:nvSpPr>
          <p:spPr>
            <a:xfrm rot="-5400000">
              <a:off x="491410" y="4455353"/>
              <a:ext cx="369338" cy="377201"/>
            </a:xfrm>
            <a:custGeom>
              <a:avLst/>
              <a:gdLst/>
              <a:ahLst/>
              <a:cxnLst/>
              <a:rect l="l" t="t" r="r" b="b"/>
              <a:pathLst>
                <a:path w="47488" h="48499" extrusionOk="0">
                  <a:moveTo>
                    <a:pt x="0" y="48499"/>
                  </a:moveTo>
                  <a:lnTo>
                    <a:pt x="0" y="0"/>
                  </a:lnTo>
                  <a:lnTo>
                    <a:pt x="47488" y="0"/>
                  </a:lnTo>
                </a:path>
              </a:pathLst>
            </a:custGeom>
            <a:noFill/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" name="Google Shape;194;p28">
              <a:extLst>
                <a:ext uri="{FF2B5EF4-FFF2-40B4-BE49-F238E27FC236}">
                  <a16:creationId xmlns:a16="http://schemas.microsoft.com/office/drawing/2014/main" id="{5D5DE924-321E-B691-C31A-E1989B12F908}"/>
                </a:ext>
              </a:extLst>
            </p:cNvPr>
            <p:cNvSpPr/>
            <p:nvPr/>
          </p:nvSpPr>
          <p:spPr>
            <a:xfrm flipH="1">
              <a:off x="8280691" y="310903"/>
              <a:ext cx="369338" cy="377201"/>
            </a:xfrm>
            <a:custGeom>
              <a:avLst/>
              <a:gdLst/>
              <a:ahLst/>
              <a:cxnLst/>
              <a:rect l="l" t="t" r="r" b="b"/>
              <a:pathLst>
                <a:path w="47488" h="48499" extrusionOk="0">
                  <a:moveTo>
                    <a:pt x="0" y="48499"/>
                  </a:moveTo>
                  <a:lnTo>
                    <a:pt x="0" y="0"/>
                  </a:lnTo>
                  <a:lnTo>
                    <a:pt x="47488" y="0"/>
                  </a:lnTo>
                </a:path>
              </a:pathLst>
            </a:custGeom>
            <a:noFill/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" name="Google Shape;195;p28">
              <a:extLst>
                <a:ext uri="{FF2B5EF4-FFF2-40B4-BE49-F238E27FC236}">
                  <a16:creationId xmlns:a16="http://schemas.microsoft.com/office/drawing/2014/main" id="{EF1F91B1-C108-6425-8007-635A2F86D12D}"/>
                </a:ext>
              </a:extLst>
            </p:cNvPr>
            <p:cNvSpPr/>
            <p:nvPr/>
          </p:nvSpPr>
          <p:spPr>
            <a:xfrm rot="5400000" flipH="1">
              <a:off x="8286066" y="4459278"/>
              <a:ext cx="369338" cy="377201"/>
            </a:xfrm>
            <a:custGeom>
              <a:avLst/>
              <a:gdLst/>
              <a:ahLst/>
              <a:cxnLst/>
              <a:rect l="l" t="t" r="r" b="b"/>
              <a:pathLst>
                <a:path w="47488" h="48499" extrusionOk="0">
                  <a:moveTo>
                    <a:pt x="0" y="48499"/>
                  </a:moveTo>
                  <a:lnTo>
                    <a:pt x="0" y="0"/>
                  </a:lnTo>
                  <a:lnTo>
                    <a:pt x="47488" y="0"/>
                  </a:lnTo>
                </a:path>
              </a:pathLst>
            </a:custGeom>
            <a:noFill/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1B5B20F9-1B32-87A5-48FE-31C2729969A9}"/>
              </a:ext>
            </a:extLst>
          </p:cNvPr>
          <p:cNvGrpSpPr/>
          <p:nvPr/>
        </p:nvGrpSpPr>
        <p:grpSpPr>
          <a:xfrm>
            <a:off x="5932723" y="1072200"/>
            <a:ext cx="2999100" cy="2999100"/>
            <a:chOff x="5178603" y="1287343"/>
            <a:chExt cx="2999100" cy="2999100"/>
          </a:xfrm>
        </p:grpSpPr>
        <p:sp>
          <p:nvSpPr>
            <p:cNvPr id="8" name="Google Shape;242;p31">
              <a:extLst>
                <a:ext uri="{FF2B5EF4-FFF2-40B4-BE49-F238E27FC236}">
                  <a16:creationId xmlns:a16="http://schemas.microsoft.com/office/drawing/2014/main" id="{573478D1-3A5C-96EB-2852-22A845B6E8DF}"/>
                </a:ext>
              </a:extLst>
            </p:cNvPr>
            <p:cNvSpPr/>
            <p:nvPr/>
          </p:nvSpPr>
          <p:spPr>
            <a:xfrm>
              <a:off x="5178603" y="1287343"/>
              <a:ext cx="2999100" cy="29991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0A1EC310-23DE-5FC1-E6B4-9C65A834B5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172" b="2172"/>
            <a:stretch/>
          </p:blipFill>
          <p:spPr>
            <a:xfrm>
              <a:off x="5310153" y="1418893"/>
              <a:ext cx="2736000" cy="2736000"/>
            </a:xfrm>
            <a:prstGeom prst="ellipse">
              <a:avLst/>
            </a:prstGeom>
          </p:spPr>
        </p:pic>
      </p:grpSp>
      <p:sp>
        <p:nvSpPr>
          <p:cNvPr id="13" name="Google Shape;237;p31">
            <a:extLst>
              <a:ext uri="{FF2B5EF4-FFF2-40B4-BE49-F238E27FC236}">
                <a16:creationId xmlns:a16="http://schemas.microsoft.com/office/drawing/2014/main" id="{875548A8-3ADC-8063-D17E-DED7E68A61FF}"/>
              </a:ext>
            </a:extLst>
          </p:cNvPr>
          <p:cNvSpPr txBox="1">
            <a:spLocks/>
          </p:cNvSpPr>
          <p:nvPr/>
        </p:nvSpPr>
        <p:spPr>
          <a:xfrm>
            <a:off x="1289450" y="-157022"/>
            <a:ext cx="3111600" cy="13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32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</a:t>
            </a:r>
          </a:p>
        </p:txBody>
      </p:sp>
      <p:sp>
        <p:nvSpPr>
          <p:cNvPr id="14" name="Google Shape;254;p32">
            <a:extLst>
              <a:ext uri="{FF2B5EF4-FFF2-40B4-BE49-F238E27FC236}">
                <a16:creationId xmlns:a16="http://schemas.microsoft.com/office/drawing/2014/main" id="{3C2F469E-ED5E-F072-993A-5E0554FA0966}"/>
              </a:ext>
            </a:extLst>
          </p:cNvPr>
          <p:cNvSpPr txBox="1">
            <a:spLocks/>
          </p:cNvSpPr>
          <p:nvPr/>
        </p:nvSpPr>
        <p:spPr>
          <a:xfrm>
            <a:off x="413626" y="849113"/>
            <a:ext cx="4863248" cy="34452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Mechanical Engineering graduate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 passion for innovation and problem-solving. Beyond engineering, I’ve developed skills in project, program, and product management, blending technical expertise with strong leadership and organizational abilities.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Driven by a curiosity for emerging technologies, I explore robotics, automation, and artificial intelligence, aiming to create sustainable, high-impact solutions. With hands-on experience in CAD/CAM, 3D modeling, animation, simulation, and prototyping, I bring ideas to life with precision and creativity.</a:t>
            </a:r>
          </a:p>
        </p:txBody>
      </p:sp>
    </p:spTree>
    <p:extLst>
      <p:ext uri="{BB962C8B-B14F-4D97-AF65-F5344CB8AC3E}">
        <p14:creationId xmlns:p14="http://schemas.microsoft.com/office/powerpoint/2010/main" val="2639422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91;p28">
            <a:extLst>
              <a:ext uri="{FF2B5EF4-FFF2-40B4-BE49-F238E27FC236}">
                <a16:creationId xmlns:a16="http://schemas.microsoft.com/office/drawing/2014/main" id="{FA09E702-83EB-AA42-9A02-0D1EE4977D9B}"/>
              </a:ext>
            </a:extLst>
          </p:cNvPr>
          <p:cNvGrpSpPr/>
          <p:nvPr/>
        </p:nvGrpSpPr>
        <p:grpSpPr>
          <a:xfrm>
            <a:off x="136363" y="310927"/>
            <a:ext cx="5216882" cy="4662001"/>
            <a:chOff x="484635" y="310903"/>
            <a:chExt cx="8174701" cy="4521644"/>
          </a:xfrm>
        </p:grpSpPr>
        <p:sp>
          <p:nvSpPr>
            <p:cNvPr id="3" name="Google Shape;192;p28">
              <a:extLst>
                <a:ext uri="{FF2B5EF4-FFF2-40B4-BE49-F238E27FC236}">
                  <a16:creationId xmlns:a16="http://schemas.microsoft.com/office/drawing/2014/main" id="{883B0169-00C2-1481-115B-3E115F2B858C}"/>
                </a:ext>
              </a:extLst>
            </p:cNvPr>
            <p:cNvSpPr/>
            <p:nvPr/>
          </p:nvSpPr>
          <p:spPr>
            <a:xfrm>
              <a:off x="484635" y="310903"/>
              <a:ext cx="369338" cy="377201"/>
            </a:xfrm>
            <a:custGeom>
              <a:avLst/>
              <a:gdLst/>
              <a:ahLst/>
              <a:cxnLst/>
              <a:rect l="l" t="t" r="r" b="b"/>
              <a:pathLst>
                <a:path w="47488" h="48499" extrusionOk="0">
                  <a:moveTo>
                    <a:pt x="0" y="48499"/>
                  </a:moveTo>
                  <a:lnTo>
                    <a:pt x="0" y="0"/>
                  </a:lnTo>
                  <a:lnTo>
                    <a:pt x="47488" y="0"/>
                  </a:lnTo>
                </a:path>
              </a:pathLst>
            </a:custGeom>
            <a:noFill/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" name="Google Shape;193;p28">
              <a:extLst>
                <a:ext uri="{FF2B5EF4-FFF2-40B4-BE49-F238E27FC236}">
                  <a16:creationId xmlns:a16="http://schemas.microsoft.com/office/drawing/2014/main" id="{66163816-013A-6861-3122-DF735B389624}"/>
                </a:ext>
              </a:extLst>
            </p:cNvPr>
            <p:cNvSpPr/>
            <p:nvPr/>
          </p:nvSpPr>
          <p:spPr>
            <a:xfrm rot="-5400000">
              <a:off x="491410" y="4455353"/>
              <a:ext cx="369338" cy="377201"/>
            </a:xfrm>
            <a:custGeom>
              <a:avLst/>
              <a:gdLst/>
              <a:ahLst/>
              <a:cxnLst/>
              <a:rect l="l" t="t" r="r" b="b"/>
              <a:pathLst>
                <a:path w="47488" h="48499" extrusionOk="0">
                  <a:moveTo>
                    <a:pt x="0" y="48499"/>
                  </a:moveTo>
                  <a:lnTo>
                    <a:pt x="0" y="0"/>
                  </a:lnTo>
                  <a:lnTo>
                    <a:pt x="47488" y="0"/>
                  </a:lnTo>
                </a:path>
              </a:pathLst>
            </a:custGeom>
            <a:noFill/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" name="Google Shape;194;p28">
              <a:extLst>
                <a:ext uri="{FF2B5EF4-FFF2-40B4-BE49-F238E27FC236}">
                  <a16:creationId xmlns:a16="http://schemas.microsoft.com/office/drawing/2014/main" id="{9FB898A2-954B-3F0A-E7EE-CE03DBF92877}"/>
                </a:ext>
              </a:extLst>
            </p:cNvPr>
            <p:cNvSpPr/>
            <p:nvPr/>
          </p:nvSpPr>
          <p:spPr>
            <a:xfrm flipH="1">
              <a:off x="8280691" y="310903"/>
              <a:ext cx="369338" cy="377201"/>
            </a:xfrm>
            <a:custGeom>
              <a:avLst/>
              <a:gdLst/>
              <a:ahLst/>
              <a:cxnLst/>
              <a:rect l="l" t="t" r="r" b="b"/>
              <a:pathLst>
                <a:path w="47488" h="48499" extrusionOk="0">
                  <a:moveTo>
                    <a:pt x="0" y="48499"/>
                  </a:moveTo>
                  <a:lnTo>
                    <a:pt x="0" y="0"/>
                  </a:lnTo>
                  <a:lnTo>
                    <a:pt x="47488" y="0"/>
                  </a:lnTo>
                </a:path>
              </a:pathLst>
            </a:custGeom>
            <a:noFill/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" name="Google Shape;195;p28">
              <a:extLst>
                <a:ext uri="{FF2B5EF4-FFF2-40B4-BE49-F238E27FC236}">
                  <a16:creationId xmlns:a16="http://schemas.microsoft.com/office/drawing/2014/main" id="{B3BE1B68-BDF5-24A6-F94E-E20C937AA8D6}"/>
                </a:ext>
              </a:extLst>
            </p:cNvPr>
            <p:cNvSpPr/>
            <p:nvPr/>
          </p:nvSpPr>
          <p:spPr>
            <a:xfrm rot="5400000" flipH="1">
              <a:off x="8286066" y="4459278"/>
              <a:ext cx="369338" cy="377201"/>
            </a:xfrm>
            <a:custGeom>
              <a:avLst/>
              <a:gdLst/>
              <a:ahLst/>
              <a:cxnLst/>
              <a:rect l="l" t="t" r="r" b="b"/>
              <a:pathLst>
                <a:path w="47488" h="48499" extrusionOk="0">
                  <a:moveTo>
                    <a:pt x="0" y="48499"/>
                  </a:moveTo>
                  <a:lnTo>
                    <a:pt x="0" y="0"/>
                  </a:lnTo>
                  <a:lnTo>
                    <a:pt x="47488" y="0"/>
                  </a:lnTo>
                </a:path>
              </a:pathLst>
            </a:custGeom>
            <a:noFill/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C639D55A-C98E-0E7C-886D-39C8A4CB094B}"/>
              </a:ext>
            </a:extLst>
          </p:cNvPr>
          <p:cNvGrpSpPr/>
          <p:nvPr/>
        </p:nvGrpSpPr>
        <p:grpSpPr>
          <a:xfrm>
            <a:off x="5229455" y="685682"/>
            <a:ext cx="3780000" cy="3780000"/>
            <a:chOff x="5227637" y="688129"/>
            <a:chExt cx="3780000" cy="3780000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A22124CC-10C5-4F47-6B97-8EC46AE273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667" r="16667"/>
            <a:stretch/>
          </p:blipFill>
          <p:spPr>
            <a:xfrm>
              <a:off x="5356143" y="816635"/>
              <a:ext cx="3522988" cy="3522988"/>
            </a:xfrm>
            <a:prstGeom prst="ellipse">
              <a:avLst/>
            </a:prstGeom>
          </p:spPr>
        </p:pic>
        <p:sp>
          <p:nvSpPr>
            <p:cNvPr id="10" name="Google Shape;242;p31">
              <a:extLst>
                <a:ext uri="{FF2B5EF4-FFF2-40B4-BE49-F238E27FC236}">
                  <a16:creationId xmlns:a16="http://schemas.microsoft.com/office/drawing/2014/main" id="{4A774C90-AA58-AC21-8C94-A01E483CF5A3}"/>
                </a:ext>
              </a:extLst>
            </p:cNvPr>
            <p:cNvSpPr/>
            <p:nvPr/>
          </p:nvSpPr>
          <p:spPr>
            <a:xfrm>
              <a:off x="5227637" y="688129"/>
              <a:ext cx="3780000" cy="37800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237;p31">
            <a:extLst>
              <a:ext uri="{FF2B5EF4-FFF2-40B4-BE49-F238E27FC236}">
                <a16:creationId xmlns:a16="http://schemas.microsoft.com/office/drawing/2014/main" id="{56D9CC5B-D980-9966-2D37-6C1A892D13ED}"/>
              </a:ext>
            </a:extLst>
          </p:cNvPr>
          <p:cNvSpPr txBox="1">
            <a:spLocks/>
          </p:cNvSpPr>
          <p:nvPr/>
        </p:nvSpPr>
        <p:spPr>
          <a:xfrm>
            <a:off x="710684" y="-151168"/>
            <a:ext cx="4062301" cy="13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noProof="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 Narrow" panose="020B0606020202030204" pitchFamily="34" charset="0"/>
              </a:rPr>
              <a:t>The sustainable Farm</a:t>
            </a:r>
          </a:p>
        </p:txBody>
      </p:sp>
      <p:sp>
        <p:nvSpPr>
          <p:cNvPr id="14" name="Google Shape;254;p32">
            <a:extLst>
              <a:ext uri="{FF2B5EF4-FFF2-40B4-BE49-F238E27FC236}">
                <a16:creationId xmlns:a16="http://schemas.microsoft.com/office/drawing/2014/main" id="{C9EA40AA-32E8-AE3C-EBA4-ACF43AD7C102}"/>
              </a:ext>
            </a:extLst>
          </p:cNvPr>
          <p:cNvSpPr txBox="1">
            <a:spLocks/>
          </p:cNvSpPr>
          <p:nvPr/>
        </p:nvSpPr>
        <p:spPr>
          <a:xfrm>
            <a:off x="127526" y="614767"/>
            <a:ext cx="5219780" cy="41478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farm combines renewable energy, advanced technology, and AI-driven systems to boost productivity while protecting the environment. It integrates: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Solar PV Power Plant: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energy supply.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Irrigation: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Optimizes water use.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Food Dryer: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Preserves crops efficiently.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Ball Mill Grinder: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 raw crops into flour or feed.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Solar Tracking System: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Maximizes solar energy.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Visitors Management (NO-REESA):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Translates Moore to      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English with plant descriptions.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Fencing &amp; Security: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AI-powered face recognition for access control.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setup ensures a sustainable, high-tech, and eco-friendly farming ecosystem.</a:t>
            </a:r>
          </a:p>
        </p:txBody>
      </p:sp>
    </p:spTree>
    <p:extLst>
      <p:ext uri="{BB962C8B-B14F-4D97-AF65-F5344CB8AC3E}">
        <p14:creationId xmlns:p14="http://schemas.microsoft.com/office/powerpoint/2010/main" val="3328870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184AD8-3A41-7C93-212C-0FA81F26D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592C71B8-DD0D-C8AA-A0AE-AA4F17EE7F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734" t="28455" r="16715" b="12710"/>
          <a:stretch/>
        </p:blipFill>
        <p:spPr>
          <a:xfrm>
            <a:off x="108959" y="605196"/>
            <a:ext cx="4582617" cy="3933108"/>
          </a:xfrm>
          <a:prstGeom prst="rect">
            <a:avLst/>
          </a:prstGeom>
        </p:spPr>
      </p:pic>
      <p:grpSp>
        <p:nvGrpSpPr>
          <p:cNvPr id="2" name="Google Shape;191;p28">
            <a:extLst>
              <a:ext uri="{FF2B5EF4-FFF2-40B4-BE49-F238E27FC236}">
                <a16:creationId xmlns:a16="http://schemas.microsoft.com/office/drawing/2014/main" id="{89126C78-CC5B-653C-69A8-85C52C470DAA}"/>
              </a:ext>
            </a:extLst>
          </p:cNvPr>
          <p:cNvGrpSpPr/>
          <p:nvPr/>
        </p:nvGrpSpPr>
        <p:grpSpPr>
          <a:xfrm>
            <a:off x="296781" y="310928"/>
            <a:ext cx="8550437" cy="4521644"/>
            <a:chOff x="484635" y="310903"/>
            <a:chExt cx="8174701" cy="4521644"/>
          </a:xfrm>
        </p:grpSpPr>
        <p:sp>
          <p:nvSpPr>
            <p:cNvPr id="3" name="Google Shape;192;p28">
              <a:extLst>
                <a:ext uri="{FF2B5EF4-FFF2-40B4-BE49-F238E27FC236}">
                  <a16:creationId xmlns:a16="http://schemas.microsoft.com/office/drawing/2014/main" id="{9AA06820-CCDC-DAE7-FA24-4CFFF36EB36C}"/>
                </a:ext>
              </a:extLst>
            </p:cNvPr>
            <p:cNvSpPr/>
            <p:nvPr/>
          </p:nvSpPr>
          <p:spPr>
            <a:xfrm>
              <a:off x="484635" y="310903"/>
              <a:ext cx="369338" cy="377201"/>
            </a:xfrm>
            <a:custGeom>
              <a:avLst/>
              <a:gdLst/>
              <a:ahLst/>
              <a:cxnLst/>
              <a:rect l="l" t="t" r="r" b="b"/>
              <a:pathLst>
                <a:path w="47488" h="48499" extrusionOk="0">
                  <a:moveTo>
                    <a:pt x="0" y="48499"/>
                  </a:moveTo>
                  <a:lnTo>
                    <a:pt x="0" y="0"/>
                  </a:lnTo>
                  <a:lnTo>
                    <a:pt x="47488" y="0"/>
                  </a:lnTo>
                </a:path>
              </a:pathLst>
            </a:custGeom>
            <a:noFill/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" name="Google Shape;193;p28">
              <a:extLst>
                <a:ext uri="{FF2B5EF4-FFF2-40B4-BE49-F238E27FC236}">
                  <a16:creationId xmlns:a16="http://schemas.microsoft.com/office/drawing/2014/main" id="{0FEDAC30-32CC-F9DB-73D4-BE846C487382}"/>
                </a:ext>
              </a:extLst>
            </p:cNvPr>
            <p:cNvSpPr/>
            <p:nvPr/>
          </p:nvSpPr>
          <p:spPr>
            <a:xfrm rot="-5400000">
              <a:off x="491410" y="4455353"/>
              <a:ext cx="369338" cy="377201"/>
            </a:xfrm>
            <a:custGeom>
              <a:avLst/>
              <a:gdLst/>
              <a:ahLst/>
              <a:cxnLst/>
              <a:rect l="l" t="t" r="r" b="b"/>
              <a:pathLst>
                <a:path w="47488" h="48499" extrusionOk="0">
                  <a:moveTo>
                    <a:pt x="0" y="48499"/>
                  </a:moveTo>
                  <a:lnTo>
                    <a:pt x="0" y="0"/>
                  </a:lnTo>
                  <a:lnTo>
                    <a:pt x="47488" y="0"/>
                  </a:lnTo>
                </a:path>
              </a:pathLst>
            </a:custGeom>
            <a:noFill/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" name="Google Shape;194;p28">
              <a:extLst>
                <a:ext uri="{FF2B5EF4-FFF2-40B4-BE49-F238E27FC236}">
                  <a16:creationId xmlns:a16="http://schemas.microsoft.com/office/drawing/2014/main" id="{13ED6C15-3EFF-38C9-82B3-0D7FDA5BDEFA}"/>
                </a:ext>
              </a:extLst>
            </p:cNvPr>
            <p:cNvSpPr/>
            <p:nvPr/>
          </p:nvSpPr>
          <p:spPr>
            <a:xfrm flipH="1">
              <a:off x="8280691" y="310903"/>
              <a:ext cx="369338" cy="377201"/>
            </a:xfrm>
            <a:custGeom>
              <a:avLst/>
              <a:gdLst/>
              <a:ahLst/>
              <a:cxnLst/>
              <a:rect l="l" t="t" r="r" b="b"/>
              <a:pathLst>
                <a:path w="47488" h="48499" extrusionOk="0">
                  <a:moveTo>
                    <a:pt x="0" y="48499"/>
                  </a:moveTo>
                  <a:lnTo>
                    <a:pt x="0" y="0"/>
                  </a:lnTo>
                  <a:lnTo>
                    <a:pt x="47488" y="0"/>
                  </a:lnTo>
                </a:path>
              </a:pathLst>
            </a:custGeom>
            <a:noFill/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" name="Google Shape;195;p28">
              <a:extLst>
                <a:ext uri="{FF2B5EF4-FFF2-40B4-BE49-F238E27FC236}">
                  <a16:creationId xmlns:a16="http://schemas.microsoft.com/office/drawing/2014/main" id="{6B5D0E51-F59E-52C6-397F-3FD654F5CAB5}"/>
                </a:ext>
              </a:extLst>
            </p:cNvPr>
            <p:cNvSpPr/>
            <p:nvPr/>
          </p:nvSpPr>
          <p:spPr>
            <a:xfrm rot="5400000" flipH="1">
              <a:off x="8286066" y="4459278"/>
              <a:ext cx="369338" cy="377201"/>
            </a:xfrm>
            <a:custGeom>
              <a:avLst/>
              <a:gdLst/>
              <a:ahLst/>
              <a:cxnLst/>
              <a:rect l="l" t="t" r="r" b="b"/>
              <a:pathLst>
                <a:path w="47488" h="48499" extrusionOk="0">
                  <a:moveTo>
                    <a:pt x="0" y="48499"/>
                  </a:moveTo>
                  <a:lnTo>
                    <a:pt x="0" y="0"/>
                  </a:lnTo>
                  <a:lnTo>
                    <a:pt x="47488" y="0"/>
                  </a:lnTo>
                </a:path>
              </a:pathLst>
            </a:custGeom>
            <a:noFill/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3" name="Google Shape;237;p31">
            <a:extLst>
              <a:ext uri="{FF2B5EF4-FFF2-40B4-BE49-F238E27FC236}">
                <a16:creationId xmlns:a16="http://schemas.microsoft.com/office/drawing/2014/main" id="{1705E769-09BC-1528-2A50-181C65824A7E}"/>
              </a:ext>
            </a:extLst>
          </p:cNvPr>
          <p:cNvSpPr txBox="1">
            <a:spLocks/>
          </p:cNvSpPr>
          <p:nvPr/>
        </p:nvSpPr>
        <p:spPr>
          <a:xfrm>
            <a:off x="3016200" y="0"/>
            <a:ext cx="3111600" cy="9377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noProof="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 Narrow" panose="020B0606020202030204" pitchFamily="34" charset="0"/>
              </a:rPr>
              <a:t>What I do </a:t>
            </a:r>
          </a:p>
        </p:txBody>
      </p:sp>
      <p:sp>
        <p:nvSpPr>
          <p:cNvPr id="14" name="Google Shape;254;p32">
            <a:extLst>
              <a:ext uri="{FF2B5EF4-FFF2-40B4-BE49-F238E27FC236}">
                <a16:creationId xmlns:a16="http://schemas.microsoft.com/office/drawing/2014/main" id="{31157061-D134-4F71-DDE1-11E03F95672A}"/>
              </a:ext>
            </a:extLst>
          </p:cNvPr>
          <p:cNvSpPr txBox="1">
            <a:spLocks/>
          </p:cNvSpPr>
          <p:nvPr/>
        </p:nvSpPr>
        <p:spPr>
          <a:xfrm>
            <a:off x="4805554" y="1618061"/>
            <a:ext cx="4041663" cy="22399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focus is on integrating a ball mill into the sustainable farm to streamline grain milling. This project aims to improve efficiency, reduce manual labor, and lower operational costs while supporting eco-friendly practices.</a:t>
            </a:r>
          </a:p>
        </p:txBody>
      </p:sp>
    </p:spTree>
    <p:extLst>
      <p:ext uri="{BB962C8B-B14F-4D97-AF65-F5344CB8AC3E}">
        <p14:creationId xmlns:p14="http://schemas.microsoft.com/office/powerpoint/2010/main" val="1129558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831B40-2CE5-1A2B-B757-6575F2B9D4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B49A05A7-750B-DF7F-5E8F-D0B2195EE7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289" r="616" b="9058"/>
          <a:stretch/>
        </p:blipFill>
        <p:spPr>
          <a:xfrm>
            <a:off x="28135" y="929384"/>
            <a:ext cx="9087730" cy="3249637"/>
          </a:xfrm>
          <a:prstGeom prst="rect">
            <a:avLst/>
          </a:prstGeom>
        </p:spPr>
      </p:pic>
      <p:grpSp>
        <p:nvGrpSpPr>
          <p:cNvPr id="2" name="Google Shape;191;p28">
            <a:extLst>
              <a:ext uri="{FF2B5EF4-FFF2-40B4-BE49-F238E27FC236}">
                <a16:creationId xmlns:a16="http://schemas.microsoft.com/office/drawing/2014/main" id="{AA7E3863-D693-B05B-106E-D57757E83455}"/>
              </a:ext>
            </a:extLst>
          </p:cNvPr>
          <p:cNvGrpSpPr/>
          <p:nvPr/>
        </p:nvGrpSpPr>
        <p:grpSpPr>
          <a:xfrm>
            <a:off x="296781" y="310928"/>
            <a:ext cx="8550437" cy="4521644"/>
            <a:chOff x="484635" y="310903"/>
            <a:chExt cx="8174701" cy="4521644"/>
          </a:xfrm>
        </p:grpSpPr>
        <p:sp>
          <p:nvSpPr>
            <p:cNvPr id="3" name="Google Shape;192;p28">
              <a:extLst>
                <a:ext uri="{FF2B5EF4-FFF2-40B4-BE49-F238E27FC236}">
                  <a16:creationId xmlns:a16="http://schemas.microsoft.com/office/drawing/2014/main" id="{5D9DE841-871F-48A4-4C5A-BF856EAFD880}"/>
                </a:ext>
              </a:extLst>
            </p:cNvPr>
            <p:cNvSpPr/>
            <p:nvPr/>
          </p:nvSpPr>
          <p:spPr>
            <a:xfrm>
              <a:off x="484635" y="310903"/>
              <a:ext cx="369338" cy="377201"/>
            </a:xfrm>
            <a:custGeom>
              <a:avLst/>
              <a:gdLst/>
              <a:ahLst/>
              <a:cxnLst/>
              <a:rect l="l" t="t" r="r" b="b"/>
              <a:pathLst>
                <a:path w="47488" h="48499" extrusionOk="0">
                  <a:moveTo>
                    <a:pt x="0" y="48499"/>
                  </a:moveTo>
                  <a:lnTo>
                    <a:pt x="0" y="0"/>
                  </a:lnTo>
                  <a:lnTo>
                    <a:pt x="47488" y="0"/>
                  </a:lnTo>
                </a:path>
              </a:pathLst>
            </a:custGeom>
            <a:noFill/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" name="Google Shape;193;p28">
              <a:extLst>
                <a:ext uri="{FF2B5EF4-FFF2-40B4-BE49-F238E27FC236}">
                  <a16:creationId xmlns:a16="http://schemas.microsoft.com/office/drawing/2014/main" id="{EE573EB4-6C1B-5186-E48C-0E8D3058598F}"/>
                </a:ext>
              </a:extLst>
            </p:cNvPr>
            <p:cNvSpPr/>
            <p:nvPr/>
          </p:nvSpPr>
          <p:spPr>
            <a:xfrm rot="-5400000">
              <a:off x="491410" y="4455353"/>
              <a:ext cx="369338" cy="377201"/>
            </a:xfrm>
            <a:custGeom>
              <a:avLst/>
              <a:gdLst/>
              <a:ahLst/>
              <a:cxnLst/>
              <a:rect l="l" t="t" r="r" b="b"/>
              <a:pathLst>
                <a:path w="47488" h="48499" extrusionOk="0">
                  <a:moveTo>
                    <a:pt x="0" y="48499"/>
                  </a:moveTo>
                  <a:lnTo>
                    <a:pt x="0" y="0"/>
                  </a:lnTo>
                  <a:lnTo>
                    <a:pt x="47488" y="0"/>
                  </a:lnTo>
                </a:path>
              </a:pathLst>
            </a:custGeom>
            <a:noFill/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" name="Google Shape;194;p28">
              <a:extLst>
                <a:ext uri="{FF2B5EF4-FFF2-40B4-BE49-F238E27FC236}">
                  <a16:creationId xmlns:a16="http://schemas.microsoft.com/office/drawing/2014/main" id="{6272B8F2-FAF2-DDA5-3A5C-B569E53D6610}"/>
                </a:ext>
              </a:extLst>
            </p:cNvPr>
            <p:cNvSpPr/>
            <p:nvPr/>
          </p:nvSpPr>
          <p:spPr>
            <a:xfrm flipH="1">
              <a:off x="8280691" y="310903"/>
              <a:ext cx="369338" cy="377201"/>
            </a:xfrm>
            <a:custGeom>
              <a:avLst/>
              <a:gdLst/>
              <a:ahLst/>
              <a:cxnLst/>
              <a:rect l="l" t="t" r="r" b="b"/>
              <a:pathLst>
                <a:path w="47488" h="48499" extrusionOk="0">
                  <a:moveTo>
                    <a:pt x="0" y="48499"/>
                  </a:moveTo>
                  <a:lnTo>
                    <a:pt x="0" y="0"/>
                  </a:lnTo>
                  <a:lnTo>
                    <a:pt x="47488" y="0"/>
                  </a:lnTo>
                </a:path>
              </a:pathLst>
            </a:custGeom>
            <a:noFill/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" name="Google Shape;195;p28">
              <a:extLst>
                <a:ext uri="{FF2B5EF4-FFF2-40B4-BE49-F238E27FC236}">
                  <a16:creationId xmlns:a16="http://schemas.microsoft.com/office/drawing/2014/main" id="{25BB552D-0CF3-171C-6F92-7511914F759E}"/>
                </a:ext>
              </a:extLst>
            </p:cNvPr>
            <p:cNvSpPr/>
            <p:nvPr/>
          </p:nvSpPr>
          <p:spPr>
            <a:xfrm rot="5400000" flipH="1">
              <a:off x="8286066" y="4459278"/>
              <a:ext cx="369338" cy="377201"/>
            </a:xfrm>
            <a:custGeom>
              <a:avLst/>
              <a:gdLst/>
              <a:ahLst/>
              <a:cxnLst/>
              <a:rect l="l" t="t" r="r" b="b"/>
              <a:pathLst>
                <a:path w="47488" h="48499" extrusionOk="0">
                  <a:moveTo>
                    <a:pt x="0" y="48499"/>
                  </a:moveTo>
                  <a:lnTo>
                    <a:pt x="0" y="0"/>
                  </a:lnTo>
                  <a:lnTo>
                    <a:pt x="47488" y="0"/>
                  </a:lnTo>
                </a:path>
              </a:pathLst>
            </a:custGeom>
            <a:noFill/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3" name="Google Shape;237;p31">
            <a:extLst>
              <a:ext uri="{FF2B5EF4-FFF2-40B4-BE49-F238E27FC236}">
                <a16:creationId xmlns:a16="http://schemas.microsoft.com/office/drawing/2014/main" id="{669E6BB7-94C8-D2DE-C52B-94FF3ADEB8E8}"/>
              </a:ext>
            </a:extLst>
          </p:cNvPr>
          <p:cNvSpPr txBox="1">
            <a:spLocks/>
          </p:cNvSpPr>
          <p:nvPr/>
        </p:nvSpPr>
        <p:spPr>
          <a:xfrm>
            <a:off x="618979" y="30638"/>
            <a:ext cx="7505114" cy="9377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noProof="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 Narrow" panose="020B0606020202030204" pitchFamily="34" charset="0"/>
              </a:rPr>
              <a:t>The Ontology About Ball Mill Integration</a:t>
            </a:r>
          </a:p>
        </p:txBody>
      </p:sp>
    </p:spTree>
    <p:extLst>
      <p:ext uri="{BB962C8B-B14F-4D97-AF65-F5344CB8AC3E}">
        <p14:creationId xmlns:p14="http://schemas.microsoft.com/office/powerpoint/2010/main" val="3712492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B2DF97-B4E2-F644-6C3B-1C685AF2F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EC106DB7-294E-437F-D926-FE2264B15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34" y="532231"/>
            <a:ext cx="8697846" cy="4642236"/>
          </a:xfrm>
          <a:prstGeom prst="rect">
            <a:avLst/>
          </a:prstGeom>
        </p:spPr>
      </p:pic>
      <p:grpSp>
        <p:nvGrpSpPr>
          <p:cNvPr id="2" name="Google Shape;191;p28">
            <a:extLst>
              <a:ext uri="{FF2B5EF4-FFF2-40B4-BE49-F238E27FC236}">
                <a16:creationId xmlns:a16="http://schemas.microsoft.com/office/drawing/2014/main" id="{B56D7277-99F8-477A-964A-1A6EA8CB8883}"/>
              </a:ext>
            </a:extLst>
          </p:cNvPr>
          <p:cNvGrpSpPr/>
          <p:nvPr/>
        </p:nvGrpSpPr>
        <p:grpSpPr>
          <a:xfrm>
            <a:off x="63305" y="112542"/>
            <a:ext cx="9017390" cy="5030958"/>
            <a:chOff x="484635" y="310903"/>
            <a:chExt cx="8174701" cy="4521644"/>
          </a:xfrm>
        </p:grpSpPr>
        <p:sp>
          <p:nvSpPr>
            <p:cNvPr id="3" name="Google Shape;192;p28">
              <a:extLst>
                <a:ext uri="{FF2B5EF4-FFF2-40B4-BE49-F238E27FC236}">
                  <a16:creationId xmlns:a16="http://schemas.microsoft.com/office/drawing/2014/main" id="{D95AEA79-5FD4-4C0F-611E-A25CA5ADD458}"/>
                </a:ext>
              </a:extLst>
            </p:cNvPr>
            <p:cNvSpPr/>
            <p:nvPr/>
          </p:nvSpPr>
          <p:spPr>
            <a:xfrm>
              <a:off x="484635" y="310903"/>
              <a:ext cx="369338" cy="377201"/>
            </a:xfrm>
            <a:custGeom>
              <a:avLst/>
              <a:gdLst/>
              <a:ahLst/>
              <a:cxnLst/>
              <a:rect l="l" t="t" r="r" b="b"/>
              <a:pathLst>
                <a:path w="47488" h="48499" extrusionOk="0">
                  <a:moveTo>
                    <a:pt x="0" y="48499"/>
                  </a:moveTo>
                  <a:lnTo>
                    <a:pt x="0" y="0"/>
                  </a:lnTo>
                  <a:lnTo>
                    <a:pt x="47488" y="0"/>
                  </a:lnTo>
                </a:path>
              </a:pathLst>
            </a:custGeom>
            <a:noFill/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" name="Google Shape;193;p28">
              <a:extLst>
                <a:ext uri="{FF2B5EF4-FFF2-40B4-BE49-F238E27FC236}">
                  <a16:creationId xmlns:a16="http://schemas.microsoft.com/office/drawing/2014/main" id="{A73DE548-C78C-0E31-7354-DE66948511BF}"/>
                </a:ext>
              </a:extLst>
            </p:cNvPr>
            <p:cNvSpPr/>
            <p:nvPr/>
          </p:nvSpPr>
          <p:spPr>
            <a:xfrm rot="-5400000">
              <a:off x="491410" y="4455353"/>
              <a:ext cx="369338" cy="377201"/>
            </a:xfrm>
            <a:custGeom>
              <a:avLst/>
              <a:gdLst/>
              <a:ahLst/>
              <a:cxnLst/>
              <a:rect l="l" t="t" r="r" b="b"/>
              <a:pathLst>
                <a:path w="47488" h="48499" extrusionOk="0">
                  <a:moveTo>
                    <a:pt x="0" y="48499"/>
                  </a:moveTo>
                  <a:lnTo>
                    <a:pt x="0" y="0"/>
                  </a:lnTo>
                  <a:lnTo>
                    <a:pt x="47488" y="0"/>
                  </a:lnTo>
                </a:path>
              </a:pathLst>
            </a:custGeom>
            <a:noFill/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" name="Google Shape;194;p28">
              <a:extLst>
                <a:ext uri="{FF2B5EF4-FFF2-40B4-BE49-F238E27FC236}">
                  <a16:creationId xmlns:a16="http://schemas.microsoft.com/office/drawing/2014/main" id="{CBA3D236-A87F-6513-6364-6D027322C103}"/>
                </a:ext>
              </a:extLst>
            </p:cNvPr>
            <p:cNvSpPr/>
            <p:nvPr/>
          </p:nvSpPr>
          <p:spPr>
            <a:xfrm flipH="1">
              <a:off x="8280691" y="310903"/>
              <a:ext cx="369338" cy="377201"/>
            </a:xfrm>
            <a:custGeom>
              <a:avLst/>
              <a:gdLst/>
              <a:ahLst/>
              <a:cxnLst/>
              <a:rect l="l" t="t" r="r" b="b"/>
              <a:pathLst>
                <a:path w="47488" h="48499" extrusionOk="0">
                  <a:moveTo>
                    <a:pt x="0" y="48499"/>
                  </a:moveTo>
                  <a:lnTo>
                    <a:pt x="0" y="0"/>
                  </a:lnTo>
                  <a:lnTo>
                    <a:pt x="47488" y="0"/>
                  </a:lnTo>
                </a:path>
              </a:pathLst>
            </a:custGeom>
            <a:noFill/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" name="Google Shape;195;p28">
              <a:extLst>
                <a:ext uri="{FF2B5EF4-FFF2-40B4-BE49-F238E27FC236}">
                  <a16:creationId xmlns:a16="http://schemas.microsoft.com/office/drawing/2014/main" id="{212D5A6D-0D17-4113-D0F2-A83791460AF3}"/>
                </a:ext>
              </a:extLst>
            </p:cNvPr>
            <p:cNvSpPr/>
            <p:nvPr/>
          </p:nvSpPr>
          <p:spPr>
            <a:xfrm rot="5400000" flipH="1">
              <a:off x="8286066" y="4459278"/>
              <a:ext cx="369338" cy="377201"/>
            </a:xfrm>
            <a:custGeom>
              <a:avLst/>
              <a:gdLst/>
              <a:ahLst/>
              <a:cxnLst/>
              <a:rect l="l" t="t" r="r" b="b"/>
              <a:pathLst>
                <a:path w="47488" h="48499" extrusionOk="0">
                  <a:moveTo>
                    <a:pt x="0" y="48499"/>
                  </a:moveTo>
                  <a:lnTo>
                    <a:pt x="0" y="0"/>
                  </a:lnTo>
                  <a:lnTo>
                    <a:pt x="47488" y="0"/>
                  </a:lnTo>
                </a:path>
              </a:pathLst>
            </a:custGeom>
            <a:noFill/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3" name="Google Shape;237;p31">
            <a:extLst>
              <a:ext uri="{FF2B5EF4-FFF2-40B4-BE49-F238E27FC236}">
                <a16:creationId xmlns:a16="http://schemas.microsoft.com/office/drawing/2014/main" id="{64BB02DA-B76E-4A31-75B4-2920053B44CF}"/>
              </a:ext>
            </a:extLst>
          </p:cNvPr>
          <p:cNvSpPr txBox="1">
            <a:spLocks/>
          </p:cNvSpPr>
          <p:nvPr/>
        </p:nvSpPr>
        <p:spPr>
          <a:xfrm>
            <a:off x="814309" y="-151198"/>
            <a:ext cx="7505114" cy="9377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noProof="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 Narrow" panose="020B0606020202030204" pitchFamily="34" charset="0"/>
              </a:rPr>
              <a:t>The Data (XLS) About Ball Mill</a:t>
            </a:r>
          </a:p>
        </p:txBody>
      </p:sp>
    </p:spTree>
    <p:extLst>
      <p:ext uri="{BB962C8B-B14F-4D97-AF65-F5344CB8AC3E}">
        <p14:creationId xmlns:p14="http://schemas.microsoft.com/office/powerpoint/2010/main" val="1436547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627898-ACB8-87C9-EC8B-95A94DD7D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91;p28">
            <a:extLst>
              <a:ext uri="{FF2B5EF4-FFF2-40B4-BE49-F238E27FC236}">
                <a16:creationId xmlns:a16="http://schemas.microsoft.com/office/drawing/2014/main" id="{4A0CE960-4E4B-AC3D-D35E-2F91DA473FC8}"/>
              </a:ext>
            </a:extLst>
          </p:cNvPr>
          <p:cNvGrpSpPr/>
          <p:nvPr/>
        </p:nvGrpSpPr>
        <p:grpSpPr>
          <a:xfrm>
            <a:off x="63305" y="112542"/>
            <a:ext cx="9017390" cy="4918416"/>
            <a:chOff x="484635" y="310903"/>
            <a:chExt cx="8174701" cy="4521644"/>
          </a:xfrm>
        </p:grpSpPr>
        <p:sp>
          <p:nvSpPr>
            <p:cNvPr id="3" name="Google Shape;192;p28">
              <a:extLst>
                <a:ext uri="{FF2B5EF4-FFF2-40B4-BE49-F238E27FC236}">
                  <a16:creationId xmlns:a16="http://schemas.microsoft.com/office/drawing/2014/main" id="{66ED3DD8-1C56-AA21-92FB-2214B2BEAD9B}"/>
                </a:ext>
              </a:extLst>
            </p:cNvPr>
            <p:cNvSpPr/>
            <p:nvPr/>
          </p:nvSpPr>
          <p:spPr>
            <a:xfrm>
              <a:off x="484635" y="310903"/>
              <a:ext cx="369338" cy="377201"/>
            </a:xfrm>
            <a:custGeom>
              <a:avLst/>
              <a:gdLst/>
              <a:ahLst/>
              <a:cxnLst/>
              <a:rect l="l" t="t" r="r" b="b"/>
              <a:pathLst>
                <a:path w="47488" h="48499" extrusionOk="0">
                  <a:moveTo>
                    <a:pt x="0" y="48499"/>
                  </a:moveTo>
                  <a:lnTo>
                    <a:pt x="0" y="0"/>
                  </a:lnTo>
                  <a:lnTo>
                    <a:pt x="47488" y="0"/>
                  </a:lnTo>
                </a:path>
              </a:pathLst>
            </a:custGeom>
            <a:noFill/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" name="Google Shape;193;p28">
              <a:extLst>
                <a:ext uri="{FF2B5EF4-FFF2-40B4-BE49-F238E27FC236}">
                  <a16:creationId xmlns:a16="http://schemas.microsoft.com/office/drawing/2014/main" id="{1221B5FC-AA71-E7DC-F305-C9674320FDF7}"/>
                </a:ext>
              </a:extLst>
            </p:cNvPr>
            <p:cNvSpPr/>
            <p:nvPr/>
          </p:nvSpPr>
          <p:spPr>
            <a:xfrm rot="-5400000">
              <a:off x="491410" y="4455353"/>
              <a:ext cx="369338" cy="377201"/>
            </a:xfrm>
            <a:custGeom>
              <a:avLst/>
              <a:gdLst/>
              <a:ahLst/>
              <a:cxnLst/>
              <a:rect l="l" t="t" r="r" b="b"/>
              <a:pathLst>
                <a:path w="47488" h="48499" extrusionOk="0">
                  <a:moveTo>
                    <a:pt x="0" y="48499"/>
                  </a:moveTo>
                  <a:lnTo>
                    <a:pt x="0" y="0"/>
                  </a:lnTo>
                  <a:lnTo>
                    <a:pt x="47488" y="0"/>
                  </a:lnTo>
                </a:path>
              </a:pathLst>
            </a:custGeom>
            <a:noFill/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" name="Google Shape;194;p28">
              <a:extLst>
                <a:ext uri="{FF2B5EF4-FFF2-40B4-BE49-F238E27FC236}">
                  <a16:creationId xmlns:a16="http://schemas.microsoft.com/office/drawing/2014/main" id="{86158900-5CCC-C9EB-14DA-AC684D6DF857}"/>
                </a:ext>
              </a:extLst>
            </p:cNvPr>
            <p:cNvSpPr/>
            <p:nvPr/>
          </p:nvSpPr>
          <p:spPr>
            <a:xfrm flipH="1">
              <a:off x="8280691" y="310903"/>
              <a:ext cx="369338" cy="377201"/>
            </a:xfrm>
            <a:custGeom>
              <a:avLst/>
              <a:gdLst/>
              <a:ahLst/>
              <a:cxnLst/>
              <a:rect l="l" t="t" r="r" b="b"/>
              <a:pathLst>
                <a:path w="47488" h="48499" extrusionOk="0">
                  <a:moveTo>
                    <a:pt x="0" y="48499"/>
                  </a:moveTo>
                  <a:lnTo>
                    <a:pt x="0" y="0"/>
                  </a:lnTo>
                  <a:lnTo>
                    <a:pt x="47488" y="0"/>
                  </a:lnTo>
                </a:path>
              </a:pathLst>
            </a:custGeom>
            <a:noFill/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" name="Google Shape;195;p28">
              <a:extLst>
                <a:ext uri="{FF2B5EF4-FFF2-40B4-BE49-F238E27FC236}">
                  <a16:creationId xmlns:a16="http://schemas.microsoft.com/office/drawing/2014/main" id="{18F11740-830C-FDC2-D02B-B765F06E455D}"/>
                </a:ext>
              </a:extLst>
            </p:cNvPr>
            <p:cNvSpPr/>
            <p:nvPr/>
          </p:nvSpPr>
          <p:spPr>
            <a:xfrm rot="5400000" flipH="1">
              <a:off x="8286066" y="4459278"/>
              <a:ext cx="369338" cy="377201"/>
            </a:xfrm>
            <a:custGeom>
              <a:avLst/>
              <a:gdLst/>
              <a:ahLst/>
              <a:cxnLst/>
              <a:rect l="l" t="t" r="r" b="b"/>
              <a:pathLst>
                <a:path w="47488" h="48499" extrusionOk="0">
                  <a:moveTo>
                    <a:pt x="0" y="48499"/>
                  </a:moveTo>
                  <a:lnTo>
                    <a:pt x="0" y="0"/>
                  </a:lnTo>
                  <a:lnTo>
                    <a:pt x="47488" y="0"/>
                  </a:lnTo>
                </a:path>
              </a:pathLst>
            </a:custGeom>
            <a:noFill/>
            <a:ln w="285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3" name="Google Shape;237;p31">
            <a:extLst>
              <a:ext uri="{FF2B5EF4-FFF2-40B4-BE49-F238E27FC236}">
                <a16:creationId xmlns:a16="http://schemas.microsoft.com/office/drawing/2014/main" id="{A434F7D7-03B3-73A7-0B25-45353B196BC8}"/>
              </a:ext>
            </a:extLst>
          </p:cNvPr>
          <p:cNvSpPr txBox="1">
            <a:spLocks/>
          </p:cNvSpPr>
          <p:nvPr/>
        </p:nvSpPr>
        <p:spPr>
          <a:xfrm>
            <a:off x="819443" y="-151198"/>
            <a:ext cx="7505114" cy="9377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noProof="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 Narrow" panose="020B0606020202030204" pitchFamily="34" charset="0"/>
              </a:rPr>
              <a:t>The Data (XLS) About The Farm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C4F7E0E-8C6C-8A1E-693D-57198D861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5684"/>
            <a:ext cx="9144000" cy="383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381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31"/>
          <p:cNvSpPr/>
          <p:nvPr/>
        </p:nvSpPr>
        <p:spPr>
          <a:xfrm>
            <a:off x="7061617" y="787058"/>
            <a:ext cx="1601400" cy="28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77" name="Google Shape;677;p31"/>
          <p:cNvSpPr/>
          <p:nvPr/>
        </p:nvSpPr>
        <p:spPr>
          <a:xfrm>
            <a:off x="5421338" y="2253302"/>
            <a:ext cx="1601400" cy="141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78" name="Google Shape;678;p31"/>
          <p:cNvSpPr/>
          <p:nvPr/>
        </p:nvSpPr>
        <p:spPr>
          <a:xfrm>
            <a:off x="3781017" y="787058"/>
            <a:ext cx="1601400" cy="28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79" name="Google Shape;679;p31"/>
          <p:cNvSpPr/>
          <p:nvPr/>
        </p:nvSpPr>
        <p:spPr>
          <a:xfrm>
            <a:off x="2140717" y="2253302"/>
            <a:ext cx="1601400" cy="141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80" name="Google Shape;680;p31"/>
          <p:cNvSpPr/>
          <p:nvPr/>
        </p:nvSpPr>
        <p:spPr>
          <a:xfrm>
            <a:off x="500417" y="787058"/>
            <a:ext cx="1601400" cy="288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81" name="Google Shape;681;p31"/>
          <p:cNvSpPr/>
          <p:nvPr/>
        </p:nvSpPr>
        <p:spPr>
          <a:xfrm>
            <a:off x="5421338" y="787058"/>
            <a:ext cx="1601400" cy="141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82" name="Google Shape;682;p31"/>
          <p:cNvSpPr/>
          <p:nvPr/>
        </p:nvSpPr>
        <p:spPr>
          <a:xfrm>
            <a:off x="2140717" y="787058"/>
            <a:ext cx="1601400" cy="141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84" name="Google Shape;684;p31"/>
          <p:cNvSpPr txBox="1"/>
          <p:nvPr/>
        </p:nvSpPr>
        <p:spPr>
          <a:xfrm>
            <a:off x="658217" y="954293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 Extra Condensed" panose="020B0503050000020004" pitchFamily="34" charset="0"/>
                <a:ea typeface="Fira Sans Extra Condensed"/>
                <a:cs typeface="Times New Roman" panose="02020603050405020304" pitchFamily="18" charset="0"/>
                <a:sym typeface="Fira Sans Extra Condensed"/>
              </a:rPr>
              <a:t>Partners</a:t>
            </a: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ira Sans Extra Condensed" panose="020B0503050000020004" pitchFamily="34" charset="0"/>
              <a:ea typeface="Fira Sans Extra Condensed"/>
              <a:cs typeface="Times New Roman" panose="02020603050405020304" pitchFamily="18" charset="0"/>
              <a:sym typeface="Fira Sans Extra Condensed"/>
            </a:endParaRPr>
          </a:p>
        </p:txBody>
      </p:sp>
      <p:sp>
        <p:nvSpPr>
          <p:cNvPr id="685" name="Google Shape;685;p31"/>
          <p:cNvSpPr txBox="1"/>
          <p:nvPr/>
        </p:nvSpPr>
        <p:spPr>
          <a:xfrm>
            <a:off x="565278" y="1279146"/>
            <a:ext cx="1496539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Machinery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parts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suppliers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6" name="Google Shape;686;p31"/>
          <p:cNvSpPr txBox="1"/>
          <p:nvPr/>
        </p:nvSpPr>
        <p:spPr>
          <a:xfrm>
            <a:off x="2298517" y="954293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 Extra Condensed" panose="020B0503050000020004" pitchFamily="34" charset="0"/>
                <a:ea typeface="Fira Sans Extra Condensed"/>
                <a:cs typeface="Times New Roman" panose="02020603050405020304" pitchFamily="18" charset="0"/>
                <a:sym typeface="Fira Sans Extra Condensed"/>
              </a:rPr>
              <a:t>Activities</a:t>
            </a: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ira Sans Extra Condensed" panose="020B0503050000020004" pitchFamily="34" charset="0"/>
              <a:ea typeface="Fira Sans Extra Condensed"/>
              <a:cs typeface="Times New Roman" panose="02020603050405020304" pitchFamily="18" charset="0"/>
              <a:sym typeface="Fira Sans Extra Condensed"/>
            </a:endParaRPr>
          </a:p>
        </p:txBody>
      </p:sp>
      <p:sp>
        <p:nvSpPr>
          <p:cNvPr id="687" name="Google Shape;687;p31"/>
          <p:cNvSpPr txBox="1"/>
          <p:nvPr/>
        </p:nvSpPr>
        <p:spPr>
          <a:xfrm>
            <a:off x="2298517" y="1266781"/>
            <a:ext cx="12858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8" name="Google Shape;688;p31"/>
          <p:cNvSpPr txBox="1"/>
          <p:nvPr/>
        </p:nvSpPr>
        <p:spPr>
          <a:xfrm>
            <a:off x="2298505" y="2405708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 Extra Condensed"/>
                <a:ea typeface="Fira Sans Extra Condensed"/>
                <a:cs typeface="Times New Roman" panose="02020603050405020304" pitchFamily="18" charset="0"/>
                <a:sym typeface="Fira Sans Extra Condensed"/>
              </a:rPr>
              <a:t>Resources</a:t>
            </a: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ira Sans Extra Condensed"/>
              <a:ea typeface="Fira Sans Extra Condensed"/>
              <a:cs typeface="Times New Roman" panose="02020603050405020304" pitchFamily="18" charset="0"/>
              <a:sym typeface="Fira Sans Extra Condensed"/>
            </a:endParaRPr>
          </a:p>
        </p:txBody>
      </p:sp>
      <p:sp>
        <p:nvSpPr>
          <p:cNvPr id="689" name="Google Shape;689;p31"/>
          <p:cNvSpPr txBox="1"/>
          <p:nvPr/>
        </p:nvSpPr>
        <p:spPr>
          <a:xfrm>
            <a:off x="2298499" y="2624204"/>
            <a:ext cx="12858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Technical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Expertise</a:t>
            </a:r>
          </a:p>
        </p:txBody>
      </p:sp>
      <p:sp>
        <p:nvSpPr>
          <p:cNvPr id="690" name="Google Shape;690;p31"/>
          <p:cNvSpPr txBox="1"/>
          <p:nvPr/>
        </p:nvSpPr>
        <p:spPr>
          <a:xfrm>
            <a:off x="3938817" y="954293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 Extra Condensed" panose="020B0503050000020004" pitchFamily="34" charset="0"/>
                <a:ea typeface="Fira Sans Extra Condensed"/>
                <a:cs typeface="Times New Roman" panose="02020603050405020304" pitchFamily="18" charset="0"/>
                <a:sym typeface="Fira Sans Extra Condensed"/>
              </a:rPr>
              <a:t>Values</a:t>
            </a: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ira Sans Extra Condensed" panose="020B0503050000020004" pitchFamily="34" charset="0"/>
              <a:ea typeface="Fira Sans Extra Condensed"/>
              <a:cs typeface="Times New Roman" panose="02020603050405020304" pitchFamily="18" charset="0"/>
              <a:sym typeface="Fira Sans Extra Condensed"/>
            </a:endParaRPr>
          </a:p>
        </p:txBody>
      </p:sp>
      <p:sp>
        <p:nvSpPr>
          <p:cNvPr id="691" name="Google Shape;691;p31"/>
          <p:cNvSpPr txBox="1"/>
          <p:nvPr/>
        </p:nvSpPr>
        <p:spPr>
          <a:xfrm>
            <a:off x="3938816" y="1266781"/>
            <a:ext cx="1497539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On-Site Grain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Milling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92" name="Google Shape;692;p31"/>
          <p:cNvSpPr txBox="1"/>
          <p:nvPr/>
        </p:nvSpPr>
        <p:spPr>
          <a:xfrm>
            <a:off x="5381364" y="1005639"/>
            <a:ext cx="1681306" cy="241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 Extra Condensed" panose="020B0503050000020004" pitchFamily="34" charset="0"/>
                <a:ea typeface="Fira Sans Extra Condensed"/>
                <a:cs typeface="Times New Roman" panose="02020603050405020304" pitchFamily="18" charset="0"/>
                <a:sym typeface="Fira Sans Extra Condensed"/>
              </a:rPr>
              <a:t>Relationships</a:t>
            </a: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ira Sans Extra Condensed" panose="020B0503050000020004" pitchFamily="34" charset="0"/>
              <a:ea typeface="Fira Sans Extra Condensed"/>
              <a:cs typeface="Times New Roman" panose="02020603050405020304" pitchFamily="18" charset="0"/>
              <a:sym typeface="Fira Sans Extra Condensed"/>
            </a:endParaRPr>
          </a:p>
        </p:txBody>
      </p:sp>
      <p:sp>
        <p:nvSpPr>
          <p:cNvPr id="693" name="Google Shape;693;p31"/>
          <p:cNvSpPr txBox="1"/>
          <p:nvPr/>
        </p:nvSpPr>
        <p:spPr>
          <a:xfrm>
            <a:off x="5675073" y="1350958"/>
            <a:ext cx="12858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support</a:t>
            </a:r>
          </a:p>
        </p:txBody>
      </p:sp>
      <p:sp>
        <p:nvSpPr>
          <p:cNvPr id="694" name="Google Shape;694;p31"/>
          <p:cNvSpPr txBox="1"/>
          <p:nvPr/>
        </p:nvSpPr>
        <p:spPr>
          <a:xfrm>
            <a:off x="5579117" y="2405721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 Extra Condensed"/>
                <a:ea typeface="Fira Sans Extra Condensed"/>
                <a:cs typeface="Times New Roman" panose="02020603050405020304" pitchFamily="18" charset="0"/>
                <a:sym typeface="Fira Sans Extra Condensed"/>
              </a:rPr>
              <a:t>Channels</a:t>
            </a: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ira Sans Extra Condensed"/>
              <a:ea typeface="Fira Sans Extra Condensed"/>
              <a:cs typeface="Times New Roman" panose="02020603050405020304" pitchFamily="18" charset="0"/>
              <a:sym typeface="Fira Sans Extra Condensed"/>
            </a:endParaRPr>
          </a:p>
        </p:txBody>
      </p:sp>
      <p:sp>
        <p:nvSpPr>
          <p:cNvPr id="695" name="Google Shape;695;p31"/>
          <p:cNvSpPr txBox="1"/>
          <p:nvPr/>
        </p:nvSpPr>
        <p:spPr>
          <a:xfrm>
            <a:off x="5713454" y="2698452"/>
            <a:ext cx="12858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On-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farm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usage</a:t>
            </a:r>
          </a:p>
        </p:txBody>
      </p:sp>
      <p:sp>
        <p:nvSpPr>
          <p:cNvPr id="696" name="Google Shape;696;p31"/>
          <p:cNvSpPr txBox="1"/>
          <p:nvPr/>
        </p:nvSpPr>
        <p:spPr>
          <a:xfrm>
            <a:off x="7219417" y="954293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 Extra Condensed"/>
                <a:ea typeface="Fira Sans Extra Condensed"/>
                <a:cs typeface="Times New Roman" panose="02020603050405020304" pitchFamily="18" charset="0"/>
                <a:sym typeface="Fira Sans Extra Condensed"/>
              </a:rPr>
              <a:t>Customers</a:t>
            </a: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ira Sans Extra Condensed"/>
              <a:ea typeface="Fira Sans Extra Condensed"/>
              <a:cs typeface="Times New Roman" panose="02020603050405020304" pitchFamily="18" charset="0"/>
              <a:sym typeface="Fira Sans Extra Condensed"/>
            </a:endParaRPr>
          </a:p>
        </p:txBody>
      </p:sp>
      <p:sp>
        <p:nvSpPr>
          <p:cNvPr id="697" name="Google Shape;697;p31"/>
          <p:cNvSpPr txBox="1"/>
          <p:nvPr/>
        </p:nvSpPr>
        <p:spPr>
          <a:xfrm>
            <a:off x="7219417" y="1266781"/>
            <a:ext cx="12858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Farm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8" name="Google Shape;698;p31"/>
          <p:cNvSpPr txBox="1"/>
          <p:nvPr/>
        </p:nvSpPr>
        <p:spPr>
          <a:xfrm>
            <a:off x="583644" y="1893217"/>
            <a:ext cx="1380984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NGOs and environmental programs </a:t>
            </a:r>
          </a:p>
        </p:txBody>
      </p:sp>
      <p:sp>
        <p:nvSpPr>
          <p:cNvPr id="699" name="Google Shape;699;p31"/>
          <p:cNvSpPr txBox="1"/>
          <p:nvPr/>
        </p:nvSpPr>
        <p:spPr>
          <a:xfrm>
            <a:off x="3938817" y="1832283"/>
            <a:ext cx="12858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701" name="Google Shape;701;p31"/>
          <p:cNvSpPr txBox="1"/>
          <p:nvPr/>
        </p:nvSpPr>
        <p:spPr>
          <a:xfrm>
            <a:off x="7180495" y="1749258"/>
            <a:ext cx="1482522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Nearbyfarms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cooperatives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2" name="Google Shape;702;p31"/>
          <p:cNvSpPr txBox="1"/>
          <p:nvPr/>
        </p:nvSpPr>
        <p:spPr>
          <a:xfrm>
            <a:off x="3938817" y="2397790"/>
            <a:ext cx="12858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Increased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3" name="Google Shape;703;p31"/>
          <p:cNvSpPr txBox="1"/>
          <p:nvPr/>
        </p:nvSpPr>
        <p:spPr>
          <a:xfrm>
            <a:off x="3827921" y="2999340"/>
            <a:ext cx="1601421" cy="753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Efficient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4" name="Google Shape;704;p31"/>
          <p:cNvSpPr txBox="1"/>
          <p:nvPr/>
        </p:nvSpPr>
        <p:spPr>
          <a:xfrm>
            <a:off x="7219417" y="2397790"/>
            <a:ext cx="12858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Sustainable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agriculture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enthusiasts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6" name="Google Shape;706;p31"/>
          <p:cNvSpPr/>
          <p:nvPr/>
        </p:nvSpPr>
        <p:spPr>
          <a:xfrm>
            <a:off x="500417" y="3707907"/>
            <a:ext cx="4059300" cy="10207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07" name="Google Shape;707;p31"/>
          <p:cNvSpPr/>
          <p:nvPr/>
        </p:nvSpPr>
        <p:spPr>
          <a:xfrm>
            <a:off x="4603717" y="3707908"/>
            <a:ext cx="4059300" cy="10207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08" name="Google Shape;708;p31"/>
          <p:cNvSpPr txBox="1"/>
          <p:nvPr/>
        </p:nvSpPr>
        <p:spPr>
          <a:xfrm>
            <a:off x="720817" y="3759243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Costs</a:t>
            </a:r>
            <a:endParaRPr kumimoji="0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09" name="Google Shape;709;p31"/>
          <p:cNvSpPr txBox="1"/>
          <p:nvPr/>
        </p:nvSpPr>
        <p:spPr>
          <a:xfrm>
            <a:off x="794113" y="4202775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Investment</a:t>
            </a:r>
          </a:p>
        </p:txBody>
      </p:sp>
      <p:sp>
        <p:nvSpPr>
          <p:cNvPr id="710" name="Google Shape;710;p31"/>
          <p:cNvSpPr txBox="1"/>
          <p:nvPr/>
        </p:nvSpPr>
        <p:spPr>
          <a:xfrm>
            <a:off x="563033" y="2788419"/>
            <a:ext cx="1601367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Renewable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energy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providers</a:t>
            </a:r>
          </a:p>
        </p:txBody>
      </p:sp>
      <p:sp>
        <p:nvSpPr>
          <p:cNvPr id="711" name="Google Shape;711;p31"/>
          <p:cNvSpPr/>
          <p:nvPr/>
        </p:nvSpPr>
        <p:spPr>
          <a:xfrm>
            <a:off x="1944006" y="1770183"/>
            <a:ext cx="404400" cy="24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12" name="Google Shape;712;p31"/>
          <p:cNvSpPr/>
          <p:nvPr/>
        </p:nvSpPr>
        <p:spPr>
          <a:xfrm>
            <a:off x="3584306" y="1373996"/>
            <a:ext cx="404400" cy="24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13" name="Google Shape;713;p31"/>
          <p:cNvSpPr/>
          <p:nvPr/>
        </p:nvSpPr>
        <p:spPr>
          <a:xfrm>
            <a:off x="3584306" y="2621683"/>
            <a:ext cx="404400" cy="24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14" name="Google Shape;714;p31"/>
          <p:cNvSpPr/>
          <p:nvPr/>
        </p:nvSpPr>
        <p:spPr>
          <a:xfrm>
            <a:off x="5278556" y="1694108"/>
            <a:ext cx="404400" cy="24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15" name="Google Shape;715;p31"/>
          <p:cNvSpPr/>
          <p:nvPr/>
        </p:nvSpPr>
        <p:spPr>
          <a:xfrm>
            <a:off x="5278556" y="3113771"/>
            <a:ext cx="404400" cy="24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16" name="Google Shape;716;p31"/>
          <p:cNvSpPr/>
          <p:nvPr/>
        </p:nvSpPr>
        <p:spPr>
          <a:xfrm>
            <a:off x="6864931" y="2418258"/>
            <a:ext cx="404400" cy="24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17" name="Google Shape;717;p31"/>
          <p:cNvSpPr txBox="1"/>
          <p:nvPr/>
        </p:nvSpPr>
        <p:spPr>
          <a:xfrm>
            <a:off x="4837867" y="3759243"/>
            <a:ext cx="12858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Revenues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18" name="Google Shape;718;p31"/>
          <p:cNvSpPr txBox="1"/>
          <p:nvPr/>
        </p:nvSpPr>
        <p:spPr>
          <a:xfrm>
            <a:off x="4847940" y="4194635"/>
            <a:ext cx="1475114" cy="31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Value-Added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oogle Shape;191;p28">
            <a:extLst>
              <a:ext uri="{FF2B5EF4-FFF2-40B4-BE49-F238E27FC236}">
                <a16:creationId xmlns:a16="http://schemas.microsoft.com/office/drawing/2014/main" id="{7BCC8924-494B-A4DD-6032-04420D586D4B}"/>
              </a:ext>
            </a:extLst>
          </p:cNvPr>
          <p:cNvGrpSpPr/>
          <p:nvPr/>
        </p:nvGrpSpPr>
        <p:grpSpPr>
          <a:xfrm>
            <a:off x="63305" y="112542"/>
            <a:ext cx="9017390" cy="4918416"/>
            <a:chOff x="484635" y="310903"/>
            <a:chExt cx="8174701" cy="4521644"/>
          </a:xfrm>
        </p:grpSpPr>
        <p:sp>
          <p:nvSpPr>
            <p:cNvPr id="5" name="Google Shape;192;p28">
              <a:extLst>
                <a:ext uri="{FF2B5EF4-FFF2-40B4-BE49-F238E27FC236}">
                  <a16:creationId xmlns:a16="http://schemas.microsoft.com/office/drawing/2014/main" id="{DD6377F5-4C13-E681-0B9A-39298029A96E}"/>
                </a:ext>
              </a:extLst>
            </p:cNvPr>
            <p:cNvSpPr/>
            <p:nvPr/>
          </p:nvSpPr>
          <p:spPr>
            <a:xfrm>
              <a:off x="484635" y="310903"/>
              <a:ext cx="369338" cy="377201"/>
            </a:xfrm>
            <a:custGeom>
              <a:avLst/>
              <a:gdLst/>
              <a:ahLst/>
              <a:cxnLst/>
              <a:rect l="l" t="t" r="r" b="b"/>
              <a:pathLst>
                <a:path w="47488" h="48499" extrusionOk="0">
                  <a:moveTo>
                    <a:pt x="0" y="48499"/>
                  </a:moveTo>
                  <a:lnTo>
                    <a:pt x="0" y="0"/>
                  </a:lnTo>
                  <a:lnTo>
                    <a:pt x="47488" y="0"/>
                  </a:lnTo>
                </a:path>
              </a:pathLst>
            </a:custGeom>
            <a:noFill/>
            <a:ln w="2857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" name="Google Shape;193;p28">
              <a:extLst>
                <a:ext uri="{FF2B5EF4-FFF2-40B4-BE49-F238E27FC236}">
                  <a16:creationId xmlns:a16="http://schemas.microsoft.com/office/drawing/2014/main" id="{ED83E064-CACF-98AF-693E-91FF05F1926F}"/>
                </a:ext>
              </a:extLst>
            </p:cNvPr>
            <p:cNvSpPr/>
            <p:nvPr/>
          </p:nvSpPr>
          <p:spPr>
            <a:xfrm rot="-5400000">
              <a:off x="491410" y="4455353"/>
              <a:ext cx="369338" cy="377201"/>
            </a:xfrm>
            <a:custGeom>
              <a:avLst/>
              <a:gdLst/>
              <a:ahLst/>
              <a:cxnLst/>
              <a:rect l="l" t="t" r="r" b="b"/>
              <a:pathLst>
                <a:path w="47488" h="48499" extrusionOk="0">
                  <a:moveTo>
                    <a:pt x="0" y="48499"/>
                  </a:moveTo>
                  <a:lnTo>
                    <a:pt x="0" y="0"/>
                  </a:lnTo>
                  <a:lnTo>
                    <a:pt x="47488" y="0"/>
                  </a:lnTo>
                </a:path>
              </a:pathLst>
            </a:custGeom>
            <a:noFill/>
            <a:ln w="2857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" name="Google Shape;194;p28">
              <a:extLst>
                <a:ext uri="{FF2B5EF4-FFF2-40B4-BE49-F238E27FC236}">
                  <a16:creationId xmlns:a16="http://schemas.microsoft.com/office/drawing/2014/main" id="{423E147A-9B0D-41E5-2CE5-55BB4B2F36EA}"/>
                </a:ext>
              </a:extLst>
            </p:cNvPr>
            <p:cNvSpPr/>
            <p:nvPr/>
          </p:nvSpPr>
          <p:spPr>
            <a:xfrm flipH="1">
              <a:off x="8280691" y="310903"/>
              <a:ext cx="369338" cy="377201"/>
            </a:xfrm>
            <a:custGeom>
              <a:avLst/>
              <a:gdLst/>
              <a:ahLst/>
              <a:cxnLst/>
              <a:rect l="l" t="t" r="r" b="b"/>
              <a:pathLst>
                <a:path w="47488" h="48499" extrusionOk="0">
                  <a:moveTo>
                    <a:pt x="0" y="48499"/>
                  </a:moveTo>
                  <a:lnTo>
                    <a:pt x="0" y="0"/>
                  </a:lnTo>
                  <a:lnTo>
                    <a:pt x="47488" y="0"/>
                  </a:lnTo>
                </a:path>
              </a:pathLst>
            </a:custGeom>
            <a:noFill/>
            <a:ln w="2857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" name="Google Shape;195;p28">
              <a:extLst>
                <a:ext uri="{FF2B5EF4-FFF2-40B4-BE49-F238E27FC236}">
                  <a16:creationId xmlns:a16="http://schemas.microsoft.com/office/drawing/2014/main" id="{2725CB70-00F2-F578-75F6-873EF9CEE49C}"/>
                </a:ext>
              </a:extLst>
            </p:cNvPr>
            <p:cNvSpPr/>
            <p:nvPr/>
          </p:nvSpPr>
          <p:spPr>
            <a:xfrm rot="5400000" flipH="1">
              <a:off x="8286066" y="4459278"/>
              <a:ext cx="369338" cy="377201"/>
            </a:xfrm>
            <a:custGeom>
              <a:avLst/>
              <a:gdLst/>
              <a:ahLst/>
              <a:cxnLst/>
              <a:rect l="l" t="t" r="r" b="b"/>
              <a:pathLst>
                <a:path w="47488" h="48499" extrusionOk="0">
                  <a:moveTo>
                    <a:pt x="0" y="48499"/>
                  </a:moveTo>
                  <a:lnTo>
                    <a:pt x="0" y="0"/>
                  </a:lnTo>
                  <a:lnTo>
                    <a:pt x="47488" y="0"/>
                  </a:lnTo>
                </a:path>
              </a:pathLst>
            </a:custGeom>
            <a:noFill/>
            <a:ln w="28575" cap="flat" cmpd="sng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9" name="Google Shape;237;p31">
            <a:extLst>
              <a:ext uri="{FF2B5EF4-FFF2-40B4-BE49-F238E27FC236}">
                <a16:creationId xmlns:a16="http://schemas.microsoft.com/office/drawing/2014/main" id="{CB4C7733-1128-0562-9442-106C46B76892}"/>
              </a:ext>
            </a:extLst>
          </p:cNvPr>
          <p:cNvSpPr txBox="1">
            <a:spLocks/>
          </p:cNvSpPr>
          <p:nvPr/>
        </p:nvSpPr>
        <p:spPr>
          <a:xfrm>
            <a:off x="189914" y="-131230"/>
            <a:ext cx="8764172" cy="9377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200" noProof="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 Narrow" panose="020B0606020202030204" pitchFamily="34" charset="0"/>
              </a:rPr>
              <a:t>The Business Model Canvas (Ball Mill Integration)</a:t>
            </a:r>
          </a:p>
        </p:txBody>
      </p:sp>
      <p:sp>
        <p:nvSpPr>
          <p:cNvPr id="10" name="Google Shape;709;p31">
            <a:extLst>
              <a:ext uri="{FF2B5EF4-FFF2-40B4-BE49-F238E27FC236}">
                <a16:creationId xmlns:a16="http://schemas.microsoft.com/office/drawing/2014/main" id="{33E700FA-89DA-12C1-759D-323E9F0F931F}"/>
              </a:ext>
            </a:extLst>
          </p:cNvPr>
          <p:cNvSpPr txBox="1"/>
          <p:nvPr/>
        </p:nvSpPr>
        <p:spPr>
          <a:xfrm>
            <a:off x="2244707" y="4218297"/>
            <a:ext cx="1536310" cy="304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 and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repair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costs</a:t>
            </a:r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718;p31">
            <a:extLst>
              <a:ext uri="{FF2B5EF4-FFF2-40B4-BE49-F238E27FC236}">
                <a16:creationId xmlns:a16="http://schemas.microsoft.com/office/drawing/2014/main" id="{A51C17A6-8714-C6CB-D65C-14469A5E9A11}"/>
              </a:ext>
            </a:extLst>
          </p:cNvPr>
          <p:cNvSpPr txBox="1"/>
          <p:nvPr/>
        </p:nvSpPr>
        <p:spPr>
          <a:xfrm>
            <a:off x="6713754" y="4200082"/>
            <a:ext cx="1475114" cy="31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Increased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farm</a:t>
            </a:r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</a:t>
            </a:r>
          </a:p>
        </p:txBody>
      </p:sp>
      <p:sp>
        <p:nvSpPr>
          <p:cNvPr id="12" name="Google Shape;691;p31">
            <a:extLst>
              <a:ext uri="{FF2B5EF4-FFF2-40B4-BE49-F238E27FC236}">
                <a16:creationId xmlns:a16="http://schemas.microsoft.com/office/drawing/2014/main" id="{B6A15011-5DBC-EFC8-3295-14F678BFBBDD}"/>
              </a:ext>
            </a:extLst>
          </p:cNvPr>
          <p:cNvSpPr txBox="1"/>
          <p:nvPr/>
        </p:nvSpPr>
        <p:spPr>
          <a:xfrm>
            <a:off x="2295456" y="1133326"/>
            <a:ext cx="1497539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adapting the ball mill for on-farm milling</a:t>
            </a:r>
          </a:p>
          <a:p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Google Shape;689;p31">
            <a:extLst>
              <a:ext uri="{FF2B5EF4-FFF2-40B4-BE49-F238E27FC236}">
                <a16:creationId xmlns:a16="http://schemas.microsoft.com/office/drawing/2014/main" id="{75B183EF-0980-069B-A808-F3602D5421D3}"/>
              </a:ext>
            </a:extLst>
          </p:cNvPr>
          <p:cNvSpPr txBox="1"/>
          <p:nvPr/>
        </p:nvSpPr>
        <p:spPr>
          <a:xfrm>
            <a:off x="2288507" y="3184683"/>
            <a:ext cx="1285800" cy="5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3"/>
          <p:cNvSpPr txBox="1">
            <a:spLocks noGrp="1"/>
          </p:cNvSpPr>
          <p:nvPr>
            <p:ph type="title"/>
          </p:nvPr>
        </p:nvSpPr>
        <p:spPr>
          <a:xfrm>
            <a:off x="373040" y="22557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noProof="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EXECUTIVE SUMMARY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BA1388E-033C-7119-C03A-57257E4CF3B2}"/>
              </a:ext>
            </a:extLst>
          </p:cNvPr>
          <p:cNvSpPr txBox="1"/>
          <p:nvPr/>
        </p:nvSpPr>
        <p:spPr>
          <a:xfrm>
            <a:off x="4431298" y="1350498"/>
            <a:ext cx="4178105" cy="29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ball mill integration project is a vital addition to our sustainable farm, revolutionizing on-site grain milling. By leveraging renewable energy, it boosts productivity, reduces costs, and supports eco-friendly farming. This initiative positions our farm as a model for sustainable agriculture, proving that innovation and environmental responsibility can work hand in hand for long-term success.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1713A72B-1D8B-D312-F1B6-802913C5737D}"/>
              </a:ext>
            </a:extLst>
          </p:cNvPr>
          <p:cNvGrpSpPr/>
          <p:nvPr/>
        </p:nvGrpSpPr>
        <p:grpSpPr>
          <a:xfrm>
            <a:off x="579967" y="977577"/>
            <a:ext cx="3703646" cy="3708000"/>
            <a:chOff x="657339" y="1069564"/>
            <a:chExt cx="3703646" cy="3708000"/>
          </a:xfrm>
        </p:grpSpPr>
        <p:pic>
          <p:nvPicPr>
            <p:cNvPr id="1026" name="Picture 2" descr="Climate Change &amp; Sustainable Agriculture: 3 Stocks To Buy March 2024">
              <a:extLst>
                <a:ext uri="{FF2B5EF4-FFF2-40B4-BE49-F238E27FC236}">
                  <a16:creationId xmlns:a16="http://schemas.microsoft.com/office/drawing/2014/main" id="{7E5BC127-D54A-B019-6286-8E40155CA61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014" r="11697"/>
            <a:stretch/>
          </p:blipFill>
          <p:spPr bwMode="auto">
            <a:xfrm>
              <a:off x="709162" y="1123564"/>
              <a:ext cx="3600000" cy="360000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Google Shape;242;p31">
              <a:extLst>
                <a:ext uri="{FF2B5EF4-FFF2-40B4-BE49-F238E27FC236}">
                  <a16:creationId xmlns:a16="http://schemas.microsoft.com/office/drawing/2014/main" id="{2B0F24DB-398D-4719-30D3-04A408E17060}"/>
                </a:ext>
              </a:extLst>
            </p:cNvPr>
            <p:cNvSpPr/>
            <p:nvPr/>
          </p:nvSpPr>
          <p:spPr>
            <a:xfrm>
              <a:off x="657339" y="1069564"/>
              <a:ext cx="3703646" cy="37080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Adventure Photographer Portfolio by Slidesgo">
  <a:themeElements>
    <a:clrScheme name="Simple Light">
      <a:dk1>
        <a:srgbClr val="EBEBEB"/>
      </a:dk1>
      <a:lt1>
        <a:srgbClr val="595959"/>
      </a:lt1>
      <a:dk2>
        <a:srgbClr val="FFFFFF"/>
      </a:dk2>
      <a:lt2>
        <a:srgbClr val="EBEBEB"/>
      </a:lt2>
      <a:accent1>
        <a:srgbClr val="595959"/>
      </a:accent1>
      <a:accent2>
        <a:srgbClr val="FFFFFF"/>
      </a:accent2>
      <a:accent3>
        <a:srgbClr val="EBEBEB"/>
      </a:accent3>
      <a:accent4>
        <a:srgbClr val="595959"/>
      </a:accent4>
      <a:accent5>
        <a:srgbClr val="FFFFFF"/>
      </a:accent5>
      <a:accent6>
        <a:srgbClr val="EBEBEB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anvas Business Model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BEBEB"/>
      </a:lt2>
      <a:accent1>
        <a:srgbClr val="FF7B68"/>
      </a:accent1>
      <a:accent2>
        <a:srgbClr val="0B83C2"/>
      </a:accent2>
      <a:accent3>
        <a:srgbClr val="01B4C4"/>
      </a:accent3>
      <a:accent4>
        <a:srgbClr val="4BBCDC"/>
      </a:accent4>
      <a:accent5>
        <a:srgbClr val="096D77"/>
      </a:accent5>
      <a:accent6>
        <a:srgbClr val="E9BD3B"/>
      </a:accent6>
      <a:hlink>
        <a:srgbClr val="FF7B6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422</Words>
  <Application>Microsoft Office PowerPoint</Application>
  <PresentationFormat>Affichage à l'écran (16:9)</PresentationFormat>
  <Paragraphs>56</Paragraphs>
  <Slides>10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10</vt:i4>
      </vt:variant>
    </vt:vector>
  </HeadingPairs>
  <TitlesOfParts>
    <vt:vector size="18" baseType="lpstr">
      <vt:lpstr>Fira Sans Extra Condensed</vt:lpstr>
      <vt:lpstr>Lexend Peta</vt:lpstr>
      <vt:lpstr>Times New Roman</vt:lpstr>
      <vt:lpstr>Arial</vt:lpstr>
      <vt:lpstr>Roboto</vt:lpstr>
      <vt:lpstr>Didact Gothic</vt:lpstr>
      <vt:lpstr>Adventure Photographer Portfolio by Slidesgo</vt:lpstr>
      <vt:lpstr>Canvas Business Model Infographics by Slidesgo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EXECUTIVE SUMMARY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Vivacity</cp:lastModifiedBy>
  <cp:revision>10</cp:revision>
  <dcterms:modified xsi:type="dcterms:W3CDTF">2025-03-14T00:16:08Z</dcterms:modified>
</cp:coreProperties>
</file>