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snapToGrid="0">
      <p:cViewPr varScale="1">
        <p:scale>
          <a:sx n="78" d="100"/>
          <a:sy n="78" d="100"/>
        </p:scale>
        <p:origin x="850"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8BA900-6BDB-4630-ACC5-9E0901E9A825}" type="datetimeFigureOut">
              <a:rPr lang="el-GR" smtClean="0"/>
              <a:t>21/05/2025</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0C2F2-4C0D-4200-AF0E-3FA10A464B1D}" type="slidenum">
              <a:rPr lang="el-GR" smtClean="0"/>
              <a:t>‹#›</a:t>
            </a:fld>
            <a:endParaRPr lang="el-GR"/>
          </a:p>
        </p:txBody>
      </p:sp>
    </p:spTree>
    <p:extLst>
      <p:ext uri="{BB962C8B-B14F-4D97-AF65-F5344CB8AC3E}">
        <p14:creationId xmlns:p14="http://schemas.microsoft.com/office/powerpoint/2010/main" val="338184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6940C2F2-4C0D-4200-AF0E-3FA10A464B1D}" type="slidenum">
              <a:rPr lang="el-GR" smtClean="0"/>
              <a:t>9</a:t>
            </a:fld>
            <a:endParaRPr lang="el-GR"/>
          </a:p>
        </p:txBody>
      </p:sp>
    </p:spTree>
    <p:extLst>
      <p:ext uri="{BB962C8B-B14F-4D97-AF65-F5344CB8AC3E}">
        <p14:creationId xmlns:p14="http://schemas.microsoft.com/office/powerpoint/2010/main" val="3814924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8D04EDA-12F4-BD55-A835-80583B2ADCBC}"/>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0B9F3CAD-B139-E99C-5A02-71094A00F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2D1BA8E4-6DE4-E8B7-3888-03E9EA330621}"/>
              </a:ext>
            </a:extLst>
          </p:cNvPr>
          <p:cNvSpPr>
            <a:spLocks noGrp="1"/>
          </p:cNvSpPr>
          <p:nvPr>
            <p:ph type="dt" sz="half" idx="10"/>
          </p:nvPr>
        </p:nvSpPr>
        <p:spPr/>
        <p:txBody>
          <a:bodyPr/>
          <a:lstStyle/>
          <a:p>
            <a:fld id="{CC9EC329-61F6-47B8-96D9-C0B41B4E15E0}" type="datetimeFigureOut">
              <a:rPr lang="el-GR" smtClean="0"/>
              <a:t>21/05/2025</a:t>
            </a:fld>
            <a:endParaRPr lang="el-GR"/>
          </a:p>
        </p:txBody>
      </p:sp>
      <p:sp>
        <p:nvSpPr>
          <p:cNvPr id="5" name="Θέση υποσέλιδου 4">
            <a:extLst>
              <a:ext uri="{FF2B5EF4-FFF2-40B4-BE49-F238E27FC236}">
                <a16:creationId xmlns:a16="http://schemas.microsoft.com/office/drawing/2014/main" id="{CBAAF525-79E6-A7A8-347C-38805347B45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410B3C2-C0BB-14B8-4539-D92CE4085B3A}"/>
              </a:ext>
            </a:extLst>
          </p:cNvPr>
          <p:cNvSpPr>
            <a:spLocks noGrp="1"/>
          </p:cNvSpPr>
          <p:nvPr>
            <p:ph type="sldNum" sz="quarter" idx="12"/>
          </p:nvPr>
        </p:nvSpPr>
        <p:spPr/>
        <p:txBody>
          <a:bodyPr/>
          <a:lstStyle/>
          <a:p>
            <a:fld id="{68F9AC60-81F8-4D7B-8A2D-9201E12FADFB}" type="slidenum">
              <a:rPr lang="el-GR" smtClean="0"/>
              <a:t>‹#›</a:t>
            </a:fld>
            <a:endParaRPr lang="el-GR"/>
          </a:p>
        </p:txBody>
      </p:sp>
    </p:spTree>
    <p:extLst>
      <p:ext uri="{BB962C8B-B14F-4D97-AF65-F5344CB8AC3E}">
        <p14:creationId xmlns:p14="http://schemas.microsoft.com/office/powerpoint/2010/main" val="28669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1BB610D-5491-369F-7203-4ADD1FF9A000}"/>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C252339A-4341-8973-0409-C77C0C3F1F08}"/>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E3A680FA-1854-6FDD-0999-022CBC7DAA3D}"/>
              </a:ext>
            </a:extLst>
          </p:cNvPr>
          <p:cNvSpPr>
            <a:spLocks noGrp="1"/>
          </p:cNvSpPr>
          <p:nvPr>
            <p:ph type="dt" sz="half" idx="10"/>
          </p:nvPr>
        </p:nvSpPr>
        <p:spPr/>
        <p:txBody>
          <a:bodyPr/>
          <a:lstStyle/>
          <a:p>
            <a:fld id="{CC9EC329-61F6-47B8-96D9-C0B41B4E15E0}" type="datetimeFigureOut">
              <a:rPr lang="el-GR" smtClean="0"/>
              <a:t>21/05/2025</a:t>
            </a:fld>
            <a:endParaRPr lang="el-GR"/>
          </a:p>
        </p:txBody>
      </p:sp>
      <p:sp>
        <p:nvSpPr>
          <p:cNvPr id="5" name="Θέση υποσέλιδου 4">
            <a:extLst>
              <a:ext uri="{FF2B5EF4-FFF2-40B4-BE49-F238E27FC236}">
                <a16:creationId xmlns:a16="http://schemas.microsoft.com/office/drawing/2014/main" id="{37598636-893C-AB86-D15B-625A8180A81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C100B2E1-CFED-4DD1-0AD2-1C62515132A6}"/>
              </a:ext>
            </a:extLst>
          </p:cNvPr>
          <p:cNvSpPr>
            <a:spLocks noGrp="1"/>
          </p:cNvSpPr>
          <p:nvPr>
            <p:ph type="sldNum" sz="quarter" idx="12"/>
          </p:nvPr>
        </p:nvSpPr>
        <p:spPr/>
        <p:txBody>
          <a:bodyPr/>
          <a:lstStyle/>
          <a:p>
            <a:fld id="{68F9AC60-81F8-4D7B-8A2D-9201E12FADFB}" type="slidenum">
              <a:rPr lang="el-GR" smtClean="0"/>
              <a:t>‹#›</a:t>
            </a:fld>
            <a:endParaRPr lang="el-GR"/>
          </a:p>
        </p:txBody>
      </p:sp>
    </p:spTree>
    <p:extLst>
      <p:ext uri="{BB962C8B-B14F-4D97-AF65-F5344CB8AC3E}">
        <p14:creationId xmlns:p14="http://schemas.microsoft.com/office/powerpoint/2010/main" val="115712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FEE7A201-4E0D-F786-260C-55694F9032DE}"/>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AE82C0EE-1941-0238-4BBD-42F670FC4E38}"/>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FEA80F45-DBC6-5D26-37D9-801A58FE1681}"/>
              </a:ext>
            </a:extLst>
          </p:cNvPr>
          <p:cNvSpPr>
            <a:spLocks noGrp="1"/>
          </p:cNvSpPr>
          <p:nvPr>
            <p:ph type="dt" sz="half" idx="10"/>
          </p:nvPr>
        </p:nvSpPr>
        <p:spPr/>
        <p:txBody>
          <a:bodyPr/>
          <a:lstStyle/>
          <a:p>
            <a:fld id="{CC9EC329-61F6-47B8-96D9-C0B41B4E15E0}" type="datetimeFigureOut">
              <a:rPr lang="el-GR" smtClean="0"/>
              <a:t>21/05/2025</a:t>
            </a:fld>
            <a:endParaRPr lang="el-GR"/>
          </a:p>
        </p:txBody>
      </p:sp>
      <p:sp>
        <p:nvSpPr>
          <p:cNvPr id="5" name="Θέση υποσέλιδου 4">
            <a:extLst>
              <a:ext uri="{FF2B5EF4-FFF2-40B4-BE49-F238E27FC236}">
                <a16:creationId xmlns:a16="http://schemas.microsoft.com/office/drawing/2014/main" id="{32159174-C89A-AB37-3342-8641ED5E155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2D5F7677-2B04-1D42-96DB-D99D5B467CBF}"/>
              </a:ext>
            </a:extLst>
          </p:cNvPr>
          <p:cNvSpPr>
            <a:spLocks noGrp="1"/>
          </p:cNvSpPr>
          <p:nvPr>
            <p:ph type="sldNum" sz="quarter" idx="12"/>
          </p:nvPr>
        </p:nvSpPr>
        <p:spPr/>
        <p:txBody>
          <a:bodyPr/>
          <a:lstStyle/>
          <a:p>
            <a:fld id="{68F9AC60-81F8-4D7B-8A2D-9201E12FADFB}" type="slidenum">
              <a:rPr lang="el-GR" smtClean="0"/>
              <a:t>‹#›</a:t>
            </a:fld>
            <a:endParaRPr lang="el-GR"/>
          </a:p>
        </p:txBody>
      </p:sp>
    </p:spTree>
    <p:extLst>
      <p:ext uri="{BB962C8B-B14F-4D97-AF65-F5344CB8AC3E}">
        <p14:creationId xmlns:p14="http://schemas.microsoft.com/office/powerpoint/2010/main" val="275519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32334AC-09B0-611D-FFB6-66E9F8322A98}"/>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184E5CD-1169-456C-F570-8B25382C653B}"/>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8F79D915-0622-2730-7338-FCEC6DE8AFCC}"/>
              </a:ext>
            </a:extLst>
          </p:cNvPr>
          <p:cNvSpPr>
            <a:spLocks noGrp="1"/>
          </p:cNvSpPr>
          <p:nvPr>
            <p:ph type="dt" sz="half" idx="10"/>
          </p:nvPr>
        </p:nvSpPr>
        <p:spPr/>
        <p:txBody>
          <a:bodyPr/>
          <a:lstStyle/>
          <a:p>
            <a:fld id="{CC9EC329-61F6-47B8-96D9-C0B41B4E15E0}" type="datetimeFigureOut">
              <a:rPr lang="el-GR" smtClean="0"/>
              <a:t>21/05/2025</a:t>
            </a:fld>
            <a:endParaRPr lang="el-GR"/>
          </a:p>
        </p:txBody>
      </p:sp>
      <p:sp>
        <p:nvSpPr>
          <p:cNvPr id="5" name="Θέση υποσέλιδου 4">
            <a:extLst>
              <a:ext uri="{FF2B5EF4-FFF2-40B4-BE49-F238E27FC236}">
                <a16:creationId xmlns:a16="http://schemas.microsoft.com/office/drawing/2014/main" id="{8BE537AA-20D6-2543-42CF-8B8D131092FA}"/>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D680BB3C-2678-9048-F0AD-3E7512737433}"/>
              </a:ext>
            </a:extLst>
          </p:cNvPr>
          <p:cNvSpPr>
            <a:spLocks noGrp="1"/>
          </p:cNvSpPr>
          <p:nvPr>
            <p:ph type="sldNum" sz="quarter" idx="12"/>
          </p:nvPr>
        </p:nvSpPr>
        <p:spPr/>
        <p:txBody>
          <a:bodyPr/>
          <a:lstStyle/>
          <a:p>
            <a:fld id="{68F9AC60-81F8-4D7B-8A2D-9201E12FADFB}" type="slidenum">
              <a:rPr lang="el-GR" smtClean="0"/>
              <a:t>‹#›</a:t>
            </a:fld>
            <a:endParaRPr lang="el-GR"/>
          </a:p>
        </p:txBody>
      </p:sp>
    </p:spTree>
    <p:extLst>
      <p:ext uri="{BB962C8B-B14F-4D97-AF65-F5344CB8AC3E}">
        <p14:creationId xmlns:p14="http://schemas.microsoft.com/office/powerpoint/2010/main" val="1419243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B9E503-CEBD-4BE1-2182-55A172B02CE2}"/>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7B0F9F45-B6EB-2CFD-D71D-42ECD10A41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F5B15105-31A9-4C9E-548A-78EA0A5AB769}"/>
              </a:ext>
            </a:extLst>
          </p:cNvPr>
          <p:cNvSpPr>
            <a:spLocks noGrp="1"/>
          </p:cNvSpPr>
          <p:nvPr>
            <p:ph type="dt" sz="half" idx="10"/>
          </p:nvPr>
        </p:nvSpPr>
        <p:spPr/>
        <p:txBody>
          <a:bodyPr/>
          <a:lstStyle/>
          <a:p>
            <a:fld id="{CC9EC329-61F6-47B8-96D9-C0B41B4E15E0}" type="datetimeFigureOut">
              <a:rPr lang="el-GR" smtClean="0"/>
              <a:t>21/05/2025</a:t>
            </a:fld>
            <a:endParaRPr lang="el-GR"/>
          </a:p>
        </p:txBody>
      </p:sp>
      <p:sp>
        <p:nvSpPr>
          <p:cNvPr id="5" name="Θέση υποσέλιδου 4">
            <a:extLst>
              <a:ext uri="{FF2B5EF4-FFF2-40B4-BE49-F238E27FC236}">
                <a16:creationId xmlns:a16="http://schemas.microsoft.com/office/drawing/2014/main" id="{FADBD085-2FCB-EE77-BD28-1D87C2AAA5E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70BF1D3-045D-77F3-0BA4-2D17CC813BF6}"/>
              </a:ext>
            </a:extLst>
          </p:cNvPr>
          <p:cNvSpPr>
            <a:spLocks noGrp="1"/>
          </p:cNvSpPr>
          <p:nvPr>
            <p:ph type="sldNum" sz="quarter" idx="12"/>
          </p:nvPr>
        </p:nvSpPr>
        <p:spPr/>
        <p:txBody>
          <a:bodyPr/>
          <a:lstStyle/>
          <a:p>
            <a:fld id="{68F9AC60-81F8-4D7B-8A2D-9201E12FADFB}" type="slidenum">
              <a:rPr lang="el-GR" smtClean="0"/>
              <a:t>‹#›</a:t>
            </a:fld>
            <a:endParaRPr lang="el-GR"/>
          </a:p>
        </p:txBody>
      </p:sp>
    </p:spTree>
    <p:extLst>
      <p:ext uri="{BB962C8B-B14F-4D97-AF65-F5344CB8AC3E}">
        <p14:creationId xmlns:p14="http://schemas.microsoft.com/office/powerpoint/2010/main" val="152250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6FDC54F-B63A-7302-7C86-02868916579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919B91E-E124-3D2D-7493-01A9B9AFBEA9}"/>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F251312A-A44B-6A05-C286-B302D0A4FC56}"/>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B125334E-B4AB-45CE-3FFE-9A6AC601E062}"/>
              </a:ext>
            </a:extLst>
          </p:cNvPr>
          <p:cNvSpPr>
            <a:spLocks noGrp="1"/>
          </p:cNvSpPr>
          <p:nvPr>
            <p:ph type="dt" sz="half" idx="10"/>
          </p:nvPr>
        </p:nvSpPr>
        <p:spPr/>
        <p:txBody>
          <a:bodyPr/>
          <a:lstStyle/>
          <a:p>
            <a:fld id="{CC9EC329-61F6-47B8-96D9-C0B41B4E15E0}" type="datetimeFigureOut">
              <a:rPr lang="el-GR" smtClean="0"/>
              <a:t>21/05/2025</a:t>
            </a:fld>
            <a:endParaRPr lang="el-GR"/>
          </a:p>
        </p:txBody>
      </p:sp>
      <p:sp>
        <p:nvSpPr>
          <p:cNvPr id="6" name="Θέση υποσέλιδου 5">
            <a:extLst>
              <a:ext uri="{FF2B5EF4-FFF2-40B4-BE49-F238E27FC236}">
                <a16:creationId xmlns:a16="http://schemas.microsoft.com/office/drawing/2014/main" id="{03DE379A-F0E9-6634-AC22-9881442BAAD8}"/>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2803E7A4-FAAE-03F4-DF13-FE5DDE8A6F93}"/>
              </a:ext>
            </a:extLst>
          </p:cNvPr>
          <p:cNvSpPr>
            <a:spLocks noGrp="1"/>
          </p:cNvSpPr>
          <p:nvPr>
            <p:ph type="sldNum" sz="quarter" idx="12"/>
          </p:nvPr>
        </p:nvSpPr>
        <p:spPr/>
        <p:txBody>
          <a:bodyPr/>
          <a:lstStyle/>
          <a:p>
            <a:fld id="{68F9AC60-81F8-4D7B-8A2D-9201E12FADFB}" type="slidenum">
              <a:rPr lang="el-GR" smtClean="0"/>
              <a:t>‹#›</a:t>
            </a:fld>
            <a:endParaRPr lang="el-GR"/>
          </a:p>
        </p:txBody>
      </p:sp>
    </p:spTree>
    <p:extLst>
      <p:ext uri="{BB962C8B-B14F-4D97-AF65-F5344CB8AC3E}">
        <p14:creationId xmlns:p14="http://schemas.microsoft.com/office/powerpoint/2010/main" val="365932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A87FE76-7C71-FDC7-9A73-B5F7D236DE57}"/>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BAD7DC31-06DE-B463-9F6C-B543D1034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F4033EEF-429B-80F5-85C8-83C83D6B1AB5}"/>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1F192AE8-F1A1-6E26-A274-2A2FBF2D2A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37957A89-4728-1ECC-CF4B-5AD12FF5308F}"/>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E69C2487-3998-A5F5-98C7-1B2B7C8A3321}"/>
              </a:ext>
            </a:extLst>
          </p:cNvPr>
          <p:cNvSpPr>
            <a:spLocks noGrp="1"/>
          </p:cNvSpPr>
          <p:nvPr>
            <p:ph type="dt" sz="half" idx="10"/>
          </p:nvPr>
        </p:nvSpPr>
        <p:spPr/>
        <p:txBody>
          <a:bodyPr/>
          <a:lstStyle/>
          <a:p>
            <a:fld id="{CC9EC329-61F6-47B8-96D9-C0B41B4E15E0}" type="datetimeFigureOut">
              <a:rPr lang="el-GR" smtClean="0"/>
              <a:t>21/05/2025</a:t>
            </a:fld>
            <a:endParaRPr lang="el-GR"/>
          </a:p>
        </p:txBody>
      </p:sp>
      <p:sp>
        <p:nvSpPr>
          <p:cNvPr id="8" name="Θέση υποσέλιδου 7">
            <a:extLst>
              <a:ext uri="{FF2B5EF4-FFF2-40B4-BE49-F238E27FC236}">
                <a16:creationId xmlns:a16="http://schemas.microsoft.com/office/drawing/2014/main" id="{782C63C9-EA7A-6F7B-5B8F-41F109E4E95B}"/>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D8DDD72D-76E2-AF5E-252C-0AFF0D1CAA55}"/>
              </a:ext>
            </a:extLst>
          </p:cNvPr>
          <p:cNvSpPr>
            <a:spLocks noGrp="1"/>
          </p:cNvSpPr>
          <p:nvPr>
            <p:ph type="sldNum" sz="quarter" idx="12"/>
          </p:nvPr>
        </p:nvSpPr>
        <p:spPr/>
        <p:txBody>
          <a:bodyPr/>
          <a:lstStyle/>
          <a:p>
            <a:fld id="{68F9AC60-81F8-4D7B-8A2D-9201E12FADFB}" type="slidenum">
              <a:rPr lang="el-GR" smtClean="0"/>
              <a:t>‹#›</a:t>
            </a:fld>
            <a:endParaRPr lang="el-GR"/>
          </a:p>
        </p:txBody>
      </p:sp>
    </p:spTree>
    <p:extLst>
      <p:ext uri="{BB962C8B-B14F-4D97-AF65-F5344CB8AC3E}">
        <p14:creationId xmlns:p14="http://schemas.microsoft.com/office/powerpoint/2010/main" val="59107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C35A06-4DEB-444D-065E-4A700D5030E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AAE30F9E-C780-9CF5-66FC-0BD70BF385E7}"/>
              </a:ext>
            </a:extLst>
          </p:cNvPr>
          <p:cNvSpPr>
            <a:spLocks noGrp="1"/>
          </p:cNvSpPr>
          <p:nvPr>
            <p:ph type="dt" sz="half" idx="10"/>
          </p:nvPr>
        </p:nvSpPr>
        <p:spPr/>
        <p:txBody>
          <a:bodyPr/>
          <a:lstStyle/>
          <a:p>
            <a:fld id="{CC9EC329-61F6-47B8-96D9-C0B41B4E15E0}" type="datetimeFigureOut">
              <a:rPr lang="el-GR" smtClean="0"/>
              <a:t>21/05/2025</a:t>
            </a:fld>
            <a:endParaRPr lang="el-GR"/>
          </a:p>
        </p:txBody>
      </p:sp>
      <p:sp>
        <p:nvSpPr>
          <p:cNvPr id="4" name="Θέση υποσέλιδου 3">
            <a:extLst>
              <a:ext uri="{FF2B5EF4-FFF2-40B4-BE49-F238E27FC236}">
                <a16:creationId xmlns:a16="http://schemas.microsoft.com/office/drawing/2014/main" id="{85F22037-8372-B67B-8976-63411AE67E05}"/>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24045174-80F8-79AD-B7A7-148A45CB0FBC}"/>
              </a:ext>
            </a:extLst>
          </p:cNvPr>
          <p:cNvSpPr>
            <a:spLocks noGrp="1"/>
          </p:cNvSpPr>
          <p:nvPr>
            <p:ph type="sldNum" sz="quarter" idx="12"/>
          </p:nvPr>
        </p:nvSpPr>
        <p:spPr/>
        <p:txBody>
          <a:bodyPr/>
          <a:lstStyle/>
          <a:p>
            <a:fld id="{68F9AC60-81F8-4D7B-8A2D-9201E12FADFB}" type="slidenum">
              <a:rPr lang="el-GR" smtClean="0"/>
              <a:t>‹#›</a:t>
            </a:fld>
            <a:endParaRPr lang="el-GR"/>
          </a:p>
        </p:txBody>
      </p:sp>
    </p:spTree>
    <p:extLst>
      <p:ext uri="{BB962C8B-B14F-4D97-AF65-F5344CB8AC3E}">
        <p14:creationId xmlns:p14="http://schemas.microsoft.com/office/powerpoint/2010/main" val="413098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016169DA-A5DB-B8C8-C01B-BE3D168AE9A9}"/>
              </a:ext>
            </a:extLst>
          </p:cNvPr>
          <p:cNvSpPr>
            <a:spLocks noGrp="1"/>
          </p:cNvSpPr>
          <p:nvPr>
            <p:ph type="dt" sz="half" idx="10"/>
          </p:nvPr>
        </p:nvSpPr>
        <p:spPr/>
        <p:txBody>
          <a:bodyPr/>
          <a:lstStyle/>
          <a:p>
            <a:fld id="{CC9EC329-61F6-47B8-96D9-C0B41B4E15E0}" type="datetimeFigureOut">
              <a:rPr lang="el-GR" smtClean="0"/>
              <a:t>21/05/2025</a:t>
            </a:fld>
            <a:endParaRPr lang="el-GR"/>
          </a:p>
        </p:txBody>
      </p:sp>
      <p:sp>
        <p:nvSpPr>
          <p:cNvPr id="3" name="Θέση υποσέλιδου 2">
            <a:extLst>
              <a:ext uri="{FF2B5EF4-FFF2-40B4-BE49-F238E27FC236}">
                <a16:creationId xmlns:a16="http://schemas.microsoft.com/office/drawing/2014/main" id="{3779D15D-0536-ED3F-ABD6-4796A2BF285F}"/>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1F9BE19B-F2F7-A828-A14B-4BC1054585A3}"/>
              </a:ext>
            </a:extLst>
          </p:cNvPr>
          <p:cNvSpPr>
            <a:spLocks noGrp="1"/>
          </p:cNvSpPr>
          <p:nvPr>
            <p:ph type="sldNum" sz="quarter" idx="12"/>
          </p:nvPr>
        </p:nvSpPr>
        <p:spPr/>
        <p:txBody>
          <a:bodyPr/>
          <a:lstStyle/>
          <a:p>
            <a:fld id="{68F9AC60-81F8-4D7B-8A2D-9201E12FADFB}" type="slidenum">
              <a:rPr lang="el-GR" smtClean="0"/>
              <a:t>‹#›</a:t>
            </a:fld>
            <a:endParaRPr lang="el-GR"/>
          </a:p>
        </p:txBody>
      </p:sp>
    </p:spTree>
    <p:extLst>
      <p:ext uri="{BB962C8B-B14F-4D97-AF65-F5344CB8AC3E}">
        <p14:creationId xmlns:p14="http://schemas.microsoft.com/office/powerpoint/2010/main" val="239091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D11CE1A-F82D-89D7-6944-5415D0DF653E}"/>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ED400E1D-BBA2-1457-6936-6BADFFE15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2FB0C210-B235-A168-886A-9D4E36A51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343A2B8C-BDFE-8468-D67A-31CFD1C55DAA}"/>
              </a:ext>
            </a:extLst>
          </p:cNvPr>
          <p:cNvSpPr>
            <a:spLocks noGrp="1"/>
          </p:cNvSpPr>
          <p:nvPr>
            <p:ph type="dt" sz="half" idx="10"/>
          </p:nvPr>
        </p:nvSpPr>
        <p:spPr/>
        <p:txBody>
          <a:bodyPr/>
          <a:lstStyle/>
          <a:p>
            <a:fld id="{CC9EC329-61F6-47B8-96D9-C0B41B4E15E0}" type="datetimeFigureOut">
              <a:rPr lang="el-GR" smtClean="0"/>
              <a:t>21/05/2025</a:t>
            </a:fld>
            <a:endParaRPr lang="el-GR"/>
          </a:p>
        </p:txBody>
      </p:sp>
      <p:sp>
        <p:nvSpPr>
          <p:cNvPr id="6" name="Θέση υποσέλιδου 5">
            <a:extLst>
              <a:ext uri="{FF2B5EF4-FFF2-40B4-BE49-F238E27FC236}">
                <a16:creationId xmlns:a16="http://schemas.microsoft.com/office/drawing/2014/main" id="{2DCE6DB4-CA42-EB16-826F-822C0C2E6773}"/>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BB90214A-77A2-C037-79C6-968D557BB23D}"/>
              </a:ext>
            </a:extLst>
          </p:cNvPr>
          <p:cNvSpPr>
            <a:spLocks noGrp="1"/>
          </p:cNvSpPr>
          <p:nvPr>
            <p:ph type="sldNum" sz="quarter" idx="12"/>
          </p:nvPr>
        </p:nvSpPr>
        <p:spPr/>
        <p:txBody>
          <a:bodyPr/>
          <a:lstStyle/>
          <a:p>
            <a:fld id="{68F9AC60-81F8-4D7B-8A2D-9201E12FADFB}" type="slidenum">
              <a:rPr lang="el-GR" smtClean="0"/>
              <a:t>‹#›</a:t>
            </a:fld>
            <a:endParaRPr lang="el-GR"/>
          </a:p>
        </p:txBody>
      </p:sp>
    </p:spTree>
    <p:extLst>
      <p:ext uri="{BB962C8B-B14F-4D97-AF65-F5344CB8AC3E}">
        <p14:creationId xmlns:p14="http://schemas.microsoft.com/office/powerpoint/2010/main" val="118034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011FDF5-80C1-0AC0-F56B-26593F3C250C}"/>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A87344FD-E4E3-DC4F-F486-5A25A5D0EB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EE98154C-B8C3-ACC2-233E-7DF6C8EED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8A301C73-3A56-884E-C4C7-93FCB4A5CF16}"/>
              </a:ext>
            </a:extLst>
          </p:cNvPr>
          <p:cNvSpPr>
            <a:spLocks noGrp="1"/>
          </p:cNvSpPr>
          <p:nvPr>
            <p:ph type="dt" sz="half" idx="10"/>
          </p:nvPr>
        </p:nvSpPr>
        <p:spPr/>
        <p:txBody>
          <a:bodyPr/>
          <a:lstStyle/>
          <a:p>
            <a:fld id="{CC9EC329-61F6-47B8-96D9-C0B41B4E15E0}" type="datetimeFigureOut">
              <a:rPr lang="el-GR" smtClean="0"/>
              <a:t>21/05/2025</a:t>
            </a:fld>
            <a:endParaRPr lang="el-GR"/>
          </a:p>
        </p:txBody>
      </p:sp>
      <p:sp>
        <p:nvSpPr>
          <p:cNvPr id="6" name="Θέση υποσέλιδου 5">
            <a:extLst>
              <a:ext uri="{FF2B5EF4-FFF2-40B4-BE49-F238E27FC236}">
                <a16:creationId xmlns:a16="http://schemas.microsoft.com/office/drawing/2014/main" id="{BE854C3E-5A62-2B52-DD58-E4CC15745A2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12377A65-3F67-9CBB-79B2-3B12447030FD}"/>
              </a:ext>
            </a:extLst>
          </p:cNvPr>
          <p:cNvSpPr>
            <a:spLocks noGrp="1"/>
          </p:cNvSpPr>
          <p:nvPr>
            <p:ph type="sldNum" sz="quarter" idx="12"/>
          </p:nvPr>
        </p:nvSpPr>
        <p:spPr/>
        <p:txBody>
          <a:bodyPr/>
          <a:lstStyle/>
          <a:p>
            <a:fld id="{68F9AC60-81F8-4D7B-8A2D-9201E12FADFB}" type="slidenum">
              <a:rPr lang="el-GR" smtClean="0"/>
              <a:t>‹#›</a:t>
            </a:fld>
            <a:endParaRPr lang="el-GR"/>
          </a:p>
        </p:txBody>
      </p:sp>
    </p:spTree>
    <p:extLst>
      <p:ext uri="{BB962C8B-B14F-4D97-AF65-F5344CB8AC3E}">
        <p14:creationId xmlns:p14="http://schemas.microsoft.com/office/powerpoint/2010/main" val="357572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4C585EC9-801B-98BB-F727-E08626A3B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79AC7AC0-D09B-DB26-853F-B92DF1DC1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5C1B5AF8-37C5-13CA-F35E-2A86EEEE81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EC329-61F6-47B8-96D9-C0B41B4E15E0}" type="datetimeFigureOut">
              <a:rPr lang="el-GR" smtClean="0"/>
              <a:t>21/05/2025</a:t>
            </a:fld>
            <a:endParaRPr lang="el-GR"/>
          </a:p>
        </p:txBody>
      </p:sp>
      <p:sp>
        <p:nvSpPr>
          <p:cNvPr id="5" name="Θέση υποσέλιδου 4">
            <a:extLst>
              <a:ext uri="{FF2B5EF4-FFF2-40B4-BE49-F238E27FC236}">
                <a16:creationId xmlns:a16="http://schemas.microsoft.com/office/drawing/2014/main" id="{DBDC1E12-10A4-6A74-6455-78528D910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285880A7-2CDB-E5A3-5847-12D9B716F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9AC60-81F8-4D7B-8A2D-9201E12FADFB}" type="slidenum">
              <a:rPr lang="el-GR" smtClean="0"/>
              <a:t>‹#›</a:t>
            </a:fld>
            <a:endParaRPr lang="el-GR"/>
          </a:p>
        </p:txBody>
      </p:sp>
    </p:spTree>
    <p:extLst>
      <p:ext uri="{BB962C8B-B14F-4D97-AF65-F5344CB8AC3E}">
        <p14:creationId xmlns:p14="http://schemas.microsoft.com/office/powerpoint/2010/main" val="4086156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C781C7-F3B7-42AB-2DFC-B5A4D8606F08}"/>
              </a:ext>
            </a:extLst>
          </p:cNvPr>
          <p:cNvSpPr>
            <a:spLocks noGrp="1"/>
          </p:cNvSpPr>
          <p:nvPr>
            <p:ph type="ctrTitle"/>
          </p:nvPr>
        </p:nvSpPr>
        <p:spPr>
          <a:xfrm>
            <a:off x="0" y="0"/>
            <a:ext cx="12192000" cy="3509963"/>
          </a:xfrm>
        </p:spPr>
        <p:txBody>
          <a:bodyPr>
            <a:normAutofit/>
          </a:bodyPr>
          <a:lstStyle/>
          <a:p>
            <a:r>
              <a:rPr lang="el-GR" sz="2800" b="1" dirty="0">
                <a:latin typeface="+mn-lt"/>
              </a:rPr>
              <a:t>Τμήμα Μηχανικών Υπολογιστών, Πληροφορικής και Τηλεπικοινωνιών</a:t>
            </a:r>
          </a:p>
        </p:txBody>
      </p:sp>
      <p:sp>
        <p:nvSpPr>
          <p:cNvPr id="3" name="Υπότιτλος 2">
            <a:extLst>
              <a:ext uri="{FF2B5EF4-FFF2-40B4-BE49-F238E27FC236}">
                <a16:creationId xmlns:a16="http://schemas.microsoft.com/office/drawing/2014/main" id="{7150E6EF-05AE-D499-63F7-F9EEA454311A}"/>
              </a:ext>
            </a:extLst>
          </p:cNvPr>
          <p:cNvSpPr>
            <a:spLocks noGrp="1"/>
          </p:cNvSpPr>
          <p:nvPr>
            <p:ph type="subTitle" idx="1"/>
          </p:nvPr>
        </p:nvSpPr>
        <p:spPr>
          <a:xfrm>
            <a:off x="-1" y="3509963"/>
            <a:ext cx="12191999" cy="3348037"/>
          </a:xfrm>
        </p:spPr>
        <p:txBody>
          <a:bodyPr/>
          <a:lstStyle/>
          <a:p>
            <a:endParaRPr lang="el-GR" dirty="0"/>
          </a:p>
          <a:p>
            <a:r>
              <a:rPr lang="en-US" sz="3200" b="1" dirty="0">
                <a:latin typeface="Bell MT" panose="02020503060305020303" pitchFamily="18" charset="0"/>
              </a:rPr>
              <a:t>PassGuard</a:t>
            </a:r>
          </a:p>
          <a:p>
            <a:endParaRPr lang="en-US" sz="1800" b="1" dirty="0">
              <a:latin typeface="Bell MT" panose="02020503060305020303" pitchFamily="18" charset="0"/>
            </a:endParaRPr>
          </a:p>
          <a:p>
            <a:r>
              <a:rPr lang="el-GR" sz="1800" dirty="0"/>
              <a:t>Αντώνης Κουνάκης</a:t>
            </a:r>
            <a:r>
              <a:rPr lang="en-US" sz="1800" dirty="0"/>
              <a:t> – ict22067</a:t>
            </a:r>
            <a:endParaRPr lang="el-GR" sz="1800" dirty="0"/>
          </a:p>
          <a:p>
            <a:r>
              <a:rPr lang="en-US" sz="1800" dirty="0"/>
              <a:t>Project </a:t>
            </a:r>
            <a:r>
              <a:rPr lang="el-GR" sz="1800" dirty="0"/>
              <a:t>Αντικειμενοστραφούς Προγραμματισμού [Εργαστήριο]</a:t>
            </a:r>
          </a:p>
          <a:p>
            <a:r>
              <a:rPr lang="el-GR" sz="1800" dirty="0"/>
              <a:t>Εαρινό Εξάμηνο 2024 – 2025</a:t>
            </a:r>
          </a:p>
          <a:p>
            <a:endParaRPr lang="el-GR" sz="1800" dirty="0"/>
          </a:p>
          <a:p>
            <a:r>
              <a:rPr lang="el-GR" sz="1800" b="1" dirty="0"/>
              <a:t>Χανιά – Σέρρες 2025</a:t>
            </a:r>
          </a:p>
          <a:p>
            <a:endParaRPr lang="en-US" sz="1800" dirty="0"/>
          </a:p>
          <a:p>
            <a:endParaRPr lang="en-US" sz="1800" dirty="0"/>
          </a:p>
        </p:txBody>
      </p:sp>
      <p:pic>
        <p:nvPicPr>
          <p:cNvPr id="5" name="Εικόνα 4">
            <a:extLst>
              <a:ext uri="{FF2B5EF4-FFF2-40B4-BE49-F238E27FC236}">
                <a16:creationId xmlns:a16="http://schemas.microsoft.com/office/drawing/2014/main" id="{85C29860-69DE-325F-A988-BDC49F429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366" y="295109"/>
            <a:ext cx="6803267" cy="2320272"/>
          </a:xfrm>
          <a:prstGeom prst="rect">
            <a:avLst/>
          </a:prstGeom>
        </p:spPr>
      </p:pic>
    </p:spTree>
    <p:extLst>
      <p:ext uri="{BB962C8B-B14F-4D97-AF65-F5344CB8AC3E}">
        <p14:creationId xmlns:p14="http://schemas.microsoft.com/office/powerpoint/2010/main" val="63693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1AAD47-4675-12C3-015C-E3BABDC47383}"/>
              </a:ext>
            </a:extLst>
          </p:cNvPr>
          <p:cNvSpPr>
            <a:spLocks noGrp="1"/>
          </p:cNvSpPr>
          <p:nvPr>
            <p:ph type="title"/>
          </p:nvPr>
        </p:nvSpPr>
        <p:spPr>
          <a:xfrm>
            <a:off x="838200" y="365125"/>
            <a:ext cx="10515600" cy="480449"/>
          </a:xfrm>
        </p:spPr>
        <p:txBody>
          <a:bodyPr>
            <a:normAutofit/>
          </a:bodyPr>
          <a:lstStyle/>
          <a:p>
            <a:pPr algn="ctr"/>
            <a:r>
              <a:rPr lang="el-GR" sz="2800" b="1" dirty="0">
                <a:latin typeface="+mn-lt"/>
              </a:rPr>
              <a:t>Σύγκριση με </a:t>
            </a:r>
            <a:r>
              <a:rPr lang="en-US" sz="2800" b="1" dirty="0">
                <a:latin typeface="+mn-lt"/>
              </a:rPr>
              <a:t>AI Generated Code</a:t>
            </a:r>
            <a:endParaRPr lang="el-GR" sz="2800" b="1" dirty="0">
              <a:latin typeface="+mn-lt"/>
            </a:endParaRPr>
          </a:p>
        </p:txBody>
      </p:sp>
      <p:sp>
        <p:nvSpPr>
          <p:cNvPr id="3" name="Θέση περιεχομένου 2">
            <a:extLst>
              <a:ext uri="{FF2B5EF4-FFF2-40B4-BE49-F238E27FC236}">
                <a16:creationId xmlns:a16="http://schemas.microsoft.com/office/drawing/2014/main" id="{BBC40879-92EF-1B3F-918F-85D758FC62CA}"/>
              </a:ext>
            </a:extLst>
          </p:cNvPr>
          <p:cNvSpPr>
            <a:spLocks noGrp="1"/>
          </p:cNvSpPr>
          <p:nvPr>
            <p:ph idx="1"/>
          </p:nvPr>
        </p:nvSpPr>
        <p:spPr>
          <a:xfrm>
            <a:off x="0" y="993058"/>
            <a:ext cx="12192000" cy="5864942"/>
          </a:xfrm>
        </p:spPr>
        <p:txBody>
          <a:bodyPr>
            <a:normAutofit/>
          </a:bodyPr>
          <a:lstStyle/>
          <a:p>
            <a:r>
              <a:rPr lang="el-GR" b="1" dirty="0"/>
              <a:t>Χρησιμοποιήσατε ΑΙ για κώδικα;</a:t>
            </a:r>
          </a:p>
          <a:p>
            <a:pPr marL="0" indent="0">
              <a:buNone/>
            </a:pPr>
            <a:r>
              <a:rPr lang="el-GR" sz="2400" b="1" dirty="0"/>
              <a:t>	</a:t>
            </a:r>
            <a:r>
              <a:rPr lang="el-GR" sz="2400" dirty="0"/>
              <a:t>Ναι, χρησιμοποίησα</a:t>
            </a:r>
            <a:r>
              <a:rPr lang="en-US" sz="2400" dirty="0"/>
              <a:t> ChatGPT</a:t>
            </a:r>
            <a:r>
              <a:rPr lang="el-GR" sz="2400" dirty="0"/>
              <a:t>. Πιο συγκεκριμένα χρησιμοποίησα για την μετατροπή από </a:t>
            </a:r>
            <a:r>
              <a:rPr lang="en-US" sz="2400" dirty="0"/>
              <a:t>	</a:t>
            </a:r>
            <a:r>
              <a:rPr lang="el-GR" sz="2400" dirty="0"/>
              <a:t>τα πεζά στα κεφαλαία και το ανάποδο, το οποίο χρησιμοποιείτε στην αναζήτηση μιας </a:t>
            </a:r>
            <a:r>
              <a:rPr lang="en-US" sz="2400" dirty="0"/>
              <a:t>	</a:t>
            </a:r>
            <a:r>
              <a:rPr lang="el-GR" sz="2400" dirty="0"/>
              <a:t>εγγραφής. Πχ αν περάσει ο χρήστης μία εγγραφή με όνομα «</a:t>
            </a:r>
            <a:r>
              <a:rPr lang="en-US" sz="2400" dirty="0"/>
              <a:t>google</a:t>
            </a:r>
            <a:r>
              <a:rPr lang="el-GR" sz="2400" dirty="0"/>
              <a:t>», στο κομμάτι της </a:t>
            </a:r>
            <a:r>
              <a:rPr lang="en-US" sz="2400" dirty="0"/>
              <a:t>	</a:t>
            </a:r>
            <a:r>
              <a:rPr lang="el-GR" sz="2400" dirty="0"/>
              <a:t>αναζήτησης αν γράψει είτε «</a:t>
            </a:r>
            <a:r>
              <a:rPr lang="en-US" sz="2400" dirty="0"/>
              <a:t>Google</a:t>
            </a:r>
            <a:r>
              <a:rPr lang="el-GR" sz="2400" dirty="0"/>
              <a:t>» είτε «</a:t>
            </a:r>
            <a:r>
              <a:rPr lang="en-US" sz="2400" dirty="0"/>
              <a:t>GOOGLE</a:t>
            </a:r>
            <a:r>
              <a:rPr lang="el-GR" sz="2400" dirty="0"/>
              <a:t>»</a:t>
            </a:r>
            <a:r>
              <a:rPr lang="en-US" sz="2400" dirty="0"/>
              <a:t> </a:t>
            </a:r>
            <a:r>
              <a:rPr lang="el-GR" sz="2400" dirty="0"/>
              <a:t>είτε ακόμα και πεζά με κεφαλαία </a:t>
            </a:r>
            <a:r>
              <a:rPr lang="en-US" sz="2400" dirty="0"/>
              <a:t>	</a:t>
            </a:r>
            <a:r>
              <a:rPr lang="el-GR" sz="2400" dirty="0"/>
              <a:t>γράμματα ανακατωμένα δηλαδή «</a:t>
            </a:r>
            <a:r>
              <a:rPr lang="en-US" sz="2400" dirty="0" err="1"/>
              <a:t>GoOGle</a:t>
            </a:r>
            <a:r>
              <a:rPr lang="el-GR" sz="2400" dirty="0"/>
              <a:t>» το πρόγραμμα θα βρει την εγγραφή </a:t>
            </a:r>
            <a:r>
              <a:rPr lang="en-US" sz="2400" dirty="0"/>
              <a:t>	</a:t>
            </a:r>
            <a:r>
              <a:rPr lang="el-GR" sz="2400" dirty="0"/>
              <a:t>«</a:t>
            </a:r>
            <a:r>
              <a:rPr lang="en-US" sz="2400" dirty="0"/>
              <a:t>google</a:t>
            </a:r>
            <a:r>
              <a:rPr lang="el-GR" sz="2400" dirty="0"/>
              <a:t>» και θα</a:t>
            </a:r>
            <a:r>
              <a:rPr lang="en-US" sz="2400" dirty="0"/>
              <a:t> </a:t>
            </a:r>
            <a:r>
              <a:rPr lang="el-GR" sz="2400" dirty="0"/>
              <a:t>την εμφανίσει στον χρήστη. Επίσης </a:t>
            </a:r>
            <a:r>
              <a:rPr lang="el-GR" sz="2400" dirty="0" err="1"/>
              <a:t>χρησιμοποίηθηκε</a:t>
            </a:r>
            <a:r>
              <a:rPr lang="el-GR" sz="2400" dirty="0"/>
              <a:t> και στο κομμάτι </a:t>
            </a:r>
            <a:r>
              <a:rPr lang="en-US" sz="2400" dirty="0"/>
              <a:t>	</a:t>
            </a:r>
            <a:r>
              <a:rPr lang="el-GR" sz="2400" dirty="0"/>
              <a:t>της αποθήκευσης των αρχείων </a:t>
            </a:r>
            <a:r>
              <a:rPr lang="en-US" sz="2400" dirty="0"/>
              <a:t>.bin</a:t>
            </a:r>
            <a:r>
              <a:rPr lang="el-GR" sz="2400" dirty="0"/>
              <a:t>, για να μπορέσουν αυτά τα αρχεία να αποθηκευτούν</a:t>
            </a:r>
            <a:r>
              <a:rPr lang="en-US" sz="2400" dirty="0"/>
              <a:t> 	</a:t>
            </a:r>
            <a:r>
              <a:rPr lang="el-GR" sz="2400" dirty="0"/>
              <a:t>στο συγκεκριμένο σημείο που ήθελα. </a:t>
            </a:r>
            <a:endParaRPr lang="en-US" sz="2400" dirty="0"/>
          </a:p>
          <a:p>
            <a:pPr marL="0" indent="0">
              <a:buNone/>
            </a:pPr>
            <a:endParaRPr lang="en-US" sz="2400" dirty="0"/>
          </a:p>
          <a:p>
            <a:r>
              <a:rPr lang="el-GR" b="1" dirty="0"/>
              <a:t>Ήταν πιο αποδοτικός ο </a:t>
            </a:r>
            <a:r>
              <a:rPr lang="en-US" b="1" dirty="0"/>
              <a:t>AI </a:t>
            </a:r>
            <a:r>
              <a:rPr lang="el-GR" b="1" dirty="0"/>
              <a:t>κώδικας;</a:t>
            </a:r>
          </a:p>
          <a:p>
            <a:pPr marL="0" indent="0">
              <a:buNone/>
            </a:pPr>
            <a:r>
              <a:rPr lang="en-US" b="1" dirty="0"/>
              <a:t>	</a:t>
            </a:r>
            <a:r>
              <a:rPr lang="el-GR" sz="2400" dirty="0"/>
              <a:t>Ναι, για το κομμάτι που το χρησιμοποίησα ήτανε, καθώς δεν ήξερα πως να το κάνω από 	μόνος μου.</a:t>
            </a:r>
            <a:endParaRPr lang="en-US" b="1" dirty="0"/>
          </a:p>
          <a:p>
            <a:pPr marL="0" indent="0">
              <a:buNone/>
            </a:pPr>
            <a:endParaRPr lang="el-GR" sz="2400" b="1" dirty="0"/>
          </a:p>
        </p:txBody>
      </p:sp>
    </p:spTree>
    <p:extLst>
      <p:ext uri="{BB962C8B-B14F-4D97-AF65-F5344CB8AC3E}">
        <p14:creationId xmlns:p14="http://schemas.microsoft.com/office/powerpoint/2010/main" val="279488008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076CCD1-9732-D2EB-C8DD-6288916EAFD8}"/>
              </a:ext>
            </a:extLst>
          </p:cNvPr>
          <p:cNvSpPr>
            <a:spLocks noGrp="1"/>
          </p:cNvSpPr>
          <p:nvPr>
            <p:ph type="title"/>
          </p:nvPr>
        </p:nvSpPr>
        <p:spPr>
          <a:xfrm>
            <a:off x="838200" y="365125"/>
            <a:ext cx="10515600" cy="598435"/>
          </a:xfrm>
        </p:spPr>
        <p:txBody>
          <a:bodyPr>
            <a:normAutofit/>
          </a:bodyPr>
          <a:lstStyle/>
          <a:p>
            <a:pPr algn="ctr"/>
            <a:r>
              <a:rPr lang="el-GR" sz="2800" b="1" dirty="0">
                <a:latin typeface="+mn-lt"/>
              </a:rPr>
              <a:t>Συμπεράσματα &amp; </a:t>
            </a:r>
            <a:r>
              <a:rPr lang="en-US" sz="2800" b="1" dirty="0">
                <a:latin typeface="+mn-lt"/>
              </a:rPr>
              <a:t>Lessons learned</a:t>
            </a:r>
            <a:endParaRPr lang="el-GR" sz="2800" b="1" dirty="0">
              <a:latin typeface="+mn-lt"/>
            </a:endParaRPr>
          </a:p>
        </p:txBody>
      </p:sp>
      <p:sp>
        <p:nvSpPr>
          <p:cNvPr id="3" name="Θέση περιεχομένου 2">
            <a:extLst>
              <a:ext uri="{FF2B5EF4-FFF2-40B4-BE49-F238E27FC236}">
                <a16:creationId xmlns:a16="http://schemas.microsoft.com/office/drawing/2014/main" id="{6BD6A824-6C8B-D8BA-3478-8576C9530B8F}"/>
              </a:ext>
            </a:extLst>
          </p:cNvPr>
          <p:cNvSpPr>
            <a:spLocks noGrp="1"/>
          </p:cNvSpPr>
          <p:nvPr>
            <p:ph idx="1"/>
          </p:nvPr>
        </p:nvSpPr>
        <p:spPr>
          <a:xfrm>
            <a:off x="0" y="1101214"/>
            <a:ext cx="12192000" cy="5756786"/>
          </a:xfrm>
        </p:spPr>
        <p:txBody>
          <a:bodyPr/>
          <a:lstStyle/>
          <a:p>
            <a:r>
              <a:rPr lang="el-GR" b="1" dirty="0"/>
              <a:t>Τι μάθατε από το </a:t>
            </a:r>
            <a:r>
              <a:rPr lang="en-US" b="1" dirty="0"/>
              <a:t>project</a:t>
            </a:r>
            <a:r>
              <a:rPr lang="el-GR" b="1" dirty="0"/>
              <a:t>;</a:t>
            </a:r>
          </a:p>
          <a:p>
            <a:pPr marL="0" indent="0">
              <a:spcBef>
                <a:spcPts val="600"/>
              </a:spcBef>
              <a:buNone/>
            </a:pPr>
            <a:r>
              <a:rPr lang="el-GR" b="1" dirty="0"/>
              <a:t>	</a:t>
            </a:r>
            <a:r>
              <a:rPr lang="el-GR" sz="2400" dirty="0"/>
              <a:t>Αρχικά έμαθα την γλώσσα </a:t>
            </a:r>
            <a:r>
              <a:rPr lang="en-US" sz="2400" dirty="0"/>
              <a:t>C++</a:t>
            </a:r>
            <a:r>
              <a:rPr lang="el-GR" sz="2400" dirty="0"/>
              <a:t>, πέρα από τα πολύ βασικά, όπου χωρίς το </a:t>
            </a:r>
            <a:r>
              <a:rPr lang="en-US" sz="2400" dirty="0"/>
              <a:t>project </a:t>
            </a:r>
            <a:r>
              <a:rPr lang="el-GR" sz="2400" dirty="0"/>
              <a:t>μπορεί 	να μην τα είχα μάθει και ποτέ. Πιο συγκεκριμένα</a:t>
            </a:r>
            <a:r>
              <a:rPr lang="en-US" sz="2400" dirty="0"/>
              <a:t>, </a:t>
            </a:r>
            <a:r>
              <a:rPr lang="el-GR" sz="2400" dirty="0"/>
              <a:t>κατανόησα την διαχείριση αρχείων και 	το πόσο σημαντικό είναι η ασφάλεια σε ένα </a:t>
            </a:r>
            <a:r>
              <a:rPr lang="en-US" sz="2400" dirty="0"/>
              <a:t>project </a:t>
            </a:r>
            <a:r>
              <a:rPr lang="el-GR" sz="2400" dirty="0"/>
              <a:t>και δη σε αυτό όπου διαχειρίζεσαι 	κωδικούς λογαριασμών. Τέλος</a:t>
            </a:r>
            <a:r>
              <a:rPr lang="en-US" sz="2400" dirty="0"/>
              <a:t> </a:t>
            </a:r>
            <a:r>
              <a:rPr lang="el-GR" sz="2400" dirty="0"/>
              <a:t>έμαθα και για τις δομές δεδομένων (</a:t>
            </a:r>
            <a:r>
              <a:rPr lang="en-US" sz="2400" dirty="0"/>
              <a:t>struct, vector, </a:t>
            </a:r>
            <a:r>
              <a:rPr lang="el-GR" sz="2400" dirty="0"/>
              <a:t>	</a:t>
            </a:r>
            <a:r>
              <a:rPr lang="en-US" sz="2400" dirty="0"/>
              <a:t>strings) , </a:t>
            </a:r>
            <a:r>
              <a:rPr lang="el-GR" sz="2400" dirty="0"/>
              <a:t>το πως θα μπορέσω να τις διαχειρίζομαι.</a:t>
            </a:r>
            <a:endParaRPr lang="el-GR" sz="2400" b="1" dirty="0"/>
          </a:p>
          <a:p>
            <a:r>
              <a:rPr lang="el-GR" b="1" dirty="0"/>
              <a:t>Τι θα μπορούσε να βελτιωθεί;</a:t>
            </a:r>
          </a:p>
          <a:p>
            <a:pPr marL="0" indent="0">
              <a:buNone/>
            </a:pPr>
            <a:r>
              <a:rPr lang="el-GR" sz="2400" dirty="0"/>
              <a:t>	Το θέμα της ασφάλειας. Για να γίνω πιο σαφής, το πως θα μπορούσα να προστατέψω </a:t>
            </a:r>
            <a:r>
              <a:rPr lang="en-US" sz="2400" dirty="0"/>
              <a:t>	</a:t>
            </a:r>
            <a:r>
              <a:rPr lang="el-GR" sz="2400" dirty="0"/>
              <a:t>παραπάνω τα αρχεία </a:t>
            </a:r>
            <a:r>
              <a:rPr lang="en-US" sz="2400" dirty="0"/>
              <a:t>.bin</a:t>
            </a:r>
            <a:r>
              <a:rPr lang="el-GR" sz="2400" dirty="0"/>
              <a:t> που δημιουργούνται. Δηλαδή να μπορούσα κρυπτογραφήσω 	τα δεδομένα που περιέχονται μέσα σε αυτά, έτσι ώστε και να τα ανοίξει κάποιος, να μην 	μπορέσει να καταλάβει τι είναι, γιατί αυτά που θα βλέπει θα είναι άκυρα γράμματα, 	νούμερα και σύμβολα μαζί.</a:t>
            </a:r>
          </a:p>
          <a:p>
            <a:r>
              <a:rPr lang="el-GR" sz="2400" b="1" dirty="0"/>
              <a:t>Μελλοντικές προεκτάσεις του </a:t>
            </a:r>
            <a:r>
              <a:rPr lang="en-US" sz="2400" b="1" dirty="0"/>
              <a:t>project: </a:t>
            </a:r>
            <a:endParaRPr lang="el-GR" sz="2400" b="1" dirty="0"/>
          </a:p>
          <a:p>
            <a:pPr marL="0" indent="0">
              <a:buNone/>
            </a:pPr>
            <a:r>
              <a:rPr lang="el-GR" sz="2400" b="1" dirty="0"/>
              <a:t>	</a:t>
            </a:r>
            <a:r>
              <a:rPr lang="el-GR" sz="2400" dirty="0"/>
              <a:t>Κρυπτογράφηση δεδομένων μέσα στα αρχεία.</a:t>
            </a:r>
            <a:endParaRPr lang="el-GR" sz="2400" b="1" dirty="0"/>
          </a:p>
        </p:txBody>
      </p:sp>
    </p:spTree>
    <p:extLst>
      <p:ext uri="{BB962C8B-B14F-4D97-AF65-F5344CB8AC3E}">
        <p14:creationId xmlns:p14="http://schemas.microsoft.com/office/powerpoint/2010/main" val="2861028179"/>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8AF2549-D69E-96B4-F108-8DB7F0161B6C}"/>
              </a:ext>
            </a:extLst>
          </p:cNvPr>
          <p:cNvSpPr>
            <a:spLocks noGrp="1"/>
          </p:cNvSpPr>
          <p:nvPr>
            <p:ph type="title"/>
          </p:nvPr>
        </p:nvSpPr>
        <p:spPr>
          <a:xfrm>
            <a:off x="838200" y="365126"/>
            <a:ext cx="10515600" cy="500113"/>
          </a:xfrm>
        </p:spPr>
        <p:txBody>
          <a:bodyPr>
            <a:normAutofit/>
          </a:bodyPr>
          <a:lstStyle/>
          <a:p>
            <a:pPr algn="ctr"/>
            <a:r>
              <a:rPr lang="el-GR" sz="2800" b="1" dirty="0">
                <a:latin typeface="+mn-lt"/>
              </a:rPr>
              <a:t>Εισαγωγή &amp; </a:t>
            </a:r>
            <a:r>
              <a:rPr lang="en-US" sz="2800" b="1" dirty="0">
                <a:latin typeface="+mn-lt"/>
              </a:rPr>
              <a:t>Motivations</a:t>
            </a:r>
            <a:endParaRPr lang="el-GR" sz="2800" b="1" dirty="0">
              <a:latin typeface="+mn-lt"/>
            </a:endParaRPr>
          </a:p>
        </p:txBody>
      </p:sp>
      <p:sp>
        <p:nvSpPr>
          <p:cNvPr id="3" name="Θέση περιεχομένου 2">
            <a:extLst>
              <a:ext uri="{FF2B5EF4-FFF2-40B4-BE49-F238E27FC236}">
                <a16:creationId xmlns:a16="http://schemas.microsoft.com/office/drawing/2014/main" id="{B3F120C3-7361-E567-369E-C452107F662D}"/>
              </a:ext>
            </a:extLst>
          </p:cNvPr>
          <p:cNvSpPr>
            <a:spLocks noGrp="1"/>
          </p:cNvSpPr>
          <p:nvPr>
            <p:ph idx="1"/>
          </p:nvPr>
        </p:nvSpPr>
        <p:spPr>
          <a:xfrm>
            <a:off x="0" y="1484670"/>
            <a:ext cx="12192000" cy="5373329"/>
          </a:xfrm>
        </p:spPr>
        <p:txBody>
          <a:bodyPr>
            <a:normAutofit lnSpcReduction="10000"/>
          </a:bodyPr>
          <a:lstStyle/>
          <a:p>
            <a:r>
              <a:rPr lang="el-GR" b="1" dirty="0"/>
              <a:t>Τι αφορά το </a:t>
            </a:r>
            <a:r>
              <a:rPr lang="en-US" b="1" dirty="0"/>
              <a:t>project</a:t>
            </a:r>
            <a:r>
              <a:rPr lang="el-GR" b="1" dirty="0"/>
              <a:t>;</a:t>
            </a:r>
          </a:p>
          <a:p>
            <a:pPr marL="0" indent="0">
              <a:buNone/>
            </a:pPr>
            <a:r>
              <a:rPr lang="el-GR" b="1" dirty="0"/>
              <a:t>	</a:t>
            </a:r>
            <a:r>
              <a:rPr lang="en-US" sz="2400" dirty="0"/>
              <a:t>To project </a:t>
            </a:r>
            <a:r>
              <a:rPr lang="el-GR" sz="2400" dirty="0"/>
              <a:t>αφορά έναν </a:t>
            </a:r>
            <a:r>
              <a:rPr lang="en-US" sz="2400" dirty="0"/>
              <a:t>password manager.</a:t>
            </a:r>
          </a:p>
          <a:p>
            <a:pPr marL="0" indent="0">
              <a:buNone/>
            </a:pPr>
            <a:endParaRPr lang="en-US" b="1" dirty="0"/>
          </a:p>
          <a:p>
            <a:r>
              <a:rPr lang="el-GR" b="1" dirty="0"/>
              <a:t>Ποιο πρόβλημα λύνει;</a:t>
            </a:r>
          </a:p>
          <a:p>
            <a:pPr marL="0" indent="0">
              <a:buNone/>
            </a:pPr>
            <a:r>
              <a:rPr lang="el-GR" b="1" dirty="0"/>
              <a:t>	</a:t>
            </a:r>
            <a:r>
              <a:rPr lang="el-GR" sz="2400" dirty="0">
                <a:effectLst/>
                <a:latin typeface="Calibri" panose="020F0502020204030204" pitchFamily="34" charset="0"/>
                <a:ea typeface="Calibri" panose="020F0502020204030204" pitchFamily="34" charset="0"/>
                <a:cs typeface="Times New Roman" panose="02020603050405020304" pitchFamily="18" charset="0"/>
              </a:rPr>
              <a:t>Το πρόβλημα που λύνει το συγκεκριμένο πρόγραμμα είναι η ασφαλής αποθήκευση και η 	</a:t>
            </a:r>
            <a:r>
              <a:rPr lang="el-GR" sz="2400" dirty="0" err="1">
                <a:effectLst/>
                <a:latin typeface="Calibri" panose="020F0502020204030204" pitchFamily="34" charset="0"/>
                <a:ea typeface="Calibri" panose="020F0502020204030204" pitchFamily="34" charset="0"/>
                <a:cs typeface="Times New Roman" panose="02020603050405020304" pitchFamily="18" charset="0"/>
              </a:rPr>
              <a:t>διαχείρηση</a:t>
            </a:r>
            <a:r>
              <a:rPr lang="el-GR" sz="2400" dirty="0">
                <a:effectLst/>
                <a:latin typeface="Calibri" panose="020F0502020204030204" pitchFamily="34" charset="0"/>
                <a:ea typeface="Calibri" panose="020F0502020204030204" pitchFamily="34" charset="0"/>
                <a:cs typeface="Times New Roman" panose="02020603050405020304" pitchFamily="18" charset="0"/>
              </a:rPr>
              <a:t> κωδικών πρόσβασης όπου χρησιμοποιεί ο χρήστης για να συνδεθεί σε 	οποιαδήποτε ιστοσελίδα ή εφαρμογή όπου έχει κάνει εγγραφή.</a:t>
            </a:r>
          </a:p>
          <a:p>
            <a:pPr marL="0" indent="0">
              <a:buNone/>
            </a:pPr>
            <a:endParaRPr lang="el-GR" sz="1800" b="1" dirty="0">
              <a:latin typeface="Calibri" panose="020F0502020204030204" pitchFamily="34" charset="0"/>
              <a:ea typeface="Calibri" panose="020F0502020204030204" pitchFamily="34" charset="0"/>
              <a:cs typeface="Times New Roman" panose="02020603050405020304" pitchFamily="18" charset="0"/>
            </a:endParaRPr>
          </a:p>
          <a:p>
            <a:r>
              <a:rPr lang="el-GR" b="1" dirty="0">
                <a:latin typeface="Calibri" panose="020F0502020204030204" pitchFamily="34" charset="0"/>
                <a:ea typeface="Calibri" panose="020F0502020204030204" pitchFamily="34" charset="0"/>
                <a:cs typeface="Times New Roman" panose="02020603050405020304" pitchFamily="18" charset="0"/>
              </a:rPr>
              <a:t>Γιατί επιλέξατε αυτό το αντικείμενο;</a:t>
            </a:r>
          </a:p>
          <a:p>
            <a:pPr marL="0" indent="0">
              <a:buNone/>
            </a:pPr>
            <a:r>
              <a:rPr lang="el-GR" b="1" dirty="0">
                <a:latin typeface="Calibri" panose="020F0502020204030204" pitchFamily="34" charset="0"/>
                <a:ea typeface="Calibri" panose="020F0502020204030204" pitchFamily="34" charset="0"/>
                <a:cs typeface="Times New Roman" panose="02020603050405020304" pitchFamily="18" charset="0"/>
              </a:rPr>
              <a:t>	</a:t>
            </a:r>
            <a:r>
              <a:rPr lang="el-GR" sz="2400" dirty="0">
                <a:latin typeface="Calibri" panose="020F0502020204030204" pitchFamily="34" charset="0"/>
                <a:ea typeface="Calibri" panose="020F0502020204030204" pitchFamily="34" charset="0"/>
                <a:cs typeface="Times New Roman" panose="02020603050405020304" pitchFamily="18" charset="0"/>
              </a:rPr>
              <a:t>Επέλεξα να δημιουργήσω έναν </a:t>
            </a:r>
            <a:r>
              <a:rPr lang="en-US" sz="2400" dirty="0">
                <a:latin typeface="Calibri" panose="020F0502020204030204" pitchFamily="34" charset="0"/>
                <a:ea typeface="Calibri" panose="020F0502020204030204" pitchFamily="34" charset="0"/>
                <a:cs typeface="Times New Roman" panose="02020603050405020304" pitchFamily="18" charset="0"/>
              </a:rPr>
              <a:t>password manager </a:t>
            </a:r>
            <a:r>
              <a:rPr lang="el-GR" sz="2400" dirty="0">
                <a:latin typeface="Calibri" panose="020F0502020204030204" pitchFamily="34" charset="0"/>
                <a:ea typeface="Calibri" panose="020F0502020204030204" pitchFamily="34" charset="0"/>
                <a:cs typeface="Times New Roman" panose="02020603050405020304" pitchFamily="18" charset="0"/>
              </a:rPr>
              <a:t>καθαρά και μόνο για προσωπική 	χρήση.</a:t>
            </a:r>
            <a:endParaRPr lang="el-GR" sz="24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l-GR" b="1" dirty="0">
                <a:latin typeface="Calibri" panose="020F0502020204030204" pitchFamily="34" charset="0"/>
                <a:ea typeface="Calibri" panose="020F0502020204030204" pitchFamily="34" charset="0"/>
                <a:cs typeface="Times New Roman" panose="02020603050405020304" pitchFamily="18" charset="0"/>
              </a:rPr>
              <a:t>	</a:t>
            </a:r>
            <a:endParaRPr lang="el-GR" b="1" dirty="0"/>
          </a:p>
          <a:p>
            <a:pPr marL="0" indent="0">
              <a:buNone/>
            </a:pPr>
            <a:endParaRPr lang="en-US" b="1" dirty="0"/>
          </a:p>
          <a:p>
            <a:pPr marL="0" indent="0">
              <a:buNone/>
            </a:pPr>
            <a:endParaRPr lang="en-US" dirty="0"/>
          </a:p>
          <a:p>
            <a:pPr marL="0" indent="0">
              <a:buNone/>
            </a:pPr>
            <a:endParaRPr lang="en-US" dirty="0"/>
          </a:p>
          <a:p>
            <a:pPr marL="0" indent="0">
              <a:buNone/>
            </a:pPr>
            <a:endParaRPr lang="en-US" b="1" dirty="0"/>
          </a:p>
          <a:p>
            <a:pPr marL="0" indent="0">
              <a:buNone/>
            </a:pPr>
            <a:endParaRPr lang="el-GR" b="1" dirty="0"/>
          </a:p>
        </p:txBody>
      </p:sp>
    </p:spTree>
    <p:extLst>
      <p:ext uri="{BB962C8B-B14F-4D97-AF65-F5344CB8AC3E}">
        <p14:creationId xmlns:p14="http://schemas.microsoft.com/office/powerpoint/2010/main" val="34438256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942F275-6E7E-9016-8652-6FECA7FEA549}"/>
              </a:ext>
            </a:extLst>
          </p:cNvPr>
          <p:cNvSpPr>
            <a:spLocks noGrp="1"/>
          </p:cNvSpPr>
          <p:nvPr>
            <p:ph type="title"/>
          </p:nvPr>
        </p:nvSpPr>
        <p:spPr>
          <a:xfrm>
            <a:off x="838200" y="365126"/>
            <a:ext cx="10515600" cy="519778"/>
          </a:xfrm>
        </p:spPr>
        <p:txBody>
          <a:bodyPr>
            <a:normAutofit/>
          </a:bodyPr>
          <a:lstStyle/>
          <a:p>
            <a:pPr algn="ctr"/>
            <a:r>
              <a:rPr lang="en-US" sz="2800" b="1" dirty="0">
                <a:latin typeface="+mn-lt"/>
              </a:rPr>
              <a:t>Objective &amp; Scope</a:t>
            </a:r>
            <a:endParaRPr lang="el-GR" sz="2800" b="1" dirty="0">
              <a:latin typeface="+mn-lt"/>
            </a:endParaRPr>
          </a:p>
        </p:txBody>
      </p:sp>
      <p:sp>
        <p:nvSpPr>
          <p:cNvPr id="3" name="Θέση περιεχομένου 2">
            <a:extLst>
              <a:ext uri="{FF2B5EF4-FFF2-40B4-BE49-F238E27FC236}">
                <a16:creationId xmlns:a16="http://schemas.microsoft.com/office/drawing/2014/main" id="{CC976DD8-592B-9707-0F77-F7EE2B53AB16}"/>
              </a:ext>
            </a:extLst>
          </p:cNvPr>
          <p:cNvSpPr>
            <a:spLocks noGrp="1"/>
          </p:cNvSpPr>
          <p:nvPr>
            <p:ph idx="1"/>
          </p:nvPr>
        </p:nvSpPr>
        <p:spPr>
          <a:xfrm>
            <a:off x="0" y="1042218"/>
            <a:ext cx="12192000" cy="5815781"/>
          </a:xfrm>
        </p:spPr>
        <p:txBody>
          <a:bodyPr>
            <a:normAutofit/>
          </a:bodyPr>
          <a:lstStyle/>
          <a:p>
            <a:r>
              <a:rPr lang="el-GR" b="1" dirty="0"/>
              <a:t>Κύριοι στόχοι του προγράμματος.</a:t>
            </a:r>
          </a:p>
          <a:p>
            <a:pPr marL="0" indent="0">
              <a:buNone/>
            </a:pPr>
            <a:r>
              <a:rPr lang="el-GR" dirty="0"/>
              <a:t>	</a:t>
            </a:r>
            <a:r>
              <a:rPr lang="el-GR" sz="2400" dirty="0"/>
              <a:t>Κύριος στόχος του </a:t>
            </a:r>
            <a:r>
              <a:rPr lang="en-US" sz="2400" dirty="0"/>
              <a:t>project </a:t>
            </a:r>
            <a:r>
              <a:rPr lang="el-GR" sz="2400" dirty="0"/>
              <a:t>είναι η αποθήκευση και η διαχείριση των κωδικών 	πρόσβασης.</a:t>
            </a:r>
          </a:p>
          <a:p>
            <a:pPr marL="0" indent="0">
              <a:buNone/>
            </a:pPr>
            <a:endParaRPr lang="el-GR" sz="2400" dirty="0"/>
          </a:p>
          <a:p>
            <a:r>
              <a:rPr lang="el-GR" b="1" dirty="0"/>
              <a:t>Δυνατότητες &amp; Λειτουργίες που υποστηρίζει.</a:t>
            </a:r>
          </a:p>
          <a:p>
            <a:pPr marL="0" indent="0">
              <a:spcBef>
                <a:spcPts val="0"/>
              </a:spcBef>
              <a:buNone/>
            </a:pPr>
            <a:r>
              <a:rPr lang="el-GR" b="1" dirty="0"/>
              <a:t>	</a:t>
            </a:r>
            <a:r>
              <a:rPr lang="el-GR" sz="2400" dirty="0"/>
              <a:t>Εγγραφή Χρήστη (αν χρησιμοποιείται 1</a:t>
            </a:r>
            <a:r>
              <a:rPr lang="el-GR" sz="2400" baseline="30000" dirty="0"/>
              <a:t>η</a:t>
            </a:r>
            <a:r>
              <a:rPr lang="el-GR" sz="2400" dirty="0"/>
              <a:t> φορά)</a:t>
            </a:r>
          </a:p>
          <a:p>
            <a:pPr marL="0" indent="0">
              <a:spcBef>
                <a:spcPts val="0"/>
              </a:spcBef>
              <a:buNone/>
            </a:pPr>
            <a:r>
              <a:rPr lang="el-GR" sz="2400" dirty="0"/>
              <a:t>	Σύνδεση Χρήστη (αν χρησιμοποιείται 2</a:t>
            </a:r>
            <a:r>
              <a:rPr lang="el-GR" sz="2400" baseline="30000" dirty="0"/>
              <a:t>η</a:t>
            </a:r>
            <a:r>
              <a:rPr lang="el-GR" sz="2400" dirty="0"/>
              <a:t> + φορά)</a:t>
            </a:r>
          </a:p>
          <a:p>
            <a:pPr marL="0" indent="0">
              <a:spcBef>
                <a:spcPts val="0"/>
              </a:spcBef>
              <a:buNone/>
            </a:pPr>
            <a:r>
              <a:rPr lang="el-GR" sz="2400" dirty="0"/>
              <a:t>	Προσθήκη Εγγραφής</a:t>
            </a:r>
          </a:p>
          <a:p>
            <a:pPr marL="0" indent="0">
              <a:spcBef>
                <a:spcPts val="0"/>
              </a:spcBef>
              <a:buNone/>
            </a:pPr>
            <a:r>
              <a:rPr lang="el-GR" sz="2400" dirty="0"/>
              <a:t>	Επεξεργασία Εγγραφής</a:t>
            </a:r>
          </a:p>
          <a:p>
            <a:pPr marL="0" indent="0">
              <a:spcBef>
                <a:spcPts val="0"/>
              </a:spcBef>
              <a:buNone/>
            </a:pPr>
            <a:r>
              <a:rPr lang="el-GR" sz="2400" dirty="0"/>
              <a:t>	Διαγραφή Εγγραφής</a:t>
            </a:r>
          </a:p>
          <a:p>
            <a:pPr marL="0" indent="0">
              <a:spcBef>
                <a:spcPts val="0"/>
              </a:spcBef>
              <a:buNone/>
            </a:pPr>
            <a:r>
              <a:rPr lang="el-GR" sz="2400" dirty="0"/>
              <a:t>	Αναζήτηση Εγγραφής</a:t>
            </a:r>
          </a:p>
          <a:p>
            <a:pPr marL="0" indent="0">
              <a:spcBef>
                <a:spcPts val="0"/>
              </a:spcBef>
              <a:buNone/>
            </a:pPr>
            <a:r>
              <a:rPr lang="el-GR" sz="2400" dirty="0"/>
              <a:t>	Εμφάνιση όλων των Εγγραφών</a:t>
            </a:r>
          </a:p>
          <a:p>
            <a:pPr marL="0" indent="0">
              <a:spcBef>
                <a:spcPts val="0"/>
              </a:spcBef>
              <a:buNone/>
            </a:pPr>
            <a:r>
              <a:rPr lang="el-GR" sz="2400" dirty="0"/>
              <a:t>	Αλλαγή Κωδικού Σύνδεσης για το πρόγραμμα</a:t>
            </a:r>
          </a:p>
          <a:p>
            <a:pPr marL="0" indent="0">
              <a:spcBef>
                <a:spcPts val="0"/>
              </a:spcBef>
              <a:buNone/>
            </a:pPr>
            <a:r>
              <a:rPr lang="el-GR" sz="2400" dirty="0"/>
              <a:t>	Δημιουργία Αντιγράφων Ασφαλείας με τα δεδομένα που έχει εισάγει ο χρήστης</a:t>
            </a:r>
          </a:p>
          <a:p>
            <a:pPr marL="0" indent="0">
              <a:buNone/>
            </a:pPr>
            <a:r>
              <a:rPr lang="el-GR" sz="2400" dirty="0"/>
              <a:t>			 </a:t>
            </a:r>
            <a:endParaRPr lang="el-GR" b="1" dirty="0"/>
          </a:p>
        </p:txBody>
      </p:sp>
    </p:spTree>
    <p:extLst>
      <p:ext uri="{BB962C8B-B14F-4D97-AF65-F5344CB8AC3E}">
        <p14:creationId xmlns:p14="http://schemas.microsoft.com/office/powerpoint/2010/main" val="37023718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01AAA77-A8B8-B772-E41B-DB52BCD2F1CA}"/>
              </a:ext>
            </a:extLst>
          </p:cNvPr>
          <p:cNvSpPr>
            <a:spLocks noGrp="1"/>
          </p:cNvSpPr>
          <p:nvPr>
            <p:ph type="title"/>
          </p:nvPr>
        </p:nvSpPr>
        <p:spPr>
          <a:xfrm>
            <a:off x="838200" y="365125"/>
            <a:ext cx="10515600" cy="519778"/>
          </a:xfrm>
        </p:spPr>
        <p:txBody>
          <a:bodyPr>
            <a:normAutofit/>
          </a:bodyPr>
          <a:lstStyle/>
          <a:p>
            <a:pPr algn="ctr"/>
            <a:r>
              <a:rPr lang="en-US" sz="2800" b="1" dirty="0">
                <a:latin typeface="+mn-lt"/>
              </a:rPr>
              <a:t>System Architecture</a:t>
            </a:r>
            <a:endParaRPr lang="el-GR" sz="2800" b="1" dirty="0">
              <a:latin typeface="+mn-lt"/>
            </a:endParaRPr>
          </a:p>
        </p:txBody>
      </p:sp>
      <p:sp>
        <p:nvSpPr>
          <p:cNvPr id="3" name="Θέση περιεχομένου 2">
            <a:extLst>
              <a:ext uri="{FF2B5EF4-FFF2-40B4-BE49-F238E27FC236}">
                <a16:creationId xmlns:a16="http://schemas.microsoft.com/office/drawing/2014/main" id="{3A98C4EC-7C19-E6DD-6D12-163A58F85339}"/>
              </a:ext>
            </a:extLst>
          </p:cNvPr>
          <p:cNvSpPr>
            <a:spLocks noGrp="1"/>
          </p:cNvSpPr>
          <p:nvPr>
            <p:ph idx="1"/>
          </p:nvPr>
        </p:nvSpPr>
        <p:spPr>
          <a:xfrm>
            <a:off x="0" y="1042218"/>
            <a:ext cx="12191999" cy="5815781"/>
          </a:xfrm>
        </p:spPr>
        <p:txBody>
          <a:bodyPr/>
          <a:lstStyle/>
          <a:p>
            <a:r>
              <a:rPr lang="el-GR" b="1" dirty="0"/>
              <a:t>Πως λειτουργεί το σύστημα;</a:t>
            </a:r>
          </a:p>
          <a:p>
            <a:pPr marL="0" indent="0">
              <a:buNone/>
            </a:pPr>
            <a:r>
              <a:rPr lang="el-GR" b="1" dirty="0"/>
              <a:t>	</a:t>
            </a:r>
            <a:r>
              <a:rPr lang="el-GR" sz="2400" dirty="0"/>
              <a:t>Όταν ξεκινάει η εκτέλεση του προγράμματος, εμφανίζεται η σελίδα σύνδεσης/εγγραφής. 	Αν είναι η πρώτη χρήση απαιτείται εγγραφή, ειδάλλως σύνδεση. Στην σύνδεση,</a:t>
            </a:r>
            <a:r>
              <a:rPr lang="en-US" sz="2400" dirty="0"/>
              <a:t> </a:t>
            </a:r>
            <a:r>
              <a:rPr lang="el-GR" sz="2400" dirty="0"/>
              <a:t>ο 	χρήστης έχει την δυνατότητα να βάλει έως και 2 φόρες λάθος τον κωδικό του. Στην 	περίπτωση που μπει και 3</a:t>
            </a:r>
            <a:r>
              <a:rPr lang="el-GR" sz="2400" baseline="30000" dirty="0"/>
              <a:t>η</a:t>
            </a:r>
            <a:r>
              <a:rPr lang="el-GR" sz="2400" dirty="0"/>
              <a:t> φορά λάθος τότε το πρόγραμμα «κλειδώνει» προσωρινά για 	30 δευτερόλεπτα. Μετά το πέρας των 30 δευτερολέπτων, ο χρήστης έχει την ευκαιρία να 	προσπαθήσει ξανά. Όμως αν δεν τα καταφέρει, με το </a:t>
            </a:r>
            <a:r>
              <a:rPr lang="en-US" sz="2400" dirty="0"/>
              <a:t>“reset password” </a:t>
            </a:r>
            <a:r>
              <a:rPr lang="el-GR" sz="2400" dirty="0"/>
              <a:t>θα μπορέσει να 	δημιουργήσει νέο κωδικό. Εφόσον γίνει η σύνδεση, ο χρήστης θα μεταφερθεί στο 	βασικό </a:t>
            </a:r>
            <a:r>
              <a:rPr lang="en-US" sz="2400" dirty="0"/>
              <a:t>menu</a:t>
            </a:r>
            <a:r>
              <a:rPr lang="el-GR" sz="2400" dirty="0"/>
              <a:t> του προγράμματος όπου εκεί θα μπορεί είτε να διαχειριστεί τους κωδικούς 	του είτε να αλλάξει, όποτε το θελήσει, τον κωδικό πρόσβασης του είτε να αποχωρήσει 	από το πρόγραμμα.</a:t>
            </a:r>
          </a:p>
          <a:p>
            <a:pPr marL="0" indent="0">
              <a:buNone/>
            </a:pPr>
            <a:endParaRPr lang="el-GR" sz="2400" b="1" dirty="0"/>
          </a:p>
          <a:p>
            <a:pPr marL="0" indent="0">
              <a:buNone/>
            </a:pPr>
            <a:endParaRPr lang="el-GR" sz="2400" b="1" dirty="0"/>
          </a:p>
          <a:p>
            <a:pPr marL="0" indent="0">
              <a:buNone/>
            </a:pPr>
            <a:endParaRPr lang="el-GR" b="1" dirty="0"/>
          </a:p>
        </p:txBody>
      </p:sp>
    </p:spTree>
    <p:extLst>
      <p:ext uri="{BB962C8B-B14F-4D97-AF65-F5344CB8AC3E}">
        <p14:creationId xmlns:p14="http://schemas.microsoft.com/office/powerpoint/2010/main" val="41634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0577688-CB5F-BD15-AED9-4CF9389163BA}"/>
              </a:ext>
            </a:extLst>
          </p:cNvPr>
          <p:cNvSpPr>
            <a:spLocks noGrp="1"/>
          </p:cNvSpPr>
          <p:nvPr>
            <p:ph type="title"/>
          </p:nvPr>
        </p:nvSpPr>
        <p:spPr/>
        <p:txBody>
          <a:bodyPr/>
          <a:lstStyle/>
          <a:p>
            <a:endParaRPr lang="el-GR" dirty="0"/>
          </a:p>
        </p:txBody>
      </p:sp>
      <p:sp>
        <p:nvSpPr>
          <p:cNvPr id="3" name="Θέση περιεχομένου 2">
            <a:extLst>
              <a:ext uri="{FF2B5EF4-FFF2-40B4-BE49-F238E27FC236}">
                <a16:creationId xmlns:a16="http://schemas.microsoft.com/office/drawing/2014/main" id="{1B6BFFA9-2F6D-0AE4-93C2-99D1D62E156A}"/>
              </a:ext>
            </a:extLst>
          </p:cNvPr>
          <p:cNvSpPr>
            <a:spLocks noGrp="1"/>
          </p:cNvSpPr>
          <p:nvPr>
            <p:ph idx="1"/>
          </p:nvPr>
        </p:nvSpPr>
        <p:spPr>
          <a:xfrm>
            <a:off x="0" y="0"/>
            <a:ext cx="12192000" cy="6858000"/>
          </a:xfrm>
        </p:spPr>
        <p:txBody>
          <a:bodyPr>
            <a:normAutofit/>
          </a:bodyPr>
          <a:lstStyle/>
          <a:p>
            <a:r>
              <a:rPr lang="el-GR" b="1" dirty="0"/>
              <a:t>Κύρια </a:t>
            </a:r>
            <a:r>
              <a:rPr lang="en-US" b="1" dirty="0"/>
              <a:t>Components</a:t>
            </a:r>
          </a:p>
          <a:p>
            <a:pPr marL="0" indent="0">
              <a:buNone/>
            </a:pPr>
            <a:r>
              <a:rPr lang="en-US" b="1" dirty="0"/>
              <a:t>	</a:t>
            </a:r>
            <a:r>
              <a:rPr lang="en-US" sz="2400" u="sng" dirty="0"/>
              <a:t>Frontend:</a:t>
            </a:r>
            <a:r>
              <a:rPr lang="en-US" sz="2400" dirty="0"/>
              <a:t> </a:t>
            </a:r>
            <a:r>
              <a:rPr lang="el-GR" sz="2400" dirty="0"/>
              <a:t>Μενού Σύνδεσης/Εγγραφής Χρήστη, Κεντρικό Μενού, Εμφάνιση Μηνυμάτων</a:t>
            </a:r>
          </a:p>
          <a:p>
            <a:pPr marL="0" indent="0">
              <a:buNone/>
            </a:pPr>
            <a:r>
              <a:rPr lang="el-GR" sz="2400" b="1" dirty="0"/>
              <a:t>	</a:t>
            </a:r>
            <a:r>
              <a:rPr lang="en-US" sz="2400" u="sng" dirty="0"/>
              <a:t>Backend:</a:t>
            </a:r>
            <a:r>
              <a:rPr lang="en-US" sz="2400" dirty="0"/>
              <a:t> </a:t>
            </a:r>
            <a:r>
              <a:rPr lang="el-GR" sz="2400" dirty="0"/>
              <a:t>[Εγγραφή, Σύνδεση, Αλλαγή Κωδικού Σύνδεσης Χρήστη], [Προσθήκη, </a:t>
            </a:r>
            <a:r>
              <a:rPr lang="en-US" sz="2400" dirty="0"/>
              <a:t>				</a:t>
            </a:r>
            <a:r>
              <a:rPr lang="el-GR" sz="2400" dirty="0"/>
              <a:t>Διαγραφή, Επεξεργασία, Αναζήτηση Εγγραφής], Εμφάνιση όλων των εγγραφών, </a:t>
            </a:r>
            <a:r>
              <a:rPr lang="en-US" sz="2400" dirty="0"/>
              <a:t>			</a:t>
            </a:r>
            <a:r>
              <a:rPr lang="el-GR" sz="2400" dirty="0"/>
              <a:t>Δημιουργία Αντίγραφου Ασφαλείας Δεδομένων</a:t>
            </a:r>
          </a:p>
          <a:p>
            <a:pPr marL="0" indent="0">
              <a:buNone/>
            </a:pPr>
            <a:r>
              <a:rPr lang="el-GR" sz="2400" dirty="0"/>
              <a:t>	</a:t>
            </a:r>
            <a:r>
              <a:rPr lang="en-US" sz="2400" u="sng" dirty="0"/>
              <a:t>Database:</a:t>
            </a:r>
            <a:r>
              <a:rPr lang="en-US" sz="2400" dirty="0"/>
              <a:t> </a:t>
            </a:r>
            <a:r>
              <a:rPr lang="el-GR" sz="2400" dirty="0"/>
              <a:t>Αποθήκευση Στοιχείων Σύνδεσης Χρήστη στο </a:t>
            </a:r>
            <a:r>
              <a:rPr lang="en-US" sz="2400" dirty="0"/>
              <a:t>user_data.bin </a:t>
            </a:r>
            <a:r>
              <a:rPr lang="el-GR" sz="2400" dirty="0"/>
              <a:t>αρχείο, 				Αποθήκευση Δεδομένων στο </a:t>
            </a:r>
            <a:r>
              <a:rPr lang="en-US" sz="2400" dirty="0"/>
              <a:t>data.bin </a:t>
            </a:r>
            <a:r>
              <a:rPr lang="el-GR" sz="2400" dirty="0"/>
              <a:t>αρχείο</a:t>
            </a:r>
            <a:r>
              <a:rPr lang="en-US" sz="2400" dirty="0"/>
              <a:t>, </a:t>
            </a:r>
            <a:r>
              <a:rPr lang="el-GR" sz="2400" dirty="0"/>
              <a:t>Αποθήκευση Δεδομένων για 			Αντίγραφο Ασφαλείας στο </a:t>
            </a:r>
            <a:r>
              <a:rPr lang="en-US" sz="2400" dirty="0"/>
              <a:t>data_backup.txt </a:t>
            </a:r>
            <a:r>
              <a:rPr lang="el-GR" sz="2400" dirty="0"/>
              <a:t>αρχείο</a:t>
            </a:r>
          </a:p>
          <a:p>
            <a:pPr marL="0" indent="0">
              <a:buNone/>
            </a:pPr>
            <a:endParaRPr lang="el-GR" sz="2400" b="1" dirty="0"/>
          </a:p>
          <a:p>
            <a:r>
              <a:rPr lang="el-GR" sz="2400" b="1" dirty="0"/>
              <a:t>Τεχνολογίες που χρησιμοποιήθηκαν</a:t>
            </a:r>
          </a:p>
          <a:p>
            <a:pPr marL="0" indent="0">
              <a:buNone/>
            </a:pPr>
            <a:r>
              <a:rPr lang="el-GR" sz="2400" b="1" dirty="0"/>
              <a:t>	</a:t>
            </a:r>
            <a:r>
              <a:rPr lang="el-GR" sz="2400" dirty="0"/>
              <a:t>Γλώσσα Προγρ.: </a:t>
            </a:r>
            <a:r>
              <a:rPr lang="en-US" sz="2400" dirty="0"/>
              <a:t>C++</a:t>
            </a:r>
            <a:r>
              <a:rPr lang="el-GR" sz="2400" dirty="0"/>
              <a:t>   -   Πρόγραμμα: </a:t>
            </a:r>
            <a:r>
              <a:rPr lang="en-US" sz="2400" dirty="0"/>
              <a:t>Microsoft Visual Studio Code   -   Compiler: MinGW</a:t>
            </a:r>
          </a:p>
          <a:p>
            <a:pPr marL="0" indent="0">
              <a:buNone/>
            </a:pPr>
            <a:r>
              <a:rPr lang="en-US" sz="2400" b="1" dirty="0"/>
              <a:t>	 -   </a:t>
            </a:r>
            <a:r>
              <a:rPr lang="el-GR" sz="2400" dirty="0"/>
              <a:t>Διαχείριση Δεδομένων: αρχεία .</a:t>
            </a:r>
            <a:r>
              <a:rPr lang="en-US" sz="2400" dirty="0"/>
              <a:t>bin </a:t>
            </a:r>
            <a:r>
              <a:rPr lang="el-GR" sz="2400" dirty="0"/>
              <a:t>και αρχείο .</a:t>
            </a:r>
            <a:r>
              <a:rPr lang="en-US" sz="2400" dirty="0"/>
              <a:t>txt </a:t>
            </a:r>
            <a:r>
              <a:rPr lang="el-GR" sz="2400" dirty="0"/>
              <a:t>(</a:t>
            </a:r>
            <a:r>
              <a:rPr lang="en-US" sz="2400" dirty="0"/>
              <a:t>file I/O)  -   </a:t>
            </a:r>
          </a:p>
          <a:p>
            <a:pPr marL="0" indent="0">
              <a:buNone/>
            </a:pPr>
            <a:r>
              <a:rPr lang="en-US" sz="2400" dirty="0"/>
              <a:t>	-   </a:t>
            </a:r>
            <a:r>
              <a:rPr lang="el-GR" sz="2400" dirty="0"/>
              <a:t>Χρονοκαθυστέρηση: </a:t>
            </a:r>
            <a:r>
              <a:rPr lang="en-US" sz="2400" dirty="0" err="1"/>
              <a:t>sleep_for</a:t>
            </a:r>
            <a:r>
              <a:rPr lang="en-US" sz="2400" dirty="0"/>
              <a:t> </a:t>
            </a:r>
            <a:r>
              <a:rPr lang="el-GR" sz="2400" dirty="0"/>
              <a:t>από τις βιβλιοθήκες &lt;</a:t>
            </a:r>
            <a:r>
              <a:rPr lang="en-US" sz="2400" dirty="0"/>
              <a:t>chrono&gt; </a:t>
            </a:r>
            <a:r>
              <a:rPr lang="el-GR" sz="2400" dirty="0"/>
              <a:t>και &lt;</a:t>
            </a:r>
            <a:r>
              <a:rPr lang="en-US" sz="2400" dirty="0"/>
              <a:t>thread&gt;   -</a:t>
            </a:r>
          </a:p>
          <a:p>
            <a:pPr marL="0" indent="0">
              <a:buNone/>
            </a:pPr>
            <a:r>
              <a:rPr lang="en-US" sz="2400" dirty="0"/>
              <a:t>	-   </a:t>
            </a:r>
            <a:r>
              <a:rPr lang="el-GR" sz="2400" dirty="0"/>
              <a:t>Δομές Δεδομένων: </a:t>
            </a:r>
            <a:r>
              <a:rPr lang="en-US" sz="2400" dirty="0"/>
              <a:t>structs , string </a:t>
            </a:r>
            <a:r>
              <a:rPr lang="el-GR" sz="2400" dirty="0"/>
              <a:t>και </a:t>
            </a:r>
            <a:r>
              <a:rPr lang="en-US" sz="2400" dirty="0"/>
              <a:t>vectors</a:t>
            </a:r>
            <a:r>
              <a:rPr lang="el-GR" sz="2400" dirty="0"/>
              <a:t>   -</a:t>
            </a:r>
            <a:r>
              <a:rPr lang="en-US" sz="2400" dirty="0"/>
              <a:t> </a:t>
            </a:r>
          </a:p>
          <a:p>
            <a:pPr marL="0" indent="0">
              <a:buNone/>
            </a:pPr>
            <a:r>
              <a:rPr lang="en-US" sz="2400" dirty="0"/>
              <a:t>	</a:t>
            </a:r>
            <a:r>
              <a:rPr lang="el-GR" sz="2400" dirty="0"/>
              <a:t> -   Ασφάλεια: Έλεγχος Ταυτοποίησης και προσωρινό «κλείδωμα» λογαριασμού</a:t>
            </a:r>
            <a:endParaRPr lang="el-GR" sz="2400" b="1" dirty="0"/>
          </a:p>
        </p:txBody>
      </p:sp>
    </p:spTree>
    <p:extLst>
      <p:ext uri="{BB962C8B-B14F-4D97-AF65-F5344CB8AC3E}">
        <p14:creationId xmlns:p14="http://schemas.microsoft.com/office/powerpoint/2010/main" val="3958492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5421E93-82C3-7BFC-16AD-DCD59B267AB4}"/>
              </a:ext>
            </a:extLst>
          </p:cNvPr>
          <p:cNvSpPr>
            <a:spLocks noGrp="1"/>
          </p:cNvSpPr>
          <p:nvPr>
            <p:ph type="title"/>
          </p:nvPr>
        </p:nvSpPr>
        <p:spPr>
          <a:xfrm>
            <a:off x="838200" y="365125"/>
            <a:ext cx="10515600" cy="539443"/>
          </a:xfrm>
        </p:spPr>
        <p:txBody>
          <a:bodyPr>
            <a:normAutofit/>
          </a:bodyPr>
          <a:lstStyle/>
          <a:p>
            <a:pPr algn="ctr"/>
            <a:r>
              <a:rPr lang="el-GR" sz="2800" b="1" dirty="0">
                <a:latin typeface="+mn-lt"/>
              </a:rPr>
              <a:t>Κώδικας &amp; Υλοποίηση</a:t>
            </a:r>
          </a:p>
        </p:txBody>
      </p:sp>
      <p:sp>
        <p:nvSpPr>
          <p:cNvPr id="3" name="Θέση περιεχομένου 2">
            <a:extLst>
              <a:ext uri="{FF2B5EF4-FFF2-40B4-BE49-F238E27FC236}">
                <a16:creationId xmlns:a16="http://schemas.microsoft.com/office/drawing/2014/main" id="{A0AA7841-8B85-2AC9-C11F-BEFACBBE0966}"/>
              </a:ext>
            </a:extLst>
          </p:cNvPr>
          <p:cNvSpPr>
            <a:spLocks noGrp="1"/>
          </p:cNvSpPr>
          <p:nvPr>
            <p:ph idx="1"/>
          </p:nvPr>
        </p:nvSpPr>
        <p:spPr>
          <a:xfrm>
            <a:off x="0" y="1012724"/>
            <a:ext cx="12192000" cy="5845276"/>
          </a:xfrm>
        </p:spPr>
        <p:txBody>
          <a:bodyPr>
            <a:normAutofit fontScale="92500" lnSpcReduction="10000"/>
          </a:bodyPr>
          <a:lstStyle/>
          <a:p>
            <a:r>
              <a:rPr lang="el-GR" b="1" dirty="0"/>
              <a:t>Πως υλοποιήθηκε η βασική λειτουργικότητα;</a:t>
            </a:r>
          </a:p>
          <a:p>
            <a:pPr marL="0" indent="0">
              <a:buNone/>
            </a:pPr>
            <a:r>
              <a:rPr lang="el-GR" b="1" dirty="0"/>
              <a:t>	</a:t>
            </a:r>
            <a:r>
              <a:rPr lang="el-GR" sz="2400" dirty="0"/>
              <a:t>Για την εγγραφή και την σύνδεση του χρήστη χρησιμοποιήθηκαν συναρτήσεις </a:t>
            </a:r>
            <a:r>
              <a:rPr lang="en-US" sz="2400" dirty="0"/>
              <a:t>void</a:t>
            </a:r>
            <a:r>
              <a:rPr lang="el-GR" sz="2400" dirty="0"/>
              <a:t>, μία 	για την 	σύνδεση και μία για την εγγραφή. Όπως επίσης χρησιμοποιήθηκαν συναρτήσεις </a:t>
            </a:r>
            <a:r>
              <a:rPr lang="en-US" sz="2400" dirty="0"/>
              <a:t>void </a:t>
            </a:r>
            <a:r>
              <a:rPr lang="el-GR" sz="2400" dirty="0"/>
              <a:t>για όλες τις 	λειτουργείες του προγράμματος, όπως προσθήκη, επεξεργασία, διαγραφή, αναζήτηση, 	εμφάνιση όλων των εγγραφών, αλλαγή κωδικού σύνδεσης. Επίσης για το προσωρινό κλείδωμα 	του λογαριασμού αλλά και για τις </a:t>
            </a:r>
            <a:r>
              <a:rPr lang="en-US" sz="2400" dirty="0"/>
              <a:t>“</a:t>
            </a:r>
            <a:r>
              <a:rPr lang="el-GR" sz="2400" dirty="0"/>
              <a:t>παύσεις</a:t>
            </a:r>
            <a:r>
              <a:rPr lang="en-US" sz="2400" dirty="0"/>
              <a:t>”</a:t>
            </a:r>
            <a:r>
              <a:rPr lang="el-GR" sz="2400" dirty="0"/>
              <a:t> κάποιων ελάχιστων δευτερολέπτων σε διάφορα 	σημεία του προγράμματος </a:t>
            </a:r>
            <a:r>
              <a:rPr lang="en-US" sz="2400" dirty="0"/>
              <a:t>(</a:t>
            </a:r>
            <a:r>
              <a:rPr lang="el-GR" sz="2400" dirty="0"/>
              <a:t>πχ όταν κάνεις επιτυχής σύνδεση στο πρόγραμμα βγάζει μήνυμα 	«</a:t>
            </a:r>
            <a:r>
              <a:rPr lang="en-US" sz="2400" dirty="0"/>
              <a:t>Successful Login!</a:t>
            </a:r>
            <a:r>
              <a:rPr lang="el-GR" sz="2400" dirty="0"/>
              <a:t>» και ενώ για τα επόμενα 3 δευτερόλεπτα δεν βγάζει κάτι, στο 4</a:t>
            </a:r>
            <a:r>
              <a:rPr lang="el-GR" sz="2400" baseline="30000" dirty="0"/>
              <a:t>ο</a:t>
            </a:r>
            <a:r>
              <a:rPr lang="el-GR" sz="2400" dirty="0"/>
              <a:t> 	δευτερόλεπτο βγάζει μήνυμα ανακατεύθυνσης στο </a:t>
            </a:r>
            <a:r>
              <a:rPr lang="en-US" sz="2400" dirty="0"/>
              <a:t>Main Menu </a:t>
            </a:r>
            <a:r>
              <a:rPr lang="el-GR" sz="2400" dirty="0"/>
              <a:t>του προγράμματος</a:t>
            </a:r>
            <a:r>
              <a:rPr lang="en-US" sz="2400" dirty="0"/>
              <a:t>)</a:t>
            </a:r>
            <a:r>
              <a:rPr lang="el-GR" sz="2400" dirty="0"/>
              <a:t>, 	χρησιμοποιήθηκε η </a:t>
            </a:r>
            <a:r>
              <a:rPr lang="en-US" sz="2400" dirty="0" err="1"/>
              <a:t>sleep_for</a:t>
            </a:r>
            <a:r>
              <a:rPr lang="en-US" sz="2400" dirty="0"/>
              <a:t> </a:t>
            </a:r>
            <a:r>
              <a:rPr lang="el-GR" sz="2400" dirty="0"/>
              <a:t>από τις βιβλιοθήκες &lt;</a:t>
            </a:r>
            <a:r>
              <a:rPr lang="en-US" sz="2400" dirty="0"/>
              <a:t>chrono&gt; </a:t>
            </a:r>
            <a:r>
              <a:rPr lang="el-GR" sz="2400" dirty="0"/>
              <a:t>και </a:t>
            </a:r>
            <a:r>
              <a:rPr lang="en-US" sz="2400" dirty="0"/>
              <a:t>&lt;thread&gt;.</a:t>
            </a:r>
            <a:r>
              <a:rPr lang="el-GR" sz="2400" dirty="0"/>
              <a:t> Επιπροσθέτως για 	ανάγνωση και εγγραφή στα αρχεία χρησιμοποιήθηκε και η βιβλιοθήκη &lt;</a:t>
            </a:r>
            <a:r>
              <a:rPr lang="en-US" sz="2400" dirty="0" err="1"/>
              <a:t>fstream</a:t>
            </a:r>
            <a:r>
              <a:rPr lang="en-US" sz="2400" dirty="0"/>
              <a:t>&gt;</a:t>
            </a:r>
            <a:r>
              <a:rPr lang="el-GR" sz="2400" dirty="0"/>
              <a:t>, με την </a:t>
            </a:r>
            <a:r>
              <a:rPr lang="el-GR" sz="2400" dirty="0" err="1"/>
              <a:t>εντολη</a:t>
            </a:r>
            <a:r>
              <a:rPr lang="el-GR" sz="2400" dirty="0"/>
              <a:t> 	«</a:t>
            </a:r>
            <a:r>
              <a:rPr lang="en-US" sz="2400" dirty="0" err="1"/>
              <a:t>ifstream</a:t>
            </a:r>
            <a:r>
              <a:rPr lang="el-GR" sz="2400" dirty="0"/>
              <a:t>» να χρησιμοποιείται μόνο για ανάγνωση από το αρχείο, ενώ η «</a:t>
            </a:r>
            <a:r>
              <a:rPr lang="en-US" sz="2400" dirty="0" err="1"/>
              <a:t>ofstream</a:t>
            </a:r>
            <a:r>
              <a:rPr lang="el-GR" sz="2400" dirty="0"/>
              <a:t>» μόνο για 	εγγραφή στο αρχείο. Επίσης χρησιμοποίησα και την βιβλιοθήκη </a:t>
            </a:r>
            <a:r>
              <a:rPr lang="en-US" sz="2400" dirty="0"/>
              <a:t>&lt;vector&gt; </a:t>
            </a:r>
            <a:r>
              <a:rPr lang="el-GR" sz="2400" dirty="0"/>
              <a:t>όπου το πρόγραμμα 	αποθηκεύει την εγγραφή προσωρινά σε ένα </a:t>
            </a:r>
            <a:r>
              <a:rPr lang="en-US" sz="2400" dirty="0"/>
              <a:t>vector, </a:t>
            </a:r>
            <a:r>
              <a:rPr lang="el-GR" sz="2400" dirty="0"/>
              <a:t>και όταν γίνει επιτυχής καταχώρηση της 	εγγραφής, τότε αποθηκεύονται στο αρχείο. Τέλος, χρησιμοποιήθηκε η βιβλιοθήκη &lt;</a:t>
            </a:r>
            <a:r>
              <a:rPr lang="en-US" sz="2400" dirty="0" err="1"/>
              <a:t>windows.h</a:t>
            </a:r>
            <a:r>
              <a:rPr lang="en-US" sz="2400" dirty="0"/>
              <a:t>&gt; </a:t>
            </a:r>
            <a:r>
              <a:rPr lang="el-GR" sz="2400" dirty="0"/>
              <a:t>	και μία </a:t>
            </a:r>
            <a:r>
              <a:rPr lang="en-US" sz="2400" dirty="0"/>
              <a:t>string </a:t>
            </a:r>
            <a:r>
              <a:rPr lang="el-GR" sz="2400" dirty="0"/>
              <a:t>για να </a:t>
            </a:r>
            <a:r>
              <a:rPr lang="el-GR" sz="2400" dirty="0" err="1"/>
              <a:t>μπορει</a:t>
            </a:r>
            <a:r>
              <a:rPr lang="el-GR" sz="2400" dirty="0"/>
              <a:t> όταν το πρόγραμμα τρέξει από τα πρώτα δευτερόλεπτα, να δει αν 	υπάρχει φάκελος με όνομα «</a:t>
            </a:r>
            <a:r>
              <a:rPr lang="en-US" sz="2400" dirty="0"/>
              <a:t>PassGuard</a:t>
            </a:r>
            <a:r>
              <a:rPr lang="el-GR" sz="2400" dirty="0"/>
              <a:t>» στην τοποθεσία που του έχω ορίσει στην αρχή, και αν 	δεν υπάρχει τότε να το δημιουργήσει από μόνο του έτσι ώστε να μπορούν να αποθηκευτούν 	πρώτα το αρχείο με τα στοιχεία σύνδεσης του χρήστη, ύστερα το αρχείο με τα δεδομένα που θα 	του έχει εισάγει και τέλος αν χρειαστεί να κάνει </a:t>
            </a:r>
            <a:r>
              <a:rPr lang="en-US" sz="2400" dirty="0"/>
              <a:t>back up </a:t>
            </a:r>
            <a:r>
              <a:rPr lang="el-GR" sz="2400" dirty="0"/>
              <a:t>τα δεδομένα του. </a:t>
            </a:r>
            <a:endParaRPr lang="el-GR" b="1" dirty="0"/>
          </a:p>
        </p:txBody>
      </p:sp>
    </p:spTree>
    <p:extLst>
      <p:ext uri="{BB962C8B-B14F-4D97-AF65-F5344CB8AC3E}">
        <p14:creationId xmlns:p14="http://schemas.microsoft.com/office/powerpoint/2010/main" val="8047654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DB9DC10-013A-95D3-8779-24BB2AF2F833}"/>
              </a:ext>
            </a:extLst>
          </p:cNvPr>
          <p:cNvSpPr>
            <a:spLocks noGrp="1"/>
          </p:cNvSpPr>
          <p:nvPr>
            <p:ph type="title"/>
          </p:nvPr>
        </p:nvSpPr>
        <p:spPr/>
        <p:txBody>
          <a:bodyPr/>
          <a:lstStyle/>
          <a:p>
            <a:endParaRPr lang="el-GR" dirty="0"/>
          </a:p>
        </p:txBody>
      </p:sp>
      <p:sp>
        <p:nvSpPr>
          <p:cNvPr id="3" name="Θέση περιεχομένου 2">
            <a:extLst>
              <a:ext uri="{FF2B5EF4-FFF2-40B4-BE49-F238E27FC236}">
                <a16:creationId xmlns:a16="http://schemas.microsoft.com/office/drawing/2014/main" id="{CABDA5E2-37B5-0CA1-4C37-4D35C37DC7B8}"/>
              </a:ext>
            </a:extLst>
          </p:cNvPr>
          <p:cNvSpPr>
            <a:spLocks noGrp="1"/>
          </p:cNvSpPr>
          <p:nvPr>
            <p:ph idx="1"/>
          </p:nvPr>
        </p:nvSpPr>
        <p:spPr>
          <a:xfrm>
            <a:off x="0" y="0"/>
            <a:ext cx="12192000" cy="6857999"/>
          </a:xfrm>
        </p:spPr>
        <p:txBody>
          <a:bodyPr/>
          <a:lstStyle/>
          <a:p>
            <a:r>
              <a:rPr lang="el-GR" b="1" dirty="0"/>
              <a:t>Σημαντικοί αλγόριθμοι ή δομές δεδομένων</a:t>
            </a:r>
          </a:p>
          <a:p>
            <a:pPr marL="0" indent="0">
              <a:buNone/>
            </a:pPr>
            <a:r>
              <a:rPr lang="el-GR" b="1" dirty="0"/>
              <a:t>	</a:t>
            </a:r>
            <a:r>
              <a:rPr lang="el-GR" sz="2400" dirty="0"/>
              <a:t>Σημαντικοί Αλγόριθμοι:</a:t>
            </a:r>
          </a:p>
          <a:p>
            <a:pPr marL="0" indent="0">
              <a:spcBef>
                <a:spcPts val="0"/>
              </a:spcBef>
              <a:buNone/>
            </a:pPr>
            <a:r>
              <a:rPr lang="el-GR" sz="2400" b="1" dirty="0"/>
              <a:t>		- </a:t>
            </a:r>
            <a:r>
              <a:rPr lang="el-GR" sz="2400" dirty="0"/>
              <a:t>Αναζήτηση Εγγραφής</a:t>
            </a:r>
          </a:p>
          <a:p>
            <a:pPr marL="0" indent="0">
              <a:spcBef>
                <a:spcPts val="0"/>
              </a:spcBef>
              <a:buNone/>
            </a:pPr>
            <a:r>
              <a:rPr lang="el-GR" sz="2400" dirty="0"/>
              <a:t>		- Διαχείριση Αρχείων (ανάγνωση/εγγραφή)</a:t>
            </a:r>
          </a:p>
          <a:p>
            <a:pPr marL="0" indent="0">
              <a:spcBef>
                <a:spcPts val="0"/>
              </a:spcBef>
              <a:buNone/>
            </a:pPr>
            <a:r>
              <a:rPr lang="el-GR" sz="2400" dirty="0"/>
              <a:t>		- Μετατροπή γραμμάτων από πεζά σε κεφαλαία και το ανάποδο για μία πιο 			   εύκολη αναζήτηση</a:t>
            </a:r>
          </a:p>
          <a:p>
            <a:pPr marL="0" indent="0">
              <a:spcBef>
                <a:spcPts val="0"/>
              </a:spcBef>
              <a:buNone/>
            </a:pPr>
            <a:r>
              <a:rPr lang="el-GR" sz="2400" dirty="0"/>
              <a:t>		- Έλεγχος αν οι κωδικοί ταιριάζουν (πχ για όταν κάνει εγγραφή ή αλλάζει κωδικό</a:t>
            </a:r>
            <a:r>
              <a:rPr lang="en-US" sz="2400" dirty="0"/>
              <a:t>)</a:t>
            </a:r>
          </a:p>
          <a:p>
            <a:pPr marL="0" indent="0">
              <a:spcBef>
                <a:spcPts val="0"/>
              </a:spcBef>
              <a:buNone/>
            </a:pPr>
            <a:r>
              <a:rPr lang="en-US" sz="2400" dirty="0"/>
              <a:t>		- </a:t>
            </a:r>
            <a:r>
              <a:rPr lang="el-GR" sz="2400" dirty="0"/>
              <a:t>Έλεγχος για ήδη εγγεγραμμένο χρήστη στο πρόγραμμα</a:t>
            </a:r>
          </a:p>
          <a:p>
            <a:pPr marL="0" indent="0">
              <a:spcBef>
                <a:spcPts val="0"/>
              </a:spcBef>
              <a:buNone/>
            </a:pPr>
            <a:r>
              <a:rPr lang="el-GR" sz="2400" dirty="0"/>
              <a:t>		- Έλεγχος αν τα αρχικά στοιχεία σύνδεσης ταιριάζουν με αυτά που έδωσε ο 			   χρήστης (πχ για το </a:t>
            </a:r>
            <a:r>
              <a:rPr lang="en-US" sz="2400" dirty="0"/>
              <a:t>Login)</a:t>
            </a:r>
          </a:p>
          <a:p>
            <a:pPr marL="0" indent="0">
              <a:spcBef>
                <a:spcPts val="0"/>
              </a:spcBef>
              <a:buNone/>
            </a:pPr>
            <a:r>
              <a:rPr lang="en-US" sz="2400" dirty="0"/>
              <a:t>		- </a:t>
            </a:r>
            <a:r>
              <a:rPr lang="el-GR" sz="2400" dirty="0"/>
              <a:t>Έλεγχος κωδικού πρόσβασης</a:t>
            </a:r>
          </a:p>
          <a:p>
            <a:pPr marL="0" indent="0">
              <a:spcBef>
                <a:spcPts val="0"/>
              </a:spcBef>
              <a:buNone/>
            </a:pPr>
            <a:r>
              <a:rPr lang="el-GR" sz="2400" dirty="0"/>
              <a:t>		- Έλεγχος εγκυρότητας εισόδου (πχ όταν ζητάει αριθμό και ο χρήστης εισάγει κάτι 		  άλλο)</a:t>
            </a:r>
          </a:p>
          <a:p>
            <a:pPr marL="0" indent="0">
              <a:spcBef>
                <a:spcPts val="0"/>
              </a:spcBef>
              <a:buNone/>
            </a:pPr>
            <a:r>
              <a:rPr lang="el-GR" sz="2400" dirty="0"/>
              <a:t>		- Έλεγχος</a:t>
            </a:r>
            <a:r>
              <a:rPr lang="en-US" sz="2400" dirty="0"/>
              <a:t> email (</a:t>
            </a:r>
            <a:r>
              <a:rPr lang="el-GR" sz="2400" dirty="0"/>
              <a:t>πχ να σιγουρευτεί το πρόγραμμα ότι αυτός που το χρησιμοποιεί 		   είναι ο ίδιος</a:t>
            </a:r>
            <a:r>
              <a:rPr lang="en-US" sz="2400" dirty="0"/>
              <a:t> </a:t>
            </a:r>
            <a:r>
              <a:rPr lang="el-GR" sz="2400" dirty="0"/>
              <a:t>ο χρήστης και όχι κάποιος άλλος)</a:t>
            </a:r>
          </a:p>
          <a:p>
            <a:pPr marL="0" indent="0">
              <a:spcBef>
                <a:spcPts val="0"/>
              </a:spcBef>
              <a:buNone/>
            </a:pPr>
            <a:endParaRPr lang="el-GR" sz="2400" dirty="0"/>
          </a:p>
          <a:p>
            <a:pPr marL="0" indent="0">
              <a:spcBef>
                <a:spcPts val="0"/>
              </a:spcBef>
              <a:buNone/>
            </a:pPr>
            <a:r>
              <a:rPr lang="el-GR" sz="2400" dirty="0"/>
              <a:t>	Δομές Δεδομένων:</a:t>
            </a:r>
          </a:p>
          <a:p>
            <a:pPr marL="0" indent="0">
              <a:spcBef>
                <a:spcPts val="0"/>
              </a:spcBef>
              <a:buNone/>
            </a:pPr>
            <a:r>
              <a:rPr lang="el-GR" sz="2400" dirty="0"/>
              <a:t>		- </a:t>
            </a:r>
            <a:r>
              <a:rPr lang="en-US" sz="2400" dirty="0"/>
              <a:t>vector : </a:t>
            </a:r>
            <a:r>
              <a:rPr lang="el-GR" sz="2400" dirty="0"/>
              <a:t>Αποθηκεύει όλες τις εγγραφές προσωρινά στην μνήμη</a:t>
            </a:r>
          </a:p>
          <a:p>
            <a:pPr marL="0" indent="0">
              <a:spcBef>
                <a:spcPts val="0"/>
              </a:spcBef>
              <a:buNone/>
            </a:pPr>
            <a:r>
              <a:rPr lang="el-GR" sz="2400" b="1" dirty="0"/>
              <a:t>		</a:t>
            </a:r>
            <a:r>
              <a:rPr lang="el-GR" sz="2400" dirty="0"/>
              <a:t>- </a:t>
            </a:r>
            <a:r>
              <a:rPr lang="en-US" sz="2400" dirty="0"/>
              <a:t>struct : </a:t>
            </a:r>
            <a:r>
              <a:rPr lang="el-GR" sz="2400" dirty="0"/>
              <a:t>Δομή για αποθήκευση κάθε εγγραφής (χρησιμοποιείται παντού)</a:t>
            </a:r>
            <a:endParaRPr lang="el-GR" b="1" dirty="0"/>
          </a:p>
        </p:txBody>
      </p:sp>
    </p:spTree>
    <p:extLst>
      <p:ext uri="{BB962C8B-B14F-4D97-AF65-F5344CB8AC3E}">
        <p14:creationId xmlns:p14="http://schemas.microsoft.com/office/powerpoint/2010/main" val="30168760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BC74132-87AE-6809-F0B0-D2BAFADE2FAB}"/>
              </a:ext>
            </a:extLst>
          </p:cNvPr>
          <p:cNvSpPr>
            <a:spLocks noGrp="1"/>
          </p:cNvSpPr>
          <p:nvPr>
            <p:ph type="title"/>
          </p:nvPr>
        </p:nvSpPr>
        <p:spPr/>
        <p:txBody>
          <a:bodyPr/>
          <a:lstStyle/>
          <a:p>
            <a:endParaRPr lang="el-GR" dirty="0"/>
          </a:p>
        </p:txBody>
      </p:sp>
      <p:sp>
        <p:nvSpPr>
          <p:cNvPr id="3" name="Θέση περιεχομένου 2">
            <a:extLst>
              <a:ext uri="{FF2B5EF4-FFF2-40B4-BE49-F238E27FC236}">
                <a16:creationId xmlns:a16="http://schemas.microsoft.com/office/drawing/2014/main" id="{D94865B1-92A2-6181-6F62-699BD52F033E}"/>
              </a:ext>
            </a:extLst>
          </p:cNvPr>
          <p:cNvSpPr>
            <a:spLocks noGrp="1"/>
          </p:cNvSpPr>
          <p:nvPr>
            <p:ph idx="1"/>
          </p:nvPr>
        </p:nvSpPr>
        <p:spPr>
          <a:xfrm>
            <a:off x="0" y="69284"/>
            <a:ext cx="12150242" cy="6788716"/>
          </a:xfrm>
        </p:spPr>
        <p:txBody>
          <a:bodyPr/>
          <a:lstStyle/>
          <a:p>
            <a:r>
              <a:rPr lang="en-US" b="1" dirty="0"/>
              <a:t>GitHub Repository	</a:t>
            </a:r>
          </a:p>
          <a:p>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r>
              <a:rPr lang="en-US" b="1" dirty="0"/>
              <a:t>Link: https://github.com/kounakis/Project-PassGuard</a:t>
            </a:r>
            <a:endParaRPr lang="el-GR" b="1" dirty="0"/>
          </a:p>
        </p:txBody>
      </p:sp>
      <p:pic>
        <p:nvPicPr>
          <p:cNvPr id="7" name="Εικόνα 6">
            <a:extLst>
              <a:ext uri="{FF2B5EF4-FFF2-40B4-BE49-F238E27FC236}">
                <a16:creationId xmlns:a16="http://schemas.microsoft.com/office/drawing/2014/main" id="{FC6A0B4F-DD5B-58BB-45AA-DB1BBC47D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27" y="568037"/>
            <a:ext cx="4077269" cy="3381847"/>
          </a:xfrm>
          <a:prstGeom prst="rect">
            <a:avLst/>
          </a:prstGeom>
        </p:spPr>
      </p:pic>
      <p:pic>
        <p:nvPicPr>
          <p:cNvPr id="9" name="Εικόνα 8">
            <a:extLst>
              <a:ext uri="{FF2B5EF4-FFF2-40B4-BE49-F238E27FC236}">
                <a16:creationId xmlns:a16="http://schemas.microsoft.com/office/drawing/2014/main" id="{D66B83F3-5D90-CDAC-82C1-B3AE8DA8B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213" y="139416"/>
            <a:ext cx="6750693" cy="6015578"/>
          </a:xfrm>
          <a:prstGeom prst="rect">
            <a:avLst/>
          </a:prstGeom>
        </p:spPr>
      </p:pic>
    </p:spTree>
    <p:extLst>
      <p:ext uri="{BB962C8B-B14F-4D97-AF65-F5344CB8AC3E}">
        <p14:creationId xmlns:p14="http://schemas.microsoft.com/office/powerpoint/2010/main" val="26872430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7F961B5-C399-6EAD-F70C-A89D72112047}"/>
              </a:ext>
            </a:extLst>
          </p:cNvPr>
          <p:cNvSpPr>
            <a:spLocks noGrp="1"/>
          </p:cNvSpPr>
          <p:nvPr>
            <p:ph type="title"/>
          </p:nvPr>
        </p:nvSpPr>
        <p:spPr>
          <a:xfrm>
            <a:off x="838200" y="365125"/>
            <a:ext cx="10515600" cy="549275"/>
          </a:xfrm>
        </p:spPr>
        <p:txBody>
          <a:bodyPr>
            <a:normAutofit/>
          </a:bodyPr>
          <a:lstStyle/>
          <a:p>
            <a:pPr algn="ctr"/>
            <a:r>
              <a:rPr lang="el-GR" sz="2800" b="1" dirty="0">
                <a:latin typeface="+mn-lt"/>
              </a:rPr>
              <a:t>Αποτελέσματα &amp; </a:t>
            </a:r>
            <a:r>
              <a:rPr lang="en-US" sz="2800" b="1" dirty="0">
                <a:latin typeface="+mn-lt"/>
              </a:rPr>
              <a:t>Demo</a:t>
            </a:r>
            <a:endParaRPr lang="el-GR" sz="2800" b="1" dirty="0">
              <a:latin typeface="+mn-lt"/>
            </a:endParaRPr>
          </a:p>
        </p:txBody>
      </p:sp>
      <p:pic>
        <p:nvPicPr>
          <p:cNvPr id="5" name="Θέση περιεχομένου 4">
            <a:extLst>
              <a:ext uri="{FF2B5EF4-FFF2-40B4-BE49-F238E27FC236}">
                <a16:creationId xmlns:a16="http://schemas.microsoft.com/office/drawing/2014/main" id="{49460560-0328-A279-79F6-DB3110D83D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986" y="1007502"/>
            <a:ext cx="3838898" cy="2401286"/>
          </a:xfrm>
        </p:spPr>
      </p:pic>
      <p:pic>
        <p:nvPicPr>
          <p:cNvPr id="7" name="Εικόνα 6">
            <a:extLst>
              <a:ext uri="{FF2B5EF4-FFF2-40B4-BE49-F238E27FC236}">
                <a16:creationId xmlns:a16="http://schemas.microsoft.com/office/drawing/2014/main" id="{42BC341F-88F3-B42D-7938-4298C768C2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4284" y="1004888"/>
            <a:ext cx="2996690" cy="2396060"/>
          </a:xfrm>
          <a:prstGeom prst="rect">
            <a:avLst/>
          </a:prstGeom>
        </p:spPr>
      </p:pic>
      <p:pic>
        <p:nvPicPr>
          <p:cNvPr id="9" name="Εικόνα 8">
            <a:extLst>
              <a:ext uri="{FF2B5EF4-FFF2-40B4-BE49-F238E27FC236}">
                <a16:creationId xmlns:a16="http://schemas.microsoft.com/office/drawing/2014/main" id="{82A6F4E9-AAEC-A5AB-35A0-6C72FCAFEA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3180" y="3788387"/>
            <a:ext cx="4045639" cy="2393446"/>
          </a:xfrm>
          <a:prstGeom prst="rect">
            <a:avLst/>
          </a:prstGeom>
        </p:spPr>
      </p:pic>
      <p:pic>
        <p:nvPicPr>
          <p:cNvPr id="11" name="Εικόνα 10">
            <a:extLst>
              <a:ext uri="{FF2B5EF4-FFF2-40B4-BE49-F238E27FC236}">
                <a16:creationId xmlns:a16="http://schemas.microsoft.com/office/drawing/2014/main" id="{7141B4E1-6314-B35C-2B16-041FBCC5FA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2962" y="3586889"/>
            <a:ext cx="3305636" cy="2791215"/>
          </a:xfrm>
          <a:prstGeom prst="rect">
            <a:avLst/>
          </a:prstGeom>
        </p:spPr>
      </p:pic>
      <p:pic>
        <p:nvPicPr>
          <p:cNvPr id="13" name="Εικόνα 12">
            <a:extLst>
              <a:ext uri="{FF2B5EF4-FFF2-40B4-BE49-F238E27FC236}">
                <a16:creationId xmlns:a16="http://schemas.microsoft.com/office/drawing/2014/main" id="{D76E25D9-AA8F-F06A-7FA3-9539D607F3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6077" y="914400"/>
            <a:ext cx="3484937" cy="4515216"/>
          </a:xfrm>
          <a:prstGeom prst="rect">
            <a:avLst/>
          </a:prstGeom>
        </p:spPr>
      </p:pic>
      <p:pic>
        <p:nvPicPr>
          <p:cNvPr id="15" name="Εικόνα 14">
            <a:extLst>
              <a:ext uri="{FF2B5EF4-FFF2-40B4-BE49-F238E27FC236}">
                <a16:creationId xmlns:a16="http://schemas.microsoft.com/office/drawing/2014/main" id="{D0F90D23-7DF5-19F5-9634-99C2525C0B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7171" y="5621653"/>
            <a:ext cx="2048161" cy="714475"/>
          </a:xfrm>
          <a:prstGeom prst="rect">
            <a:avLst/>
          </a:prstGeom>
        </p:spPr>
      </p:pic>
    </p:spTree>
    <p:extLst>
      <p:ext uri="{BB962C8B-B14F-4D97-AF65-F5344CB8AC3E}">
        <p14:creationId xmlns:p14="http://schemas.microsoft.com/office/powerpoint/2010/main" val="27685743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1395</Words>
  <Application>Microsoft Office PowerPoint</Application>
  <PresentationFormat>Ευρεία οθόνη</PresentationFormat>
  <Paragraphs>98</Paragraphs>
  <Slides>11</Slides>
  <Notes>1</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11</vt:i4>
      </vt:variant>
    </vt:vector>
  </HeadingPairs>
  <TitlesOfParts>
    <vt:vector size="16" baseType="lpstr">
      <vt:lpstr>Arial</vt:lpstr>
      <vt:lpstr>Bell MT</vt:lpstr>
      <vt:lpstr>Calibri</vt:lpstr>
      <vt:lpstr>Calibri Light</vt:lpstr>
      <vt:lpstr>Θέμα του Office</vt:lpstr>
      <vt:lpstr>Τμήμα Μηχανικών Υπολογιστών, Πληροφορικής και Τηλεπικοινωνιών</vt:lpstr>
      <vt:lpstr>Εισαγωγή &amp; Motivations</vt:lpstr>
      <vt:lpstr>Objective &amp; Scope</vt:lpstr>
      <vt:lpstr>System Architecture</vt:lpstr>
      <vt:lpstr>Παρουσίαση του PowerPoint</vt:lpstr>
      <vt:lpstr>Κώδικας &amp; Υλοποίηση</vt:lpstr>
      <vt:lpstr>Παρουσίαση του PowerPoint</vt:lpstr>
      <vt:lpstr>Παρουσίαση του PowerPoint</vt:lpstr>
      <vt:lpstr>Αποτελέσματα &amp; Demo</vt:lpstr>
      <vt:lpstr>Σύγκριση με AI Generated Code</vt:lpstr>
      <vt:lpstr>Συμπεράσματα &amp;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Αντώνης Κουνάκης</dc:creator>
  <cp:lastModifiedBy>Αντώνης Κουνάκης</cp:lastModifiedBy>
  <cp:revision>28</cp:revision>
  <dcterms:created xsi:type="dcterms:W3CDTF">2025-05-19T17:06:50Z</dcterms:created>
  <dcterms:modified xsi:type="dcterms:W3CDTF">2025-05-20T21:17:45Z</dcterms:modified>
</cp:coreProperties>
</file>