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8"/>
  </p:notesMasterIdLst>
  <p:sldIdLst>
    <p:sldId id="256" r:id="rId2"/>
    <p:sldId id="258" r:id="rId3"/>
    <p:sldId id="259" r:id="rId4"/>
    <p:sldId id="260" r:id="rId5"/>
    <p:sldId id="262" r:id="rId6"/>
    <p:sldId id="277" r:id="rId7"/>
    <p:sldId id="278" r:id="rId8"/>
    <p:sldId id="261" r:id="rId9"/>
    <p:sldId id="272" r:id="rId10"/>
    <p:sldId id="273" r:id="rId11"/>
    <p:sldId id="274" r:id="rId12"/>
    <p:sldId id="280" r:id="rId13"/>
    <p:sldId id="281" r:id="rId14"/>
    <p:sldId id="271" r:id="rId15"/>
    <p:sldId id="279" r:id="rId16"/>
    <p:sldId id="282" r:id="rId17"/>
  </p:sldIdLst>
  <p:sldSz cx="9144000" cy="5143500" type="screen16x9"/>
  <p:notesSz cx="6858000" cy="9144000"/>
  <p:embeddedFontLst>
    <p:embeddedFont>
      <p:font typeface="Bebas Neue" panose="020B0604020202020204"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370A38-DB9B-4E63-9A8B-4B6694E8FE57}">
  <a:tblStyle styleId="{98370A38-DB9B-4E63-9A8B-4B6694E8FE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534" y="318"/>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86ca632bb8_0_2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86ca632bb8_0_2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92b9ca3f2f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92b9ca3f2f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1" name="Google Shape;221;p3"/>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3"/>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One Columns">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1" r:id="rId7"/>
    <p:sldLayoutId id="2147483663"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0.xml"/><Relationship Id="rId5" Type="http://schemas.openxmlformats.org/officeDocument/2006/relationships/image" Target="../media/image5.png"/><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24"/>
          <p:cNvSpPr txBox="1">
            <a:spLocks noGrp="1"/>
          </p:cNvSpPr>
          <p:nvPr>
            <p:ph type="ctrTitle"/>
          </p:nvPr>
        </p:nvSpPr>
        <p:spPr>
          <a:xfrm>
            <a:off x="1009200" y="1221205"/>
            <a:ext cx="7125600" cy="181944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dirty="0">
                <a:solidFill>
                  <a:schemeClr val="dk2"/>
                </a:solidFill>
              </a:rPr>
              <a:t>Jeu de guerre &amp; </a:t>
            </a:r>
            <a:r>
              <a:rPr lang="fr-FR" dirty="0">
                <a:solidFill>
                  <a:schemeClr val="bg2"/>
                </a:solidFill>
              </a:rPr>
              <a:t>jeu de développement agricole</a:t>
            </a:r>
            <a:endParaRPr dirty="0">
              <a:solidFill>
                <a:schemeClr val="bg2"/>
              </a:solidFill>
            </a:endParaRPr>
          </a:p>
        </p:txBody>
      </p:sp>
      <p:grpSp>
        <p:nvGrpSpPr>
          <p:cNvPr id="1857" name="Google Shape;1857;p24"/>
          <p:cNvGrpSpPr/>
          <p:nvPr/>
        </p:nvGrpSpPr>
        <p:grpSpPr>
          <a:xfrm>
            <a:off x="-223784" y="-6"/>
            <a:ext cx="2284525" cy="985488"/>
            <a:chOff x="-223784" y="-6"/>
            <a:chExt cx="2284525" cy="985488"/>
          </a:xfrm>
        </p:grpSpPr>
        <p:sp>
          <p:nvSpPr>
            <p:cNvPr id="1858" name="Google Shape;1858;p24"/>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24"/>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24"/>
          <p:cNvGrpSpPr/>
          <p:nvPr/>
        </p:nvGrpSpPr>
        <p:grpSpPr>
          <a:xfrm>
            <a:off x="5876365" y="118125"/>
            <a:ext cx="3316597" cy="2830576"/>
            <a:chOff x="5876365" y="118125"/>
            <a:chExt cx="3316597" cy="2830576"/>
          </a:xfrm>
        </p:grpSpPr>
        <p:sp>
          <p:nvSpPr>
            <p:cNvPr id="1867" name="Google Shape;1867;p24"/>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 6">
            <a:extLst>
              <a:ext uri="{FF2B5EF4-FFF2-40B4-BE49-F238E27FC236}">
                <a16:creationId xmlns:a16="http://schemas.microsoft.com/office/drawing/2014/main" id="{F97002A4-DD5C-4117-8BE2-488F1BACDC63}"/>
              </a:ext>
            </a:extLst>
          </p:cNvPr>
          <p:cNvPicPr>
            <a:picLocks noChangeAspect="1"/>
          </p:cNvPicPr>
          <p:nvPr/>
        </p:nvPicPr>
        <p:blipFill rotWithShape="1">
          <a:blip r:embed="rId3"/>
          <a:srcRect r="67350"/>
          <a:stretch/>
        </p:blipFill>
        <p:spPr>
          <a:xfrm>
            <a:off x="120654" y="-12211"/>
            <a:ext cx="389552" cy="596546"/>
          </a:xfrm>
          <a:prstGeom prst="rect">
            <a:avLst/>
          </a:prstGeom>
        </p:spPr>
      </p:pic>
      <p:sp>
        <p:nvSpPr>
          <p:cNvPr id="8" name="ZoneTexte 7">
            <a:extLst>
              <a:ext uri="{FF2B5EF4-FFF2-40B4-BE49-F238E27FC236}">
                <a16:creationId xmlns:a16="http://schemas.microsoft.com/office/drawing/2014/main" id="{E769FF22-E624-499E-8B3B-71ABA1531C99}"/>
              </a:ext>
            </a:extLst>
          </p:cNvPr>
          <p:cNvSpPr txBox="1"/>
          <p:nvPr/>
        </p:nvSpPr>
        <p:spPr>
          <a:xfrm>
            <a:off x="409360" y="91682"/>
            <a:ext cx="2353652" cy="400110"/>
          </a:xfrm>
          <a:prstGeom prst="rect">
            <a:avLst/>
          </a:prstGeom>
          <a:noFill/>
        </p:spPr>
        <p:txBody>
          <a:bodyPr wrap="square" rtlCol="0">
            <a:spAutoFit/>
          </a:bodyPr>
          <a:lstStyle/>
          <a:p>
            <a:r>
              <a:rPr lang="fr-FR" sz="2000" b="1" dirty="0">
                <a:solidFill>
                  <a:schemeClr val="tx1"/>
                </a:solidFill>
              </a:rPr>
              <a:t>Université de Lille </a:t>
            </a:r>
          </a:p>
        </p:txBody>
      </p:sp>
      <p:sp>
        <p:nvSpPr>
          <p:cNvPr id="9" name="ZoneTexte 8">
            <a:extLst>
              <a:ext uri="{FF2B5EF4-FFF2-40B4-BE49-F238E27FC236}">
                <a16:creationId xmlns:a16="http://schemas.microsoft.com/office/drawing/2014/main" id="{5C024069-E5AB-44AA-91AE-534579BA97B5}"/>
              </a:ext>
            </a:extLst>
          </p:cNvPr>
          <p:cNvSpPr txBox="1"/>
          <p:nvPr/>
        </p:nvSpPr>
        <p:spPr>
          <a:xfrm>
            <a:off x="873377" y="2983982"/>
            <a:ext cx="1712199" cy="584775"/>
          </a:xfrm>
          <a:prstGeom prst="rect">
            <a:avLst/>
          </a:prstGeom>
          <a:noFill/>
        </p:spPr>
        <p:txBody>
          <a:bodyPr wrap="square" rtlCol="0">
            <a:spAutoFit/>
          </a:bodyPr>
          <a:lstStyle/>
          <a:p>
            <a:r>
              <a:rPr lang="fr-FR" sz="1600" b="1" dirty="0">
                <a:solidFill>
                  <a:schemeClr val="bg2"/>
                </a:solidFill>
              </a:rPr>
              <a:t>Réalise Par:</a:t>
            </a:r>
          </a:p>
          <a:p>
            <a:r>
              <a:rPr lang="fr-FR" sz="1600" b="1" dirty="0">
                <a:solidFill>
                  <a:schemeClr val="bg2"/>
                </a:solidFill>
              </a:rPr>
              <a:t> </a:t>
            </a:r>
          </a:p>
        </p:txBody>
      </p:sp>
      <p:sp>
        <p:nvSpPr>
          <p:cNvPr id="13" name="ZoneTexte 12">
            <a:extLst>
              <a:ext uri="{FF2B5EF4-FFF2-40B4-BE49-F238E27FC236}">
                <a16:creationId xmlns:a16="http://schemas.microsoft.com/office/drawing/2014/main" id="{BF6BA1F3-C111-4C22-AD9F-AD629455B0BC}"/>
              </a:ext>
            </a:extLst>
          </p:cNvPr>
          <p:cNvSpPr txBox="1"/>
          <p:nvPr/>
        </p:nvSpPr>
        <p:spPr>
          <a:xfrm>
            <a:off x="867111" y="3288643"/>
            <a:ext cx="2387260" cy="1169551"/>
          </a:xfrm>
          <a:prstGeom prst="rect">
            <a:avLst/>
          </a:prstGeom>
          <a:noFill/>
        </p:spPr>
        <p:txBody>
          <a:bodyPr wrap="square" rtlCol="0">
            <a:spAutoFit/>
          </a:bodyPr>
          <a:lstStyle/>
          <a:p>
            <a:pPr marL="285750" indent="-285750">
              <a:buFont typeface="Arial" panose="020B0604020202020204" pitchFamily="34" charset="0"/>
              <a:buChar char="•"/>
            </a:pPr>
            <a:r>
              <a:rPr lang="fr-FR" b="1" dirty="0">
                <a:solidFill>
                  <a:schemeClr val="tx1"/>
                </a:solidFill>
              </a:rPr>
              <a:t>KOURIAT Mohamed</a:t>
            </a:r>
          </a:p>
          <a:p>
            <a:pPr marL="285750" indent="-285750">
              <a:buFont typeface="Arial" panose="020B0604020202020204" pitchFamily="34" charset="0"/>
              <a:buChar char="•"/>
            </a:pPr>
            <a:r>
              <a:rPr lang="fr-FR" b="1" dirty="0">
                <a:solidFill>
                  <a:schemeClr val="tx1"/>
                </a:solidFill>
              </a:rPr>
              <a:t>Lampe Thibault </a:t>
            </a:r>
          </a:p>
          <a:p>
            <a:pPr marL="285750" indent="-285750">
              <a:buFont typeface="Arial" panose="020B0604020202020204" pitchFamily="34" charset="0"/>
              <a:buChar char="•"/>
            </a:pPr>
            <a:r>
              <a:rPr lang="fr-FR" b="1" dirty="0">
                <a:solidFill>
                  <a:schemeClr val="tx1"/>
                </a:solidFill>
              </a:rPr>
              <a:t>Mansour Lilia </a:t>
            </a:r>
          </a:p>
          <a:p>
            <a:pPr marL="285750" indent="-285750">
              <a:buFont typeface="Arial" panose="020B0604020202020204" pitchFamily="34" charset="0"/>
              <a:buChar char="•"/>
            </a:pPr>
            <a:r>
              <a:rPr lang="fr-FR" b="1" dirty="0" err="1">
                <a:solidFill>
                  <a:schemeClr val="tx1"/>
                </a:solidFill>
              </a:rPr>
              <a:t>Boughanime</a:t>
            </a:r>
            <a:r>
              <a:rPr lang="fr-FR" b="1" dirty="0">
                <a:solidFill>
                  <a:schemeClr val="tx1"/>
                </a:solidFill>
              </a:rPr>
              <a:t> </a:t>
            </a:r>
            <a:r>
              <a:rPr lang="fr-FR" b="1" dirty="0" err="1">
                <a:solidFill>
                  <a:schemeClr val="tx1"/>
                </a:solidFill>
              </a:rPr>
              <a:t>Youba</a:t>
            </a:r>
            <a:endParaRPr lang="fr-FR" b="1" dirty="0">
              <a:solidFill>
                <a:schemeClr val="tx1"/>
              </a:solidFill>
            </a:endParaRPr>
          </a:p>
          <a:p>
            <a:pPr marL="285750" indent="-285750">
              <a:buFont typeface="Arial" panose="020B0604020202020204" pitchFamily="34" charset="0"/>
              <a:buChar char="•"/>
            </a:pPr>
            <a:r>
              <a:rPr lang="fr-FR" b="1" dirty="0">
                <a:solidFill>
                  <a:schemeClr val="tx1"/>
                </a:solidFill>
              </a:rPr>
              <a:t> </a:t>
            </a:r>
            <a:r>
              <a:rPr lang="fr-FR" b="1" dirty="0" err="1">
                <a:solidFill>
                  <a:schemeClr val="tx1"/>
                </a:solidFill>
              </a:rPr>
              <a:t>Fahmi</a:t>
            </a:r>
            <a:r>
              <a:rPr lang="fr-FR" b="1" dirty="0">
                <a:solidFill>
                  <a:schemeClr val="tx1"/>
                </a:solidFill>
              </a:rPr>
              <a:t> Youness</a:t>
            </a:r>
          </a:p>
        </p:txBody>
      </p:sp>
      <p:sp>
        <p:nvSpPr>
          <p:cNvPr id="14" name="ZoneTexte 13">
            <a:extLst>
              <a:ext uri="{FF2B5EF4-FFF2-40B4-BE49-F238E27FC236}">
                <a16:creationId xmlns:a16="http://schemas.microsoft.com/office/drawing/2014/main" id="{3561FE2F-4C86-463E-8AB9-295214392C7E}"/>
              </a:ext>
            </a:extLst>
          </p:cNvPr>
          <p:cNvSpPr txBox="1"/>
          <p:nvPr/>
        </p:nvSpPr>
        <p:spPr>
          <a:xfrm>
            <a:off x="5491785" y="2980720"/>
            <a:ext cx="1485885" cy="338554"/>
          </a:xfrm>
          <a:prstGeom prst="rect">
            <a:avLst/>
          </a:prstGeom>
          <a:noFill/>
        </p:spPr>
        <p:txBody>
          <a:bodyPr wrap="square" rtlCol="0">
            <a:spAutoFit/>
          </a:bodyPr>
          <a:lstStyle/>
          <a:p>
            <a:r>
              <a:rPr lang="fr-FR" sz="1600" b="1" dirty="0">
                <a:solidFill>
                  <a:schemeClr val="bg2"/>
                </a:solidFill>
              </a:rPr>
              <a:t>Encadré Par:</a:t>
            </a:r>
          </a:p>
        </p:txBody>
      </p:sp>
      <p:sp>
        <p:nvSpPr>
          <p:cNvPr id="15" name="ZoneTexte 14">
            <a:extLst>
              <a:ext uri="{FF2B5EF4-FFF2-40B4-BE49-F238E27FC236}">
                <a16:creationId xmlns:a16="http://schemas.microsoft.com/office/drawing/2014/main" id="{CDFFBC60-8599-483F-A7F7-21E2C399C58B}"/>
              </a:ext>
            </a:extLst>
          </p:cNvPr>
          <p:cNvSpPr txBox="1"/>
          <p:nvPr/>
        </p:nvSpPr>
        <p:spPr>
          <a:xfrm>
            <a:off x="6569887" y="3228276"/>
            <a:ext cx="1564913" cy="338554"/>
          </a:xfrm>
          <a:prstGeom prst="rect">
            <a:avLst/>
          </a:prstGeom>
          <a:noFill/>
        </p:spPr>
        <p:txBody>
          <a:bodyPr wrap="square" rtlCol="0">
            <a:spAutoFit/>
          </a:bodyPr>
          <a:lstStyle/>
          <a:p>
            <a:r>
              <a:rPr lang="fr-FR" sz="1600" b="1" dirty="0">
                <a:solidFill>
                  <a:schemeClr val="tx1"/>
                </a:solidFill>
              </a:rPr>
              <a:t>Emilie BOUT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76B1F67-A2A5-4B31-B83F-D7D837857EEE}"/>
              </a:ext>
            </a:extLst>
          </p:cNvPr>
          <p:cNvPicPr>
            <a:picLocks noChangeAspect="1"/>
          </p:cNvPicPr>
          <p:nvPr/>
        </p:nvPicPr>
        <p:blipFill>
          <a:blip r:embed="rId2"/>
          <a:stretch>
            <a:fillRect/>
          </a:stretch>
        </p:blipFill>
        <p:spPr>
          <a:xfrm>
            <a:off x="836180" y="0"/>
            <a:ext cx="7602075" cy="5018930"/>
          </a:xfrm>
          <a:prstGeom prst="rect">
            <a:avLst/>
          </a:prstGeom>
        </p:spPr>
      </p:pic>
      <p:sp>
        <p:nvSpPr>
          <p:cNvPr id="6" name="ZoneTexte 5">
            <a:extLst>
              <a:ext uri="{FF2B5EF4-FFF2-40B4-BE49-F238E27FC236}">
                <a16:creationId xmlns:a16="http://schemas.microsoft.com/office/drawing/2014/main" id="{18F2A2AA-E633-48D3-97FE-A746FF1248ED}"/>
              </a:ext>
            </a:extLst>
          </p:cNvPr>
          <p:cNvSpPr txBox="1"/>
          <p:nvPr/>
        </p:nvSpPr>
        <p:spPr>
          <a:xfrm>
            <a:off x="3510314" y="552321"/>
            <a:ext cx="1736747" cy="400110"/>
          </a:xfrm>
          <a:prstGeom prst="rect">
            <a:avLst/>
          </a:prstGeom>
          <a:noFill/>
        </p:spPr>
        <p:txBody>
          <a:bodyPr wrap="square" rtlCol="0">
            <a:spAutoFit/>
          </a:bodyPr>
          <a:lstStyle/>
          <a:p>
            <a:r>
              <a:rPr lang="fr-FR" sz="2000" b="1" dirty="0">
                <a:solidFill>
                  <a:schemeClr val="bg2"/>
                </a:solidFill>
              </a:rPr>
              <a:t>Livrable  1</a:t>
            </a:r>
          </a:p>
        </p:txBody>
      </p:sp>
    </p:spTree>
    <p:extLst>
      <p:ext uri="{BB962C8B-B14F-4D97-AF65-F5344CB8AC3E}">
        <p14:creationId xmlns:p14="http://schemas.microsoft.com/office/powerpoint/2010/main" val="169973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3B64247-0EA7-4228-BFBA-1517C2B8EF60}"/>
              </a:ext>
            </a:extLst>
          </p:cNvPr>
          <p:cNvPicPr>
            <a:picLocks noChangeAspect="1"/>
          </p:cNvPicPr>
          <p:nvPr/>
        </p:nvPicPr>
        <p:blipFill>
          <a:blip r:embed="rId2"/>
          <a:stretch>
            <a:fillRect/>
          </a:stretch>
        </p:blipFill>
        <p:spPr>
          <a:xfrm>
            <a:off x="1469054" y="0"/>
            <a:ext cx="5629022" cy="5143500"/>
          </a:xfrm>
          <a:prstGeom prst="rect">
            <a:avLst/>
          </a:prstGeom>
        </p:spPr>
      </p:pic>
      <p:sp>
        <p:nvSpPr>
          <p:cNvPr id="6" name="ZoneTexte 5">
            <a:extLst>
              <a:ext uri="{FF2B5EF4-FFF2-40B4-BE49-F238E27FC236}">
                <a16:creationId xmlns:a16="http://schemas.microsoft.com/office/drawing/2014/main" id="{7DC0DE41-E2A0-40AC-9AD7-BCEADB3FB4F2}"/>
              </a:ext>
            </a:extLst>
          </p:cNvPr>
          <p:cNvSpPr txBox="1"/>
          <p:nvPr/>
        </p:nvSpPr>
        <p:spPr>
          <a:xfrm>
            <a:off x="1693788" y="644375"/>
            <a:ext cx="1736747" cy="400110"/>
          </a:xfrm>
          <a:prstGeom prst="rect">
            <a:avLst/>
          </a:prstGeom>
          <a:noFill/>
        </p:spPr>
        <p:txBody>
          <a:bodyPr wrap="square" rtlCol="0">
            <a:spAutoFit/>
          </a:bodyPr>
          <a:lstStyle/>
          <a:p>
            <a:r>
              <a:rPr lang="fr-FR" sz="2000" b="1" dirty="0">
                <a:solidFill>
                  <a:schemeClr val="bg2"/>
                </a:solidFill>
              </a:rPr>
              <a:t>Livrable  2</a:t>
            </a:r>
          </a:p>
        </p:txBody>
      </p:sp>
    </p:spTree>
    <p:extLst>
      <p:ext uri="{BB962C8B-B14F-4D97-AF65-F5344CB8AC3E}">
        <p14:creationId xmlns:p14="http://schemas.microsoft.com/office/powerpoint/2010/main" val="182086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D4D8889-C9F5-49C7-869A-3177020855A5}"/>
              </a:ext>
            </a:extLst>
          </p:cNvPr>
          <p:cNvPicPr>
            <a:picLocks noChangeAspect="1"/>
          </p:cNvPicPr>
          <p:nvPr/>
        </p:nvPicPr>
        <p:blipFill>
          <a:blip r:embed="rId2"/>
          <a:stretch>
            <a:fillRect/>
          </a:stretch>
        </p:blipFill>
        <p:spPr>
          <a:xfrm>
            <a:off x="512207" y="122738"/>
            <a:ext cx="7995201" cy="5082132"/>
          </a:xfrm>
          <a:prstGeom prst="rect">
            <a:avLst/>
          </a:prstGeom>
        </p:spPr>
      </p:pic>
      <p:sp>
        <p:nvSpPr>
          <p:cNvPr id="13" name="ZoneTexte 12">
            <a:extLst>
              <a:ext uri="{FF2B5EF4-FFF2-40B4-BE49-F238E27FC236}">
                <a16:creationId xmlns:a16="http://schemas.microsoft.com/office/drawing/2014/main" id="{A52DC490-8921-47EA-BFAD-2BE9E03B0714}"/>
              </a:ext>
            </a:extLst>
          </p:cNvPr>
          <p:cNvSpPr txBox="1"/>
          <p:nvPr/>
        </p:nvSpPr>
        <p:spPr>
          <a:xfrm>
            <a:off x="4007404" y="227449"/>
            <a:ext cx="1736747" cy="400110"/>
          </a:xfrm>
          <a:prstGeom prst="rect">
            <a:avLst/>
          </a:prstGeom>
          <a:noFill/>
        </p:spPr>
        <p:txBody>
          <a:bodyPr wrap="square" rtlCol="0">
            <a:spAutoFit/>
          </a:bodyPr>
          <a:lstStyle/>
          <a:p>
            <a:r>
              <a:rPr lang="fr-FR" sz="2000" b="1" dirty="0">
                <a:solidFill>
                  <a:schemeClr val="bg2"/>
                </a:solidFill>
              </a:rPr>
              <a:t>Livrable  3</a:t>
            </a:r>
          </a:p>
        </p:txBody>
      </p:sp>
    </p:spTree>
    <p:extLst>
      <p:ext uri="{BB962C8B-B14F-4D97-AF65-F5344CB8AC3E}">
        <p14:creationId xmlns:p14="http://schemas.microsoft.com/office/powerpoint/2010/main" val="44212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8C9DFC31-5C8B-4CF0-BBF1-B64DBEC4818F}"/>
              </a:ext>
            </a:extLst>
          </p:cNvPr>
          <p:cNvPicPr>
            <a:picLocks noChangeAspect="1"/>
          </p:cNvPicPr>
          <p:nvPr/>
        </p:nvPicPr>
        <p:blipFill>
          <a:blip r:embed="rId2"/>
          <a:stretch>
            <a:fillRect/>
          </a:stretch>
        </p:blipFill>
        <p:spPr>
          <a:xfrm>
            <a:off x="0" y="924169"/>
            <a:ext cx="9144000" cy="3295162"/>
          </a:xfrm>
          <a:prstGeom prst="rect">
            <a:avLst/>
          </a:prstGeom>
        </p:spPr>
      </p:pic>
      <p:sp>
        <p:nvSpPr>
          <p:cNvPr id="13" name="ZoneTexte 12">
            <a:extLst>
              <a:ext uri="{FF2B5EF4-FFF2-40B4-BE49-F238E27FC236}">
                <a16:creationId xmlns:a16="http://schemas.microsoft.com/office/drawing/2014/main" id="{EC9AC8E3-B25D-4BDB-8152-9051B9821198}"/>
              </a:ext>
            </a:extLst>
          </p:cNvPr>
          <p:cNvSpPr txBox="1"/>
          <p:nvPr/>
        </p:nvSpPr>
        <p:spPr>
          <a:xfrm>
            <a:off x="3320070" y="276160"/>
            <a:ext cx="2503860" cy="400110"/>
          </a:xfrm>
          <a:prstGeom prst="rect">
            <a:avLst/>
          </a:prstGeom>
          <a:noFill/>
        </p:spPr>
        <p:txBody>
          <a:bodyPr wrap="square" rtlCol="0">
            <a:spAutoFit/>
          </a:bodyPr>
          <a:lstStyle/>
          <a:p>
            <a:r>
              <a:rPr lang="fr-FR" sz="2000" b="1" dirty="0">
                <a:solidFill>
                  <a:schemeClr val="bg2"/>
                </a:solidFill>
              </a:rPr>
              <a:t>UML Complet</a:t>
            </a:r>
          </a:p>
        </p:txBody>
      </p:sp>
    </p:spTree>
    <p:extLst>
      <p:ext uri="{BB962C8B-B14F-4D97-AF65-F5344CB8AC3E}">
        <p14:creationId xmlns:p14="http://schemas.microsoft.com/office/powerpoint/2010/main" val="2803022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6" name="Google Shape;2326;p39"/>
          <p:cNvSpPr txBox="1">
            <a:spLocks noGrp="1"/>
          </p:cNvSpPr>
          <p:nvPr>
            <p:ph type="title"/>
          </p:nvPr>
        </p:nvSpPr>
        <p:spPr>
          <a:xfrm>
            <a:off x="603524" y="1484756"/>
            <a:ext cx="3250500" cy="508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Video de Game</a:t>
            </a:r>
            <a:endParaRPr dirty="0"/>
          </a:p>
        </p:txBody>
      </p:sp>
      <p:grpSp>
        <p:nvGrpSpPr>
          <p:cNvPr id="2327" name="Google Shape;2327;p39"/>
          <p:cNvGrpSpPr/>
          <p:nvPr/>
        </p:nvGrpSpPr>
        <p:grpSpPr>
          <a:xfrm>
            <a:off x="4771380" y="1739156"/>
            <a:ext cx="3409428" cy="2596715"/>
            <a:chOff x="720010" y="1419647"/>
            <a:chExt cx="4021500" cy="3062887"/>
          </a:xfrm>
        </p:grpSpPr>
        <p:sp>
          <p:nvSpPr>
            <p:cNvPr id="2328" name="Google Shape;2328;p39"/>
            <p:cNvSpPr/>
            <p:nvPr/>
          </p:nvSpPr>
          <p:spPr>
            <a:xfrm>
              <a:off x="720010" y="1419647"/>
              <a:ext cx="4021500" cy="2544300"/>
            </a:xfrm>
            <a:prstGeom prst="roundRect">
              <a:avLst>
                <a:gd name="adj" fmla="val 3857"/>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747353" y="1447364"/>
              <a:ext cx="3966900" cy="2488800"/>
            </a:xfrm>
            <a:prstGeom prst="roundRect">
              <a:avLst>
                <a:gd name="adj" fmla="val 3282"/>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858158" y="1548119"/>
              <a:ext cx="3748500" cy="22857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2"/>
              </a:solidFill>
              <a:prstDash val="solid"/>
              <a:round/>
              <a:headEnd type="none" w="med" len="med"/>
              <a:tailEnd type="none" w="med" len="med"/>
            </a:ln>
          </p:spPr>
        </p:sp>
        <p:cxnSp>
          <p:nvCxnSpPr>
            <p:cNvPr id="2332" name="Google Shape;2332;p39"/>
            <p:cNvCxnSpPr/>
            <p:nvPr/>
          </p:nvCxnSpPr>
          <p:spPr>
            <a:xfrm>
              <a:off x="2057250" y="4433452"/>
              <a:ext cx="1353300" cy="0"/>
            </a:xfrm>
            <a:prstGeom prst="straightConnector1">
              <a:avLst/>
            </a:prstGeom>
            <a:noFill/>
            <a:ln w="19050" cap="flat" cmpd="sng">
              <a:solidFill>
                <a:schemeClr val="accent2"/>
              </a:solidFill>
              <a:prstDash val="solid"/>
              <a:round/>
              <a:headEnd type="none" w="med" len="med"/>
              <a:tailEnd type="none" w="med" len="med"/>
            </a:ln>
          </p:spPr>
        </p:cxnSp>
      </p:grpSp>
      <p:pic>
        <p:nvPicPr>
          <p:cNvPr id="2333" name="Google Shape;2333;p39"/>
          <p:cNvPicPr preferRelativeResize="0"/>
          <p:nvPr/>
        </p:nvPicPr>
        <p:blipFill rotWithShape="1">
          <a:blip r:embed="rId3">
            <a:alphaModFix/>
          </a:blip>
          <a:srcRect l="3831" r="3831"/>
          <a:stretch/>
        </p:blipFill>
        <p:spPr>
          <a:xfrm>
            <a:off x="4894854" y="1852739"/>
            <a:ext cx="3170714" cy="1931499"/>
          </a:xfrm>
          <a:prstGeom prst="rect">
            <a:avLst/>
          </a:prstGeom>
          <a:noFill/>
          <a:ln w="9525" cap="flat" cmpd="sng">
            <a:solidFill>
              <a:schemeClr val="accent2"/>
            </a:solidFill>
            <a:prstDash val="solid"/>
            <a:round/>
            <a:headEnd type="none" w="sm" len="sm"/>
            <a:tailEnd type="none" w="sm" len="sm"/>
          </a:ln>
        </p:spPr>
      </p:pic>
      <p:sp>
        <p:nvSpPr>
          <p:cNvPr id="2334" name="Google Shape;2334;p39"/>
          <p:cNvSpPr/>
          <p:nvPr/>
        </p:nvSpPr>
        <p:spPr>
          <a:xfrm>
            <a:off x="6242678" y="2581488"/>
            <a:ext cx="475092" cy="474001"/>
          </a:xfrm>
          <a:custGeom>
            <a:avLst/>
            <a:gdLst/>
            <a:ahLst/>
            <a:cxnLst/>
            <a:rect l="l" t="t" r="r" b="b"/>
            <a:pathLst>
              <a:path w="14878" h="14845" extrusionOk="0">
                <a:moveTo>
                  <a:pt x="4303" y="2636"/>
                </a:moveTo>
                <a:lnTo>
                  <a:pt x="12576" y="7440"/>
                </a:lnTo>
                <a:lnTo>
                  <a:pt x="4303" y="12210"/>
                </a:lnTo>
                <a:lnTo>
                  <a:pt x="4303" y="2636"/>
                </a:lnTo>
                <a:close/>
                <a:moveTo>
                  <a:pt x="7439" y="1"/>
                </a:moveTo>
                <a:cubicBezTo>
                  <a:pt x="3336" y="1"/>
                  <a:pt x="0" y="3303"/>
                  <a:pt x="0" y="7406"/>
                </a:cubicBezTo>
                <a:cubicBezTo>
                  <a:pt x="0" y="11542"/>
                  <a:pt x="3336" y="14845"/>
                  <a:pt x="7439" y="14845"/>
                </a:cubicBezTo>
                <a:cubicBezTo>
                  <a:pt x="11542" y="14845"/>
                  <a:pt x="14877" y="11542"/>
                  <a:pt x="14877" y="7406"/>
                </a:cubicBezTo>
                <a:cubicBezTo>
                  <a:pt x="14877" y="3303"/>
                  <a:pt x="11542" y="1"/>
                  <a:pt x="7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69A1C781-5F72-4FF7-957E-C0418CCE6F10}"/>
              </a:ext>
            </a:extLst>
          </p:cNvPr>
          <p:cNvSpPr>
            <a:spLocks noGrp="1"/>
          </p:cNvSpPr>
          <p:nvPr>
            <p:ph type="title"/>
          </p:nvPr>
        </p:nvSpPr>
        <p:spPr>
          <a:xfrm>
            <a:off x="407018" y="222536"/>
            <a:ext cx="7704000" cy="488400"/>
          </a:xfrm>
        </p:spPr>
        <p:txBody>
          <a:bodyPr/>
          <a:lstStyle/>
          <a:p>
            <a:r>
              <a:rPr lang="fr-FR" dirty="0"/>
              <a:t>Réalisation de projet </a:t>
            </a:r>
          </a:p>
        </p:txBody>
      </p:sp>
      <p:sp>
        <p:nvSpPr>
          <p:cNvPr id="3" name="ZoneTexte 2">
            <a:extLst>
              <a:ext uri="{FF2B5EF4-FFF2-40B4-BE49-F238E27FC236}">
                <a16:creationId xmlns:a16="http://schemas.microsoft.com/office/drawing/2014/main" id="{BE0BB556-B810-4E5B-80C8-71EF2189069F}"/>
              </a:ext>
            </a:extLst>
          </p:cNvPr>
          <p:cNvSpPr txBox="1"/>
          <p:nvPr/>
        </p:nvSpPr>
        <p:spPr>
          <a:xfrm>
            <a:off x="748703" y="1055549"/>
            <a:ext cx="7149503" cy="2308324"/>
          </a:xfrm>
          <a:prstGeom prst="rect">
            <a:avLst/>
          </a:prstGeom>
          <a:noFill/>
        </p:spPr>
        <p:txBody>
          <a:bodyPr wrap="square" rtlCol="0">
            <a:spAutoFit/>
          </a:bodyPr>
          <a:lstStyle/>
          <a:p>
            <a:r>
              <a:rPr lang="fr-FR" sz="2400" b="1" dirty="0">
                <a:solidFill>
                  <a:schemeClr val="tx1"/>
                </a:solidFill>
              </a:rPr>
              <a:t>Les problèmes rencontre</a:t>
            </a:r>
          </a:p>
          <a:p>
            <a:r>
              <a:rPr lang="fr-FR" sz="2400" b="1" dirty="0">
                <a:solidFill>
                  <a:schemeClr val="tx1"/>
                </a:solidFill>
              </a:rPr>
              <a:t>	les problèmes d’</a:t>
            </a:r>
            <a:r>
              <a:rPr lang="fr-FR" sz="2400" b="1" dirty="0" err="1">
                <a:solidFill>
                  <a:schemeClr val="tx1"/>
                </a:solidFill>
              </a:rPr>
              <a:t>oganisation</a:t>
            </a:r>
            <a:r>
              <a:rPr lang="fr-FR" sz="2400" b="1" dirty="0">
                <a:solidFill>
                  <a:schemeClr val="tx1"/>
                </a:solidFill>
              </a:rPr>
              <a:t> </a:t>
            </a:r>
          </a:p>
          <a:p>
            <a:r>
              <a:rPr lang="fr-FR" sz="2400" b="1" dirty="0">
                <a:solidFill>
                  <a:schemeClr val="tx1"/>
                </a:solidFill>
              </a:rPr>
              <a:t>	les problèmes techniques  </a:t>
            </a:r>
          </a:p>
          <a:p>
            <a:endParaRPr lang="fr-FR" sz="2400" b="1" dirty="0">
              <a:solidFill>
                <a:schemeClr val="tx1"/>
              </a:solidFill>
            </a:endParaRPr>
          </a:p>
          <a:p>
            <a:r>
              <a:rPr lang="fr-FR" sz="2400" b="1" dirty="0">
                <a:solidFill>
                  <a:schemeClr val="tx1"/>
                </a:solidFill>
              </a:rPr>
              <a:t>Comment notre projet peux être  </a:t>
            </a:r>
            <a:r>
              <a:rPr lang="fr-FR" sz="2400" b="1" dirty="0" err="1">
                <a:solidFill>
                  <a:schemeClr val="tx1"/>
                </a:solidFill>
              </a:rPr>
              <a:t>extensier</a:t>
            </a:r>
            <a:r>
              <a:rPr lang="fr-FR" sz="2400" b="1" dirty="0">
                <a:solidFill>
                  <a:schemeClr val="tx1"/>
                </a:solidFill>
              </a:rPr>
              <a:t> sur des autres projets </a:t>
            </a:r>
          </a:p>
        </p:txBody>
      </p:sp>
    </p:spTree>
    <p:extLst>
      <p:ext uri="{BB962C8B-B14F-4D97-AF65-F5344CB8AC3E}">
        <p14:creationId xmlns:p14="http://schemas.microsoft.com/office/powerpoint/2010/main" val="263452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326;p39">
            <a:extLst>
              <a:ext uri="{FF2B5EF4-FFF2-40B4-BE49-F238E27FC236}">
                <a16:creationId xmlns:a16="http://schemas.microsoft.com/office/drawing/2014/main" id="{6442585B-EB53-4CC2-BF90-15116244FFA6}"/>
              </a:ext>
            </a:extLst>
          </p:cNvPr>
          <p:cNvSpPr txBox="1">
            <a:spLocks noGrp="1"/>
          </p:cNvSpPr>
          <p:nvPr>
            <p:ph type="title"/>
          </p:nvPr>
        </p:nvSpPr>
        <p:spPr>
          <a:xfrm>
            <a:off x="159559" y="104327"/>
            <a:ext cx="3866254" cy="74256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u="sng" dirty="0"/>
              <a:t>Implemntation de Plateau dans les deux jeux </a:t>
            </a:r>
            <a:endParaRPr sz="2000" u="sng" dirty="0"/>
          </a:p>
        </p:txBody>
      </p:sp>
    </p:spTree>
    <p:extLst>
      <p:ext uri="{BB962C8B-B14F-4D97-AF65-F5344CB8AC3E}">
        <p14:creationId xmlns:p14="http://schemas.microsoft.com/office/powerpoint/2010/main" val="102441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Plan</a:t>
            </a:r>
            <a:endParaRPr dirty="0"/>
          </a:p>
        </p:txBody>
      </p:sp>
      <p:sp>
        <p:nvSpPr>
          <p:cNvPr id="1884" name="Google Shape;1884;p26"/>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Organisation </a:t>
            </a:r>
            <a:endParaRPr dirty="0"/>
          </a:p>
        </p:txBody>
      </p:sp>
      <p:sp>
        <p:nvSpPr>
          <p:cNvPr id="1885" name="Google Shape;1885;p26"/>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86" name="Google Shape;1886;p26"/>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r>
              <a:rPr lang="fr-FR" dirty="0"/>
              <a:t>Contexte du Projet </a:t>
            </a:r>
            <a:br>
              <a:rPr lang="fr-FR" dirty="0"/>
            </a:br>
            <a:endParaRPr dirty="0"/>
          </a:p>
        </p:txBody>
      </p:sp>
      <p:sp>
        <p:nvSpPr>
          <p:cNvPr id="1887" name="Google Shape;1887;p26"/>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89" name="Google Shape;1889;p26"/>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1890" name="Google Shape;1890;p26"/>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2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Plan</a:t>
            </a:r>
            <a:endParaRPr dirty="0"/>
          </a:p>
        </p:txBody>
      </p:sp>
      <p:sp>
        <p:nvSpPr>
          <p:cNvPr id="1899" name="Google Shape;1899;p27"/>
          <p:cNvSpPr txBox="1">
            <a:spLocks noGrp="1"/>
          </p:cNvSpPr>
          <p:nvPr>
            <p:ph type="title" idx="2"/>
          </p:nvPr>
        </p:nvSpPr>
        <p:spPr>
          <a:xfrm>
            <a:off x="719999" y="2868049"/>
            <a:ext cx="1751699" cy="8605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Conception &amp; mise en place </a:t>
            </a:r>
            <a:endParaRPr dirty="0"/>
          </a:p>
        </p:txBody>
      </p:sp>
      <p:sp>
        <p:nvSpPr>
          <p:cNvPr id="1900" name="Google Shape;1900;p27"/>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1" name="Google Shape;1901;p27"/>
          <p:cNvSpPr txBox="1">
            <a:spLocks noGrp="1"/>
          </p:cNvSpPr>
          <p:nvPr>
            <p:ph type="title" idx="5"/>
          </p:nvPr>
        </p:nvSpPr>
        <p:spPr>
          <a:xfrm>
            <a:off x="3666724" y="2868050"/>
            <a:ext cx="1445323"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Réalisation de projet </a:t>
            </a:r>
            <a:endParaRPr dirty="0"/>
          </a:p>
        </p:txBody>
      </p:sp>
      <p:sp>
        <p:nvSpPr>
          <p:cNvPr id="1902" name="Google Shape;1902;p27"/>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1904" name="Google Shape;1904;p27"/>
          <p:cNvSpPr txBox="1">
            <a:spLocks noGrp="1"/>
          </p:cNvSpPr>
          <p:nvPr>
            <p:ph type="title" idx="8"/>
          </p:nvPr>
        </p:nvSpPr>
        <p:spPr>
          <a:xfrm>
            <a:off x="6672300" y="2868050"/>
            <a:ext cx="1600258" cy="488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Conclusion &amp; prespectives</a:t>
            </a:r>
            <a:endParaRPr dirty="0"/>
          </a:p>
        </p:txBody>
      </p:sp>
      <p:sp>
        <p:nvSpPr>
          <p:cNvPr id="1905" name="Google Shape;1905;p27"/>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28"/>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introduction</a:t>
            </a:r>
            <a:endParaRPr dirty="0"/>
          </a:p>
        </p:txBody>
      </p:sp>
      <p:sp>
        <p:nvSpPr>
          <p:cNvPr id="1912" name="Google Shape;1912;p28"/>
          <p:cNvSpPr txBox="1">
            <a:spLocks noGrp="1"/>
          </p:cNvSpPr>
          <p:nvPr>
            <p:ph type="subTitle" idx="1"/>
          </p:nvPr>
        </p:nvSpPr>
        <p:spPr>
          <a:xfrm>
            <a:off x="4914175" y="2571750"/>
            <a:ext cx="3509700" cy="177318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b="1" dirty="0"/>
              <a:t>Alors ce projet nous a permet de pratique ce que on a vu cette année dans le module de java ( langage de programmation d'orienter objet )</a:t>
            </a:r>
          </a:p>
          <a:p>
            <a:pPr marL="0" lvl="0" indent="0" algn="l" rtl="0">
              <a:spcBef>
                <a:spcPts val="0"/>
              </a:spcBef>
              <a:spcAft>
                <a:spcPts val="0"/>
              </a:spcAft>
              <a:buNone/>
            </a:pPr>
            <a:r>
              <a:rPr lang="fr-FR" b="1" dirty="0"/>
              <a:t>dans ce projet  logiciel  on  a  coder un </a:t>
            </a:r>
            <a:r>
              <a:rPr lang="fr-FR" b="1" dirty="0" err="1"/>
              <a:t>game</a:t>
            </a:r>
            <a:r>
              <a:rPr lang="fr-FR" b="1" dirty="0"/>
              <a:t> </a:t>
            </a:r>
            <a:endParaRPr b="1" dirty="0"/>
          </a:p>
        </p:txBody>
      </p:sp>
      <p:pic>
        <p:nvPicPr>
          <p:cNvPr id="3" name="Image 2">
            <a:extLst>
              <a:ext uri="{FF2B5EF4-FFF2-40B4-BE49-F238E27FC236}">
                <a16:creationId xmlns:a16="http://schemas.microsoft.com/office/drawing/2014/main" id="{9B714597-23E2-49A2-A7F7-293262A3A112}"/>
              </a:ext>
            </a:extLst>
          </p:cNvPr>
          <p:cNvPicPr>
            <a:picLocks noChangeAspect="1"/>
          </p:cNvPicPr>
          <p:nvPr/>
        </p:nvPicPr>
        <p:blipFill>
          <a:blip r:embed="rId3"/>
          <a:stretch>
            <a:fillRect/>
          </a:stretch>
        </p:blipFill>
        <p:spPr>
          <a:xfrm>
            <a:off x="1625898" y="1893750"/>
            <a:ext cx="1559159" cy="15591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6"/>
        <p:cNvGrpSpPr/>
        <p:nvPr/>
      </p:nvGrpSpPr>
      <p:grpSpPr>
        <a:xfrm>
          <a:off x="0" y="0"/>
          <a:ext cx="0" cy="0"/>
          <a:chOff x="0" y="0"/>
          <a:chExt cx="0" cy="0"/>
        </a:xfrm>
      </p:grpSpPr>
      <p:sp>
        <p:nvSpPr>
          <p:cNvPr id="2037" name="Google Shape;2037;p30"/>
          <p:cNvSpPr txBox="1">
            <a:spLocks noGrp="1"/>
          </p:cNvSpPr>
          <p:nvPr>
            <p:ph type="title"/>
          </p:nvPr>
        </p:nvSpPr>
        <p:spPr>
          <a:xfrm>
            <a:off x="572714" y="820837"/>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Contexte du projet </a:t>
            </a:r>
            <a:endParaRPr dirty="0"/>
          </a:p>
        </p:txBody>
      </p:sp>
      <p:sp>
        <p:nvSpPr>
          <p:cNvPr id="2038" name="Google Shape;2038;p30"/>
          <p:cNvSpPr txBox="1">
            <a:spLocks noGrp="1"/>
          </p:cNvSpPr>
          <p:nvPr>
            <p:ph type="subTitle" idx="1"/>
          </p:nvPr>
        </p:nvSpPr>
        <p:spPr>
          <a:xfrm>
            <a:off x="331393" y="1926991"/>
            <a:ext cx="3898307" cy="207917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sz="1800" b="1" dirty="0"/>
              <a:t>Le Game est contient deux jeu la premier jeu c’est un jeu de guerre et la deuxième c’est un jeu d’agricole </a:t>
            </a:r>
            <a:endParaRPr sz="1800" b="1" dirty="0"/>
          </a:p>
        </p:txBody>
      </p:sp>
      <p:pic>
        <p:nvPicPr>
          <p:cNvPr id="5" name="Image 4">
            <a:extLst>
              <a:ext uri="{FF2B5EF4-FFF2-40B4-BE49-F238E27FC236}">
                <a16:creationId xmlns:a16="http://schemas.microsoft.com/office/drawing/2014/main" id="{EF520653-77F7-40AA-A0E0-173DF3D0C20D}"/>
              </a:ext>
            </a:extLst>
          </p:cNvPr>
          <p:cNvPicPr>
            <a:picLocks noChangeAspect="1"/>
          </p:cNvPicPr>
          <p:nvPr/>
        </p:nvPicPr>
        <p:blipFill>
          <a:blip r:embed="rId3"/>
          <a:stretch>
            <a:fillRect/>
          </a:stretch>
        </p:blipFill>
        <p:spPr>
          <a:xfrm>
            <a:off x="4406303" y="564596"/>
            <a:ext cx="4657917" cy="40096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037;p30">
            <a:extLst>
              <a:ext uri="{FF2B5EF4-FFF2-40B4-BE49-F238E27FC236}">
                <a16:creationId xmlns:a16="http://schemas.microsoft.com/office/drawing/2014/main" id="{4A207733-7860-4A2E-B1F4-9D6AFFB07A45}"/>
              </a:ext>
            </a:extLst>
          </p:cNvPr>
          <p:cNvSpPr txBox="1">
            <a:spLocks/>
          </p:cNvSpPr>
          <p:nvPr/>
        </p:nvSpPr>
        <p:spPr>
          <a:xfrm>
            <a:off x="274390" y="238061"/>
            <a:ext cx="3509700" cy="63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9pPr>
          </a:lstStyle>
          <a:p>
            <a:r>
              <a:rPr lang="fr-FR" dirty="0"/>
              <a:t>Partie 1 : jeu de guerre </a:t>
            </a:r>
          </a:p>
        </p:txBody>
      </p:sp>
      <p:sp>
        <p:nvSpPr>
          <p:cNvPr id="2" name="ZoneTexte 1">
            <a:extLst>
              <a:ext uri="{FF2B5EF4-FFF2-40B4-BE49-F238E27FC236}">
                <a16:creationId xmlns:a16="http://schemas.microsoft.com/office/drawing/2014/main" id="{82AE8549-355A-4B71-922D-252DE874AC30}"/>
              </a:ext>
            </a:extLst>
          </p:cNvPr>
          <p:cNvSpPr txBox="1"/>
          <p:nvPr/>
        </p:nvSpPr>
        <p:spPr>
          <a:xfrm>
            <a:off x="1675377" y="1556087"/>
            <a:ext cx="5793245" cy="2031325"/>
          </a:xfrm>
          <a:prstGeom prst="rect">
            <a:avLst/>
          </a:prstGeom>
          <a:noFill/>
        </p:spPr>
        <p:txBody>
          <a:bodyPr wrap="square" rtlCol="0">
            <a:spAutoFit/>
          </a:bodyPr>
          <a:lstStyle/>
          <a:p>
            <a:pPr algn="just"/>
            <a:r>
              <a:rPr lang="fr-FR" sz="1800" b="1" dirty="0">
                <a:solidFill>
                  <a:schemeClr val="tx1"/>
                </a:solidFill>
              </a:rPr>
              <a:t>dans ce jeu il  a deux joueur leur objectif de  c'est déployer des armées sur des territoires et nourrir des soldat et faire Attention</a:t>
            </a:r>
          </a:p>
          <a:p>
            <a:pPr algn="just"/>
            <a:endParaRPr lang="fr-FR" sz="1800" b="1" dirty="0">
              <a:solidFill>
                <a:schemeClr val="tx1"/>
              </a:solidFill>
            </a:endParaRPr>
          </a:p>
          <a:p>
            <a:pPr algn="just"/>
            <a:r>
              <a:rPr lang="fr-FR" sz="1800" b="1" dirty="0">
                <a:solidFill>
                  <a:schemeClr val="tx1"/>
                </a:solidFill>
              </a:rPr>
              <a:t>a ses adversaire  , l'objectif du jeu  est d'obtenir le plus de points une fois qu'on joue 10 tours </a:t>
            </a:r>
          </a:p>
          <a:p>
            <a:pPr algn="just"/>
            <a:endParaRPr lang="fr-FR" sz="1800" b="1" dirty="0">
              <a:solidFill>
                <a:schemeClr val="tx1"/>
              </a:solidFill>
            </a:endParaRPr>
          </a:p>
        </p:txBody>
      </p:sp>
    </p:spTree>
    <p:extLst>
      <p:ext uri="{BB962C8B-B14F-4D97-AF65-F5344CB8AC3E}">
        <p14:creationId xmlns:p14="http://schemas.microsoft.com/office/powerpoint/2010/main" val="211137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2037;p30">
            <a:extLst>
              <a:ext uri="{FF2B5EF4-FFF2-40B4-BE49-F238E27FC236}">
                <a16:creationId xmlns:a16="http://schemas.microsoft.com/office/drawing/2014/main" id="{BA263AB0-3EF7-4B5F-BD0E-4722E0E70D81}"/>
              </a:ext>
            </a:extLst>
          </p:cNvPr>
          <p:cNvSpPr txBox="1">
            <a:spLocks/>
          </p:cNvSpPr>
          <p:nvPr/>
        </p:nvSpPr>
        <p:spPr>
          <a:xfrm>
            <a:off x="213020" y="121459"/>
            <a:ext cx="4739467" cy="633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9pPr>
          </a:lstStyle>
          <a:p>
            <a:r>
              <a:rPr lang="fr-FR" dirty="0"/>
              <a:t>Partie 1 : jeu d’agricole </a:t>
            </a:r>
          </a:p>
        </p:txBody>
      </p:sp>
      <p:sp>
        <p:nvSpPr>
          <p:cNvPr id="2" name="ZoneTexte 1">
            <a:extLst>
              <a:ext uri="{FF2B5EF4-FFF2-40B4-BE49-F238E27FC236}">
                <a16:creationId xmlns:a16="http://schemas.microsoft.com/office/drawing/2014/main" id="{542E1588-44F1-4564-A6B2-695EEE5EEF6D}"/>
              </a:ext>
            </a:extLst>
          </p:cNvPr>
          <p:cNvSpPr txBox="1"/>
          <p:nvPr/>
        </p:nvSpPr>
        <p:spPr>
          <a:xfrm>
            <a:off x="1248862" y="1740753"/>
            <a:ext cx="6646276" cy="830997"/>
          </a:xfrm>
          <a:prstGeom prst="rect">
            <a:avLst/>
          </a:prstGeom>
          <a:noFill/>
        </p:spPr>
        <p:txBody>
          <a:bodyPr wrap="square" rtlCol="0">
            <a:spAutoFit/>
          </a:bodyPr>
          <a:lstStyle/>
          <a:p>
            <a:r>
              <a:rPr lang="fr-FR" sz="1600" b="1" dirty="0">
                <a:solidFill>
                  <a:schemeClr val="tx1"/>
                </a:solidFill>
              </a:rPr>
              <a:t>dans la deuxième jeu faut que les joueurs grange de l'or en déployant des ouvrières agricoles qui exploitent les territoires et le but de ce jeu est d'obtenir le plus de pièce d'or en 6 tours </a:t>
            </a:r>
          </a:p>
        </p:txBody>
      </p:sp>
    </p:spTree>
    <p:extLst>
      <p:ext uri="{BB962C8B-B14F-4D97-AF65-F5344CB8AC3E}">
        <p14:creationId xmlns:p14="http://schemas.microsoft.com/office/powerpoint/2010/main" val="162605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u="sng" dirty="0"/>
              <a:t>Organisation </a:t>
            </a:r>
            <a:endParaRPr b="1" u="sng" dirty="0"/>
          </a:p>
        </p:txBody>
      </p:sp>
      <p:sp>
        <p:nvSpPr>
          <p:cNvPr id="1937" name="Google Shape;1937;p29"/>
          <p:cNvSpPr txBox="1">
            <a:spLocks noGrp="1"/>
          </p:cNvSpPr>
          <p:nvPr>
            <p:ph type="subTitle" idx="1"/>
          </p:nvPr>
        </p:nvSpPr>
        <p:spPr>
          <a:xfrm>
            <a:off x="667637" y="2148228"/>
            <a:ext cx="2330545" cy="5853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sz="1400" dirty="0"/>
              <a:t>nous avons commencé par faire connaissance,</a:t>
            </a:r>
            <a:r>
              <a:rPr lang="fr-FR" sz="1600" dirty="0"/>
              <a:t> nous sommes concertés suite à notre modélisation en autonomie.</a:t>
            </a:r>
            <a:endParaRPr sz="1400" dirty="0"/>
          </a:p>
        </p:txBody>
      </p:sp>
      <p:sp>
        <p:nvSpPr>
          <p:cNvPr id="1938" name="Google Shape;1938;p29"/>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fr-FR" dirty="0"/>
              <a:t>F</a:t>
            </a:r>
            <a:r>
              <a:rPr lang="en" dirty="0"/>
              <a:t>evrier </a:t>
            </a:r>
            <a:endParaRPr dirty="0"/>
          </a:p>
        </p:txBody>
      </p:sp>
      <p:sp>
        <p:nvSpPr>
          <p:cNvPr id="1939" name="Google Shape;1939;p29"/>
          <p:cNvSpPr txBox="1">
            <a:spLocks noGrp="1"/>
          </p:cNvSpPr>
          <p:nvPr>
            <p:ph type="subTitle" idx="3"/>
          </p:nvPr>
        </p:nvSpPr>
        <p:spPr>
          <a:xfrm>
            <a:off x="-264622" y="3610390"/>
            <a:ext cx="3386765" cy="536519"/>
          </a:xfrm>
          <a:prstGeom prst="rect">
            <a:avLst/>
          </a:prstGeom>
        </p:spPr>
        <p:txBody>
          <a:bodyPr spcFirstLastPara="1" wrap="square" lIns="0" tIns="0" rIns="0" bIns="0" anchor="ctr" anchorCtr="0">
            <a:noAutofit/>
          </a:bodyPr>
          <a:lstStyle/>
          <a:p>
            <a:pPr algn="ctr">
              <a:buFont typeface="Arial" panose="020B0604020202020204" pitchFamily="34" charset="0"/>
              <a:buChar char="•"/>
            </a:pPr>
            <a:r>
              <a:rPr lang="fr-FR" sz="1100" dirty="0"/>
              <a:t>Intégration de deux nouveaux membres au sein de l'équipe, mise en place d'une organisation de travail, mise en commun pour la représentation du plateau et des tuiles.</a:t>
            </a:r>
          </a:p>
        </p:txBody>
      </p:sp>
      <p:sp>
        <p:nvSpPr>
          <p:cNvPr id="1940" name="Google Shape;1940;p29"/>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Mars</a:t>
            </a:r>
            <a:endParaRPr dirty="0"/>
          </a:p>
        </p:txBody>
      </p:sp>
      <p:sp>
        <p:nvSpPr>
          <p:cNvPr id="1941" name="Google Shape;1941;p29"/>
          <p:cNvSpPr txBox="1">
            <a:spLocks noGrp="1"/>
          </p:cNvSpPr>
          <p:nvPr>
            <p:ph type="subTitle" idx="5"/>
          </p:nvPr>
        </p:nvSpPr>
        <p:spPr>
          <a:xfrm>
            <a:off x="6672294" y="2088317"/>
            <a:ext cx="1882562" cy="72852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une modélisation pour les actions, modification de l'UML </a:t>
            </a:r>
            <a:endParaRPr dirty="0"/>
          </a:p>
        </p:txBody>
      </p:sp>
      <p:sp>
        <p:nvSpPr>
          <p:cNvPr id="1942" name="Google Shape;1942;p29"/>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Avril</a:t>
            </a:r>
            <a:endParaRPr dirty="0"/>
          </a:p>
        </p:txBody>
      </p:sp>
      <p:sp>
        <p:nvSpPr>
          <p:cNvPr id="1943" name="Google Shape;1943;p29"/>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fr-FR" dirty="0"/>
              <a:t>Le Codage de jeu </a:t>
            </a:r>
            <a:endParaRPr dirty="0"/>
          </a:p>
        </p:txBody>
      </p:sp>
      <p:sp>
        <p:nvSpPr>
          <p:cNvPr id="1944" name="Google Shape;1944;p29"/>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Mai</a:t>
            </a:r>
            <a:endParaRPr dirty="0"/>
          </a:p>
        </p:txBody>
      </p:sp>
      <p:grpSp>
        <p:nvGrpSpPr>
          <p:cNvPr id="1945" name="Google Shape;1945;p29"/>
          <p:cNvGrpSpPr/>
          <p:nvPr/>
        </p:nvGrpSpPr>
        <p:grpSpPr>
          <a:xfrm>
            <a:off x="3133557" y="1731871"/>
            <a:ext cx="980782" cy="877163"/>
            <a:chOff x="3354270" y="1731871"/>
            <a:chExt cx="980782" cy="877163"/>
          </a:xfrm>
        </p:grpSpPr>
        <p:sp>
          <p:nvSpPr>
            <p:cNvPr id="1946" name="Google Shape;1946;p29"/>
            <p:cNvSpPr/>
            <p:nvPr/>
          </p:nvSpPr>
          <p:spPr>
            <a:xfrm>
              <a:off x="344260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a:off x="344260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a:off x="344260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a:off x="3488170"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a:off x="414297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a:off x="414297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a:off x="414297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a:off x="3466906"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a:off x="3354270"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a:off x="4237469"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a:off x="4234444"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9"/>
            <p:cNvSpPr/>
            <p:nvPr/>
          </p:nvSpPr>
          <p:spPr>
            <a:xfrm>
              <a:off x="4234331"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9"/>
            <p:cNvSpPr/>
            <p:nvPr/>
          </p:nvSpPr>
          <p:spPr>
            <a:xfrm>
              <a:off x="4234344"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29"/>
            <p:cNvGrpSpPr/>
            <p:nvPr/>
          </p:nvGrpSpPr>
          <p:grpSpPr>
            <a:xfrm>
              <a:off x="3680871" y="1943001"/>
              <a:ext cx="224255" cy="454737"/>
              <a:chOff x="3417000" y="1881451"/>
              <a:chExt cx="203979" cy="413623"/>
            </a:xfrm>
          </p:grpSpPr>
          <p:sp>
            <p:nvSpPr>
              <p:cNvPr id="1960" name="Google Shape;1960;p29"/>
              <p:cNvSpPr/>
              <p:nvPr/>
            </p:nvSpPr>
            <p:spPr>
              <a:xfrm>
                <a:off x="3417000" y="1881451"/>
                <a:ext cx="203979" cy="364813"/>
              </a:xfrm>
              <a:custGeom>
                <a:avLst/>
                <a:gdLst/>
                <a:ahLst/>
                <a:cxnLst/>
                <a:rect l="l" t="t" r="r" b="b"/>
                <a:pathLst>
                  <a:path w="3560" h="6367" fill="none" extrusionOk="0">
                    <a:moveTo>
                      <a:pt x="3559" y="6366"/>
                    </a:moveTo>
                    <a:lnTo>
                      <a:pt x="0" y="6366"/>
                    </a:lnTo>
                    <a:lnTo>
                      <a:pt x="0" y="0"/>
                    </a:lnTo>
                    <a:lnTo>
                      <a:pt x="3559"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9"/>
              <p:cNvSpPr/>
              <p:nvPr/>
            </p:nvSpPr>
            <p:spPr>
              <a:xfrm>
                <a:off x="3464384" y="2246200"/>
                <a:ext cx="109209" cy="48875"/>
              </a:xfrm>
              <a:custGeom>
                <a:avLst/>
                <a:gdLst/>
                <a:ahLst/>
                <a:cxnLst/>
                <a:rect l="l" t="t" r="r" b="b"/>
                <a:pathLst>
                  <a:path w="1906" h="853" fill="none" extrusionOk="0">
                    <a:moveTo>
                      <a:pt x="1905" y="853"/>
                    </a:moveTo>
                    <a:lnTo>
                      <a:pt x="0" y="853"/>
                    </a:lnTo>
                    <a:lnTo>
                      <a:pt x="0" y="0"/>
                    </a:lnTo>
                    <a:lnTo>
                      <a:pt x="1905"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9"/>
              <p:cNvSpPr/>
              <p:nvPr/>
            </p:nvSpPr>
            <p:spPr>
              <a:xfrm>
                <a:off x="3438544" y="2151432"/>
                <a:ext cx="160891" cy="70419"/>
              </a:xfrm>
              <a:custGeom>
                <a:avLst/>
                <a:gdLst/>
                <a:ahLst/>
                <a:cxnLst/>
                <a:rect l="l" t="t" r="r" b="b"/>
                <a:pathLst>
                  <a:path w="2808" h="1229" extrusionOk="0">
                    <a:moveTo>
                      <a:pt x="0" y="0"/>
                    </a:moveTo>
                    <a:lnTo>
                      <a:pt x="0" y="1228"/>
                    </a:lnTo>
                    <a:lnTo>
                      <a:pt x="2807" y="1228"/>
                    </a:lnTo>
                    <a:lnTo>
                      <a:pt x="2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9"/>
              <p:cNvSpPr/>
              <p:nvPr/>
            </p:nvSpPr>
            <p:spPr>
              <a:xfrm>
                <a:off x="3438544" y="2068123"/>
                <a:ext cx="160891" cy="70419"/>
              </a:xfrm>
              <a:custGeom>
                <a:avLst/>
                <a:gdLst/>
                <a:ahLst/>
                <a:cxnLst/>
                <a:rect l="l" t="t" r="r" b="b"/>
                <a:pathLst>
                  <a:path w="2808" h="1229" extrusionOk="0">
                    <a:moveTo>
                      <a:pt x="0" y="1"/>
                    </a:moveTo>
                    <a:lnTo>
                      <a:pt x="0" y="1229"/>
                    </a:lnTo>
                    <a:lnTo>
                      <a:pt x="2807" y="1229"/>
                    </a:lnTo>
                    <a:lnTo>
                      <a:pt x="2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9"/>
              <p:cNvSpPr/>
              <p:nvPr/>
            </p:nvSpPr>
            <p:spPr>
              <a:xfrm>
                <a:off x="3438544" y="1983381"/>
                <a:ext cx="160891" cy="71908"/>
              </a:xfrm>
              <a:custGeom>
                <a:avLst/>
                <a:gdLst/>
                <a:ahLst/>
                <a:cxnLst/>
                <a:rect l="l" t="t" r="r" b="b"/>
                <a:pathLst>
                  <a:path w="2808" h="1255" extrusionOk="0">
                    <a:moveTo>
                      <a:pt x="0" y="1"/>
                    </a:moveTo>
                    <a:lnTo>
                      <a:pt x="0" y="1254"/>
                    </a:lnTo>
                    <a:lnTo>
                      <a:pt x="2807" y="1254"/>
                    </a:lnTo>
                    <a:lnTo>
                      <a:pt x="28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9"/>
              <p:cNvSpPr/>
              <p:nvPr/>
            </p:nvSpPr>
            <p:spPr>
              <a:xfrm>
                <a:off x="3438544" y="1900130"/>
                <a:ext cx="160891" cy="70419"/>
              </a:xfrm>
              <a:custGeom>
                <a:avLst/>
                <a:gdLst/>
                <a:ahLst/>
                <a:cxnLst/>
                <a:rect l="l" t="t" r="r" b="b"/>
                <a:pathLst>
                  <a:path w="2808" h="1229" extrusionOk="0">
                    <a:moveTo>
                      <a:pt x="0" y="0"/>
                    </a:moveTo>
                    <a:lnTo>
                      <a:pt x="0" y="1228"/>
                    </a:lnTo>
                    <a:lnTo>
                      <a:pt x="2807" y="1228"/>
                    </a:lnTo>
                    <a:lnTo>
                      <a:pt x="28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6" name="Google Shape;1966;p29"/>
          <p:cNvGrpSpPr/>
          <p:nvPr/>
        </p:nvGrpSpPr>
        <p:grpSpPr>
          <a:xfrm>
            <a:off x="5029673" y="1731871"/>
            <a:ext cx="980782" cy="877163"/>
            <a:chOff x="4808949" y="1731871"/>
            <a:chExt cx="980782" cy="877163"/>
          </a:xfrm>
        </p:grpSpPr>
        <p:sp>
          <p:nvSpPr>
            <p:cNvPr id="1967" name="Google Shape;1967;p29"/>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9"/>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9"/>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9"/>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9"/>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9"/>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9"/>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9"/>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9"/>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9"/>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0" name="Google Shape;1980;p29"/>
            <p:cNvGrpSpPr/>
            <p:nvPr/>
          </p:nvGrpSpPr>
          <p:grpSpPr>
            <a:xfrm>
              <a:off x="5122483" y="1943088"/>
              <a:ext cx="454767" cy="454767"/>
              <a:chOff x="5122483" y="1943088"/>
              <a:chExt cx="454767" cy="454767"/>
            </a:xfrm>
          </p:grpSpPr>
          <p:sp>
            <p:nvSpPr>
              <p:cNvPr id="1981" name="Google Shape;1981;p29"/>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9"/>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9"/>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9"/>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9"/>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7" name="Google Shape;1987;p29"/>
          <p:cNvGrpSpPr/>
          <p:nvPr/>
        </p:nvGrpSpPr>
        <p:grpSpPr>
          <a:xfrm>
            <a:off x="3133557" y="3269746"/>
            <a:ext cx="980670" cy="877163"/>
            <a:chOff x="3354270" y="3269746"/>
            <a:chExt cx="980670" cy="877163"/>
          </a:xfrm>
        </p:grpSpPr>
        <p:sp>
          <p:nvSpPr>
            <p:cNvPr id="1988" name="Google Shape;1988;p29"/>
            <p:cNvSpPr/>
            <p:nvPr/>
          </p:nvSpPr>
          <p:spPr>
            <a:xfrm>
              <a:off x="344260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344260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344260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9"/>
            <p:cNvSpPr/>
            <p:nvPr/>
          </p:nvSpPr>
          <p:spPr>
            <a:xfrm>
              <a:off x="3488170"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9"/>
            <p:cNvSpPr/>
            <p:nvPr/>
          </p:nvSpPr>
          <p:spPr>
            <a:xfrm>
              <a:off x="414297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414297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414297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3466906"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3354270"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4237469"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4234331"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4234344"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0" name="Google Shape;2000;p29"/>
            <p:cNvGrpSpPr/>
            <p:nvPr/>
          </p:nvGrpSpPr>
          <p:grpSpPr>
            <a:xfrm>
              <a:off x="3565463" y="3584713"/>
              <a:ext cx="454772" cy="247102"/>
              <a:chOff x="4045113" y="4372050"/>
              <a:chExt cx="454772" cy="247102"/>
            </a:xfrm>
          </p:grpSpPr>
          <p:sp>
            <p:nvSpPr>
              <p:cNvPr id="2001" name="Google Shape;2001;p29"/>
              <p:cNvSpPr/>
              <p:nvPr/>
            </p:nvSpPr>
            <p:spPr>
              <a:xfrm>
                <a:off x="4045113" y="4372050"/>
                <a:ext cx="454772" cy="247102"/>
              </a:xfrm>
              <a:custGeom>
                <a:avLst/>
                <a:gdLst/>
                <a:ahLst/>
                <a:cxnLst/>
                <a:rect l="l" t="t" r="r" b="b"/>
                <a:pathLst>
                  <a:path w="9826" h="5339" fill="none" extrusionOk="0">
                    <a:moveTo>
                      <a:pt x="9825" y="2682"/>
                    </a:moveTo>
                    <a:cubicBezTo>
                      <a:pt x="9825" y="2682"/>
                      <a:pt x="7645" y="5338"/>
                      <a:pt x="4913" y="5338"/>
                    </a:cubicBezTo>
                    <a:cubicBezTo>
                      <a:pt x="2206" y="5338"/>
                      <a:pt x="1" y="2682"/>
                      <a:pt x="1" y="2682"/>
                    </a:cubicBezTo>
                    <a:cubicBezTo>
                      <a:pt x="1" y="2682"/>
                      <a:pt x="2206" y="0"/>
                      <a:pt x="4913" y="0"/>
                    </a:cubicBezTo>
                    <a:cubicBezTo>
                      <a:pt x="7645" y="0"/>
                      <a:pt x="9825" y="2682"/>
                      <a:pt x="9825" y="2682"/>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4152998" y="4376678"/>
                <a:ext cx="239003" cy="239003"/>
              </a:xfrm>
              <a:custGeom>
                <a:avLst/>
                <a:gdLst/>
                <a:ahLst/>
                <a:cxnLst/>
                <a:rect l="l" t="t" r="r" b="b"/>
                <a:pathLst>
                  <a:path w="5164" h="5164" extrusionOk="0">
                    <a:moveTo>
                      <a:pt x="2582" y="0"/>
                    </a:moveTo>
                    <a:cubicBezTo>
                      <a:pt x="1153" y="0"/>
                      <a:pt x="1" y="1153"/>
                      <a:pt x="1" y="2582"/>
                    </a:cubicBezTo>
                    <a:cubicBezTo>
                      <a:pt x="1" y="3985"/>
                      <a:pt x="1153" y="5163"/>
                      <a:pt x="2582" y="5163"/>
                    </a:cubicBezTo>
                    <a:cubicBezTo>
                      <a:pt x="4011" y="5163"/>
                      <a:pt x="5163" y="3985"/>
                      <a:pt x="5163" y="2582"/>
                    </a:cubicBezTo>
                    <a:cubicBezTo>
                      <a:pt x="5163" y="1153"/>
                      <a:pt x="4011" y="0"/>
                      <a:pt x="25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4152998" y="4376678"/>
                <a:ext cx="239003" cy="239003"/>
              </a:xfrm>
              <a:custGeom>
                <a:avLst/>
                <a:gdLst/>
                <a:ahLst/>
                <a:cxnLst/>
                <a:rect l="l" t="t" r="r" b="b"/>
                <a:pathLst>
                  <a:path w="5164" h="5164" fill="none" extrusionOk="0">
                    <a:moveTo>
                      <a:pt x="5163" y="2582"/>
                    </a:moveTo>
                    <a:cubicBezTo>
                      <a:pt x="5163" y="3985"/>
                      <a:pt x="4011" y="5163"/>
                      <a:pt x="2582" y="5163"/>
                    </a:cubicBezTo>
                    <a:cubicBezTo>
                      <a:pt x="1153" y="5163"/>
                      <a:pt x="1" y="3985"/>
                      <a:pt x="1" y="2582"/>
                    </a:cubicBezTo>
                    <a:cubicBezTo>
                      <a:pt x="1" y="1153"/>
                      <a:pt x="1153" y="0"/>
                      <a:pt x="2582" y="0"/>
                    </a:cubicBezTo>
                    <a:cubicBezTo>
                      <a:pt x="4011" y="0"/>
                      <a:pt x="5163" y="1153"/>
                      <a:pt x="5163" y="2582"/>
                    </a:cubicBezTo>
                    <a:close/>
                  </a:path>
                </a:pathLst>
              </a:custGeom>
              <a:noFill/>
              <a:ln w="437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4221450" y="4445131"/>
                <a:ext cx="102099" cy="102099"/>
              </a:xfrm>
              <a:custGeom>
                <a:avLst/>
                <a:gdLst/>
                <a:ahLst/>
                <a:cxnLst/>
                <a:rect l="l" t="t" r="r" b="b"/>
                <a:pathLst>
                  <a:path w="2206" h="2206" fill="none" extrusionOk="0">
                    <a:moveTo>
                      <a:pt x="2206" y="1103"/>
                    </a:moveTo>
                    <a:cubicBezTo>
                      <a:pt x="2206" y="1704"/>
                      <a:pt x="1705" y="2206"/>
                      <a:pt x="1103" y="2206"/>
                    </a:cubicBezTo>
                    <a:cubicBezTo>
                      <a:pt x="502" y="2206"/>
                      <a:pt x="0" y="1704"/>
                      <a:pt x="0" y="1103"/>
                    </a:cubicBezTo>
                    <a:cubicBezTo>
                      <a:pt x="0" y="476"/>
                      <a:pt x="502" y="0"/>
                      <a:pt x="1103" y="0"/>
                    </a:cubicBezTo>
                    <a:cubicBezTo>
                      <a:pt x="1705" y="0"/>
                      <a:pt x="2206" y="476"/>
                      <a:pt x="2206" y="1103"/>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5" name="Google Shape;2005;p29"/>
          <p:cNvGrpSpPr/>
          <p:nvPr/>
        </p:nvGrpSpPr>
        <p:grpSpPr>
          <a:xfrm>
            <a:off x="5029786" y="3269746"/>
            <a:ext cx="980670" cy="877163"/>
            <a:chOff x="4809062" y="3269746"/>
            <a:chExt cx="980670" cy="877163"/>
          </a:xfrm>
        </p:grpSpPr>
        <p:sp>
          <p:nvSpPr>
            <p:cNvPr id="2006" name="Google Shape;2006;p29"/>
            <p:cNvSpPr/>
            <p:nvPr/>
          </p:nvSpPr>
          <p:spPr>
            <a:xfrm flipH="1">
              <a:off x="5701275"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flipH="1">
              <a:off x="5701275" y="337934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9"/>
            <p:cNvSpPr/>
            <p:nvPr/>
          </p:nvSpPr>
          <p:spPr>
            <a:xfrm flipH="1">
              <a:off x="5701275"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9"/>
            <p:cNvSpPr/>
            <p:nvPr/>
          </p:nvSpPr>
          <p:spPr>
            <a:xfrm flipH="1">
              <a:off x="5022169" y="335796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flipH="1">
              <a:off x="5000910" y="335796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9"/>
            <p:cNvSpPr/>
            <p:nvPr/>
          </p:nvSpPr>
          <p:spPr>
            <a:xfrm flipH="1">
              <a:off x="5000910" y="340060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9"/>
            <p:cNvSpPr/>
            <p:nvPr/>
          </p:nvSpPr>
          <p:spPr>
            <a:xfrm flipH="1">
              <a:off x="5000910" y="405844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flipH="1">
              <a:off x="5043555" y="405844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9"/>
            <p:cNvSpPr/>
            <p:nvPr/>
          </p:nvSpPr>
          <p:spPr>
            <a:xfrm flipH="1">
              <a:off x="4909531" y="326974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9"/>
            <p:cNvSpPr/>
            <p:nvPr/>
          </p:nvSpPr>
          <p:spPr>
            <a:xfrm flipH="1">
              <a:off x="4809062" y="348894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9"/>
            <p:cNvSpPr/>
            <p:nvPr/>
          </p:nvSpPr>
          <p:spPr>
            <a:xfrm flipH="1">
              <a:off x="4833351" y="358031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7" name="Google Shape;2017;p29"/>
            <p:cNvGrpSpPr/>
            <p:nvPr/>
          </p:nvGrpSpPr>
          <p:grpSpPr>
            <a:xfrm>
              <a:off x="5122475" y="3525766"/>
              <a:ext cx="454750" cy="364987"/>
              <a:chOff x="5122475" y="3525766"/>
              <a:chExt cx="454750" cy="364987"/>
            </a:xfrm>
          </p:grpSpPr>
          <p:sp>
            <p:nvSpPr>
              <p:cNvPr id="2018" name="Google Shape;2018;p29"/>
              <p:cNvSpPr/>
              <p:nvPr/>
            </p:nvSpPr>
            <p:spPr>
              <a:xfrm>
                <a:off x="5304911" y="3681546"/>
                <a:ext cx="182496" cy="209207"/>
              </a:xfrm>
              <a:custGeom>
                <a:avLst/>
                <a:gdLst/>
                <a:ahLst/>
                <a:cxnLst/>
                <a:rect l="l" t="t" r="r" b="b"/>
                <a:pathLst>
                  <a:path w="3259" h="3736" fill="none" extrusionOk="0">
                    <a:moveTo>
                      <a:pt x="3259" y="928"/>
                    </a:moveTo>
                    <a:lnTo>
                      <a:pt x="3259" y="2808"/>
                    </a:lnTo>
                    <a:lnTo>
                      <a:pt x="1629" y="3735"/>
                    </a:lnTo>
                    <a:lnTo>
                      <a:pt x="0" y="2808"/>
                    </a:lnTo>
                    <a:lnTo>
                      <a:pt x="0" y="928"/>
                    </a:lnTo>
                    <a:lnTo>
                      <a:pt x="1629" y="1"/>
                    </a:lnTo>
                    <a:close/>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5122475" y="3681546"/>
                <a:ext cx="182496" cy="209207"/>
              </a:xfrm>
              <a:custGeom>
                <a:avLst/>
                <a:gdLst/>
                <a:ahLst/>
                <a:cxnLst/>
                <a:rect l="l" t="t" r="r" b="b"/>
                <a:pathLst>
                  <a:path w="3259" h="3736" extrusionOk="0">
                    <a:moveTo>
                      <a:pt x="1629" y="1"/>
                    </a:moveTo>
                    <a:lnTo>
                      <a:pt x="0" y="928"/>
                    </a:lnTo>
                    <a:lnTo>
                      <a:pt x="0" y="2808"/>
                    </a:lnTo>
                    <a:lnTo>
                      <a:pt x="1629" y="3735"/>
                    </a:lnTo>
                    <a:lnTo>
                      <a:pt x="3258" y="2808"/>
                    </a:lnTo>
                    <a:lnTo>
                      <a:pt x="3258" y="928"/>
                    </a:lnTo>
                    <a:lnTo>
                      <a:pt x="1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5122475" y="3681546"/>
                <a:ext cx="182496" cy="209207"/>
              </a:xfrm>
              <a:custGeom>
                <a:avLst/>
                <a:gdLst/>
                <a:ahLst/>
                <a:cxnLst/>
                <a:rect l="l" t="t" r="r" b="b"/>
                <a:pathLst>
                  <a:path w="3259" h="3736" fill="none" extrusionOk="0">
                    <a:moveTo>
                      <a:pt x="3258" y="928"/>
                    </a:moveTo>
                    <a:lnTo>
                      <a:pt x="3258" y="2808"/>
                    </a:lnTo>
                    <a:lnTo>
                      <a:pt x="1629" y="3735"/>
                    </a:lnTo>
                    <a:lnTo>
                      <a:pt x="0" y="2808"/>
                    </a:lnTo>
                    <a:lnTo>
                      <a:pt x="0" y="928"/>
                    </a:lnTo>
                    <a:lnTo>
                      <a:pt x="1629" y="1"/>
                    </a:lnTo>
                    <a:close/>
                  </a:path>
                </a:pathLst>
              </a:custGeom>
              <a:solidFill>
                <a:schemeClr val="accent2"/>
              </a:solid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5396129" y="3525766"/>
                <a:ext cx="181096" cy="209207"/>
              </a:xfrm>
              <a:custGeom>
                <a:avLst/>
                <a:gdLst/>
                <a:ahLst/>
                <a:cxnLst/>
                <a:rect l="l" t="t" r="r" b="b"/>
                <a:pathLst>
                  <a:path w="3234" h="3736" extrusionOk="0">
                    <a:moveTo>
                      <a:pt x="1630" y="1"/>
                    </a:moveTo>
                    <a:lnTo>
                      <a:pt x="0" y="928"/>
                    </a:lnTo>
                    <a:lnTo>
                      <a:pt x="0" y="2808"/>
                    </a:lnTo>
                    <a:lnTo>
                      <a:pt x="1630" y="3735"/>
                    </a:lnTo>
                    <a:lnTo>
                      <a:pt x="3234" y="2808"/>
                    </a:lnTo>
                    <a:lnTo>
                      <a:pt x="3234" y="928"/>
                    </a:lnTo>
                    <a:lnTo>
                      <a:pt x="16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5396129" y="3525766"/>
                <a:ext cx="181096" cy="209207"/>
              </a:xfrm>
              <a:custGeom>
                <a:avLst/>
                <a:gdLst/>
                <a:ahLst/>
                <a:cxnLst/>
                <a:rect l="l" t="t" r="r" b="b"/>
                <a:pathLst>
                  <a:path w="3234" h="3736" fill="none" extrusionOk="0">
                    <a:moveTo>
                      <a:pt x="3234" y="928"/>
                    </a:moveTo>
                    <a:lnTo>
                      <a:pt x="3234" y="2808"/>
                    </a:lnTo>
                    <a:lnTo>
                      <a:pt x="1630" y="3735"/>
                    </a:lnTo>
                    <a:lnTo>
                      <a:pt x="0" y="2808"/>
                    </a:lnTo>
                    <a:lnTo>
                      <a:pt x="0" y="928"/>
                    </a:lnTo>
                    <a:lnTo>
                      <a:pt x="1630" y="1"/>
                    </a:lnTo>
                    <a:close/>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29"/>
            <p:cNvSpPr/>
            <p:nvPr/>
          </p:nvSpPr>
          <p:spPr>
            <a:xfrm flipH="1">
              <a:off x="4842376" y="382090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9"/>
          <p:cNvGrpSpPr/>
          <p:nvPr/>
        </p:nvGrpSpPr>
        <p:grpSpPr>
          <a:xfrm>
            <a:off x="4010567" y="2217025"/>
            <a:ext cx="1117490" cy="1716075"/>
            <a:chOff x="4010560" y="2217025"/>
            <a:chExt cx="1117490" cy="1716075"/>
          </a:xfrm>
        </p:grpSpPr>
        <p:sp>
          <p:nvSpPr>
            <p:cNvPr id="2025" name="Google Shape;2025;p29"/>
            <p:cNvSpPr/>
            <p:nvPr/>
          </p:nvSpPr>
          <p:spPr>
            <a:xfrm>
              <a:off x="4114325" y="2391650"/>
              <a:ext cx="25" cy="1084800"/>
            </a:xfrm>
            <a:custGeom>
              <a:avLst/>
              <a:gdLst/>
              <a:ahLst/>
              <a:cxnLst/>
              <a:rect l="l" t="t" r="r" b="b"/>
              <a:pathLst>
                <a:path w="1" h="43392" fill="none" extrusionOk="0">
                  <a:moveTo>
                    <a:pt x="0" y="43391"/>
                  </a:moveTo>
                  <a:lnTo>
                    <a:pt x="0" y="0"/>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4626400" y="2217025"/>
              <a:ext cx="445675" cy="1608154"/>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rot="-5400000">
              <a:off x="4432796" y="1794789"/>
              <a:ext cx="174625" cy="1019097"/>
            </a:xfrm>
            <a:custGeom>
              <a:avLst/>
              <a:gdLst/>
              <a:ahLst/>
              <a:cxnLst/>
              <a:rect l="l" t="t" r="r" b="b"/>
              <a:pathLst>
                <a:path w="6985" h="22279" fill="none" extrusionOk="0">
                  <a:moveTo>
                    <a:pt x="0" y="22278"/>
                  </a:moveTo>
                  <a:lnTo>
                    <a:pt x="6985" y="15294"/>
                  </a:lnTo>
                  <a:lnTo>
                    <a:pt x="6985"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5012675"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5040950" y="37891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0" name="Google Shape;2030;p29"/>
            <p:cNvCxnSpPr/>
            <p:nvPr/>
          </p:nvCxnSpPr>
          <p:spPr>
            <a:xfrm>
              <a:off x="4015950" y="3933100"/>
              <a:ext cx="1112100" cy="0"/>
            </a:xfrm>
            <a:prstGeom prst="straightConnector1">
              <a:avLst/>
            </a:prstGeom>
            <a:noFill/>
            <a:ln w="9525" cap="flat" cmpd="sng">
              <a:solidFill>
                <a:schemeClr val="dk2"/>
              </a:solidFill>
              <a:prstDash val="solid"/>
              <a:round/>
              <a:headEnd type="none" w="med" len="med"/>
              <a:tailEnd type="none" w="med" len="med"/>
            </a:ln>
          </p:spPr>
        </p:cxnSp>
        <p:sp>
          <p:nvSpPr>
            <p:cNvPr id="2031" name="Google Shape;2031;p29"/>
            <p:cNvSpPr/>
            <p:nvPr/>
          </p:nvSpPr>
          <p:spPr>
            <a:xfrm>
              <a:off x="4084638" y="34550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4084638"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7BCA27-69F3-4826-A80C-B7FF74868FF4}"/>
              </a:ext>
            </a:extLst>
          </p:cNvPr>
          <p:cNvSpPr>
            <a:spLocks noGrp="1"/>
          </p:cNvSpPr>
          <p:nvPr>
            <p:ph type="title"/>
          </p:nvPr>
        </p:nvSpPr>
        <p:spPr/>
        <p:txBody>
          <a:bodyPr/>
          <a:lstStyle/>
          <a:p>
            <a:r>
              <a:rPr lang="fr-FR" dirty="0"/>
              <a:t>Conception &amp; mise en place </a:t>
            </a:r>
            <a:br>
              <a:rPr lang="fr-FR" dirty="0"/>
            </a:br>
            <a:endParaRPr lang="fr-FR" dirty="0"/>
          </a:p>
        </p:txBody>
      </p:sp>
      <p:pic>
        <p:nvPicPr>
          <p:cNvPr id="14" name="Image 13">
            <a:hlinkClick r:id="rId2" action="ppaction://hlinksldjump"/>
            <a:extLst>
              <a:ext uri="{FF2B5EF4-FFF2-40B4-BE49-F238E27FC236}">
                <a16:creationId xmlns:a16="http://schemas.microsoft.com/office/drawing/2014/main" id="{2C1649DA-D96E-41B6-A0CB-D5A9C392D5E3}"/>
              </a:ext>
            </a:extLst>
          </p:cNvPr>
          <p:cNvPicPr>
            <a:picLocks noChangeAspect="1"/>
          </p:cNvPicPr>
          <p:nvPr/>
        </p:nvPicPr>
        <p:blipFill>
          <a:blip r:embed="rId3"/>
          <a:stretch>
            <a:fillRect/>
          </a:stretch>
        </p:blipFill>
        <p:spPr>
          <a:xfrm>
            <a:off x="2740532" y="2093391"/>
            <a:ext cx="2427886" cy="2218473"/>
          </a:xfrm>
          <a:prstGeom prst="rect">
            <a:avLst/>
          </a:prstGeom>
        </p:spPr>
      </p:pic>
      <p:pic>
        <p:nvPicPr>
          <p:cNvPr id="16" name="Image 15">
            <a:hlinkClick r:id="rId4" action="ppaction://hlinksldjump"/>
            <a:extLst>
              <a:ext uri="{FF2B5EF4-FFF2-40B4-BE49-F238E27FC236}">
                <a16:creationId xmlns:a16="http://schemas.microsoft.com/office/drawing/2014/main" id="{803EC121-A60D-4634-94F5-7AC7379BDECF}"/>
              </a:ext>
            </a:extLst>
          </p:cNvPr>
          <p:cNvPicPr>
            <a:picLocks noChangeAspect="1"/>
          </p:cNvPicPr>
          <p:nvPr/>
        </p:nvPicPr>
        <p:blipFill>
          <a:blip r:embed="rId5"/>
          <a:stretch>
            <a:fillRect/>
          </a:stretch>
        </p:blipFill>
        <p:spPr>
          <a:xfrm>
            <a:off x="5449578" y="2176547"/>
            <a:ext cx="3490097" cy="2218472"/>
          </a:xfrm>
          <a:prstGeom prst="rect">
            <a:avLst/>
          </a:prstGeom>
        </p:spPr>
      </p:pic>
      <p:sp>
        <p:nvSpPr>
          <p:cNvPr id="19" name="ZoneTexte 18">
            <a:extLst>
              <a:ext uri="{FF2B5EF4-FFF2-40B4-BE49-F238E27FC236}">
                <a16:creationId xmlns:a16="http://schemas.microsoft.com/office/drawing/2014/main" id="{9A05DD9E-937B-412B-B4AB-0841628C6591}"/>
              </a:ext>
            </a:extLst>
          </p:cNvPr>
          <p:cNvSpPr txBox="1"/>
          <p:nvPr/>
        </p:nvSpPr>
        <p:spPr>
          <a:xfrm>
            <a:off x="482611" y="2218656"/>
            <a:ext cx="1736747" cy="400110"/>
          </a:xfrm>
          <a:prstGeom prst="rect">
            <a:avLst/>
          </a:prstGeom>
          <a:noFill/>
        </p:spPr>
        <p:txBody>
          <a:bodyPr wrap="square" rtlCol="0">
            <a:spAutoFit/>
          </a:bodyPr>
          <a:lstStyle/>
          <a:p>
            <a:r>
              <a:rPr lang="fr-FR" sz="2000" b="1" dirty="0">
                <a:solidFill>
                  <a:schemeClr val="bg2"/>
                </a:solidFill>
              </a:rPr>
              <a:t>Livrable  1</a:t>
            </a:r>
          </a:p>
        </p:txBody>
      </p:sp>
      <p:sp>
        <p:nvSpPr>
          <p:cNvPr id="20" name="ZoneTexte 19">
            <a:extLst>
              <a:ext uri="{FF2B5EF4-FFF2-40B4-BE49-F238E27FC236}">
                <a16:creationId xmlns:a16="http://schemas.microsoft.com/office/drawing/2014/main" id="{F3B335A0-4743-483F-8640-474529ACBCEA}"/>
              </a:ext>
            </a:extLst>
          </p:cNvPr>
          <p:cNvSpPr txBox="1"/>
          <p:nvPr/>
        </p:nvSpPr>
        <p:spPr>
          <a:xfrm>
            <a:off x="3086101" y="1605714"/>
            <a:ext cx="1736747" cy="400110"/>
          </a:xfrm>
          <a:prstGeom prst="rect">
            <a:avLst/>
          </a:prstGeom>
          <a:noFill/>
        </p:spPr>
        <p:txBody>
          <a:bodyPr wrap="square" rtlCol="0">
            <a:spAutoFit/>
          </a:bodyPr>
          <a:lstStyle/>
          <a:p>
            <a:r>
              <a:rPr lang="fr-FR" sz="2000" b="1" dirty="0">
                <a:solidFill>
                  <a:schemeClr val="bg2"/>
                </a:solidFill>
              </a:rPr>
              <a:t>Livrable  2</a:t>
            </a:r>
          </a:p>
        </p:txBody>
      </p:sp>
      <p:sp>
        <p:nvSpPr>
          <p:cNvPr id="21" name="ZoneTexte 20">
            <a:extLst>
              <a:ext uri="{FF2B5EF4-FFF2-40B4-BE49-F238E27FC236}">
                <a16:creationId xmlns:a16="http://schemas.microsoft.com/office/drawing/2014/main" id="{85CE15D1-0ED4-4B3B-8D0E-A31CBEF72F27}"/>
              </a:ext>
            </a:extLst>
          </p:cNvPr>
          <p:cNvSpPr txBox="1"/>
          <p:nvPr/>
        </p:nvSpPr>
        <p:spPr>
          <a:xfrm>
            <a:off x="6326252" y="1637477"/>
            <a:ext cx="1736747" cy="400110"/>
          </a:xfrm>
          <a:prstGeom prst="rect">
            <a:avLst/>
          </a:prstGeom>
          <a:noFill/>
        </p:spPr>
        <p:txBody>
          <a:bodyPr wrap="square" rtlCol="0">
            <a:spAutoFit/>
          </a:bodyPr>
          <a:lstStyle/>
          <a:p>
            <a:r>
              <a:rPr lang="fr-FR" sz="2000" b="1" dirty="0">
                <a:solidFill>
                  <a:schemeClr val="bg2"/>
                </a:solidFill>
              </a:rPr>
              <a:t>Livrable  3</a:t>
            </a:r>
          </a:p>
        </p:txBody>
      </p:sp>
      <p:pic>
        <p:nvPicPr>
          <p:cNvPr id="4" name="Image 3">
            <a:hlinkClick r:id="rId6" action="ppaction://hlinksldjump"/>
            <a:extLst>
              <a:ext uri="{FF2B5EF4-FFF2-40B4-BE49-F238E27FC236}">
                <a16:creationId xmlns:a16="http://schemas.microsoft.com/office/drawing/2014/main" id="{9061E12A-12DE-4F10-A6DA-70B6FBD2430B}"/>
              </a:ext>
            </a:extLst>
          </p:cNvPr>
          <p:cNvPicPr>
            <a:picLocks noChangeAspect="1"/>
          </p:cNvPicPr>
          <p:nvPr/>
        </p:nvPicPr>
        <p:blipFill>
          <a:blip r:embed="rId7"/>
          <a:stretch>
            <a:fillRect/>
          </a:stretch>
        </p:blipFill>
        <p:spPr>
          <a:xfrm>
            <a:off x="131674" y="2725220"/>
            <a:ext cx="2445868" cy="1614775"/>
          </a:xfrm>
          <a:prstGeom prst="rect">
            <a:avLst/>
          </a:prstGeom>
        </p:spPr>
      </p:pic>
    </p:spTree>
    <p:extLst>
      <p:ext uri="{BB962C8B-B14F-4D97-AF65-F5344CB8AC3E}">
        <p14:creationId xmlns:p14="http://schemas.microsoft.com/office/powerpoint/2010/main" val="3590481814"/>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327</Words>
  <Application>Microsoft Office PowerPoint</Application>
  <PresentationFormat>Affichage à l'écran (16:9)</PresentationFormat>
  <Paragraphs>61</Paragraphs>
  <Slides>16</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Bebas Neue</vt:lpstr>
      <vt:lpstr>Roboto</vt:lpstr>
      <vt:lpstr>Arial</vt:lpstr>
      <vt:lpstr>Computer Science Proposal by Slidesgo</vt:lpstr>
      <vt:lpstr>Jeu de guerre &amp; jeu de développement agricole</vt:lpstr>
      <vt:lpstr>Plan</vt:lpstr>
      <vt:lpstr>Plan</vt:lpstr>
      <vt:lpstr>introduction</vt:lpstr>
      <vt:lpstr>Contexte du projet </vt:lpstr>
      <vt:lpstr>Présentation PowerPoint</vt:lpstr>
      <vt:lpstr>Présentation PowerPoint</vt:lpstr>
      <vt:lpstr>Organisation </vt:lpstr>
      <vt:lpstr>Conception &amp; mise en place  </vt:lpstr>
      <vt:lpstr>Présentation PowerPoint</vt:lpstr>
      <vt:lpstr>Présentation PowerPoint</vt:lpstr>
      <vt:lpstr>Présentation PowerPoint</vt:lpstr>
      <vt:lpstr>Présentation PowerPoint</vt:lpstr>
      <vt:lpstr>Video de Game</vt:lpstr>
      <vt:lpstr>Réalisation de projet </vt:lpstr>
      <vt:lpstr>Implemntation de Plateau dans les deux jeux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Jeu de guerre &amp; jeu de développement agricole</dc:title>
  <dc:creator>Mohamed Kouriat</dc:creator>
  <cp:lastModifiedBy>khalid aziar</cp:lastModifiedBy>
  <cp:revision>18</cp:revision>
  <dcterms:modified xsi:type="dcterms:W3CDTF">2021-05-21T21:12:55Z</dcterms:modified>
</cp:coreProperties>
</file>