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5" r:id="rId3"/>
    <p:sldId id="278" r:id="rId4"/>
    <p:sldId id="279" r:id="rId5"/>
    <p:sldId id="280" r:id="rId6"/>
    <p:sldId id="281" r:id="rId7"/>
    <p:sldId id="28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E084C1"/>
    <a:srgbClr val="75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96" autoAdjust="0"/>
  </p:normalViewPr>
  <p:slideViewPr>
    <p:cSldViewPr snapToGrid="0" showGuides="1">
      <p:cViewPr varScale="1">
        <p:scale>
          <a:sx n="61" d="100"/>
          <a:sy n="61" d="100"/>
        </p:scale>
        <p:origin x="264"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C665-FBF3-423A-9509-0855F94FF5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9CF826-6E23-4766-8787-979D910BB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EEB443-64B0-4CCE-B8EF-7F71B41C5803}"/>
              </a:ext>
            </a:extLst>
          </p:cNvPr>
          <p:cNvSpPr>
            <a:spLocks noGrp="1"/>
          </p:cNvSpPr>
          <p:nvPr>
            <p:ph type="dt" sz="half" idx="10"/>
          </p:nvPr>
        </p:nvSpPr>
        <p:spPr/>
        <p:txBody>
          <a:bodyPr/>
          <a:lstStyle/>
          <a:p>
            <a:fld id="{6E6F9D7C-DFE4-4715-98CA-AE1CC9D05E2B}" type="datetimeFigureOut">
              <a:rPr lang="en-US" smtClean="0"/>
              <a:t>1/27/2024</a:t>
            </a:fld>
            <a:endParaRPr lang="en-US"/>
          </a:p>
        </p:txBody>
      </p:sp>
      <p:sp>
        <p:nvSpPr>
          <p:cNvPr id="5" name="Footer Placeholder 4">
            <a:extLst>
              <a:ext uri="{FF2B5EF4-FFF2-40B4-BE49-F238E27FC236}">
                <a16:creationId xmlns:a16="http://schemas.microsoft.com/office/drawing/2014/main" id="{14475BBB-BF63-4E96-B215-7434AC385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8CFFD-3171-4563-9DA5-E4ED928C33E4}"/>
              </a:ext>
            </a:extLst>
          </p:cNvPr>
          <p:cNvSpPr>
            <a:spLocks noGrp="1"/>
          </p:cNvSpPr>
          <p:nvPr>
            <p:ph type="sldNum" sz="quarter" idx="12"/>
          </p:nvPr>
        </p:nvSpPr>
        <p:spPr/>
        <p:txBody>
          <a:bodyPr/>
          <a:lstStyle/>
          <a:p>
            <a:fld id="{7AF5926F-358D-4155-B7DD-F69FB91747E3}" type="slidenum">
              <a:rPr lang="en-US" smtClean="0"/>
              <a:t>‹#›</a:t>
            </a:fld>
            <a:endParaRPr lang="en-US"/>
          </a:p>
        </p:txBody>
      </p:sp>
    </p:spTree>
    <p:extLst>
      <p:ext uri="{BB962C8B-B14F-4D97-AF65-F5344CB8AC3E}">
        <p14:creationId xmlns:p14="http://schemas.microsoft.com/office/powerpoint/2010/main" val="1017527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C128-0DEC-4ECC-ABA9-0C16566CBC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8906AB-A159-416C-A3E5-6611298675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EFF54-27EF-4D49-B431-013B5062CC68}"/>
              </a:ext>
            </a:extLst>
          </p:cNvPr>
          <p:cNvSpPr>
            <a:spLocks noGrp="1"/>
          </p:cNvSpPr>
          <p:nvPr>
            <p:ph type="dt" sz="half" idx="10"/>
          </p:nvPr>
        </p:nvSpPr>
        <p:spPr/>
        <p:txBody>
          <a:bodyPr/>
          <a:lstStyle/>
          <a:p>
            <a:fld id="{6E6F9D7C-DFE4-4715-98CA-AE1CC9D05E2B}" type="datetimeFigureOut">
              <a:rPr lang="en-US" smtClean="0"/>
              <a:t>1/27/2024</a:t>
            </a:fld>
            <a:endParaRPr lang="en-US"/>
          </a:p>
        </p:txBody>
      </p:sp>
      <p:sp>
        <p:nvSpPr>
          <p:cNvPr id="5" name="Footer Placeholder 4">
            <a:extLst>
              <a:ext uri="{FF2B5EF4-FFF2-40B4-BE49-F238E27FC236}">
                <a16:creationId xmlns:a16="http://schemas.microsoft.com/office/drawing/2014/main" id="{78C52526-D1A0-4583-978E-8C4976F1A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7FF31-ABAC-46CE-84D3-6550A309AEE6}"/>
              </a:ext>
            </a:extLst>
          </p:cNvPr>
          <p:cNvSpPr>
            <a:spLocks noGrp="1"/>
          </p:cNvSpPr>
          <p:nvPr>
            <p:ph type="sldNum" sz="quarter" idx="12"/>
          </p:nvPr>
        </p:nvSpPr>
        <p:spPr/>
        <p:txBody>
          <a:bodyPr/>
          <a:lstStyle/>
          <a:p>
            <a:fld id="{7AF5926F-358D-4155-B7DD-F69FB91747E3}" type="slidenum">
              <a:rPr lang="en-US" smtClean="0"/>
              <a:t>‹#›</a:t>
            </a:fld>
            <a:endParaRPr lang="en-US"/>
          </a:p>
        </p:txBody>
      </p:sp>
    </p:spTree>
    <p:extLst>
      <p:ext uri="{BB962C8B-B14F-4D97-AF65-F5344CB8AC3E}">
        <p14:creationId xmlns:p14="http://schemas.microsoft.com/office/powerpoint/2010/main" val="8807486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827D6E-ADFB-4012-93D0-57E81C544C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42716B-ED23-4913-8BF9-E80E540E2E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4CA49-A72E-47A9-8250-177BECF36ECD}"/>
              </a:ext>
            </a:extLst>
          </p:cNvPr>
          <p:cNvSpPr>
            <a:spLocks noGrp="1"/>
          </p:cNvSpPr>
          <p:nvPr>
            <p:ph type="dt" sz="half" idx="10"/>
          </p:nvPr>
        </p:nvSpPr>
        <p:spPr/>
        <p:txBody>
          <a:bodyPr/>
          <a:lstStyle/>
          <a:p>
            <a:fld id="{6E6F9D7C-DFE4-4715-98CA-AE1CC9D05E2B}" type="datetimeFigureOut">
              <a:rPr lang="en-US" smtClean="0"/>
              <a:t>1/27/2024</a:t>
            </a:fld>
            <a:endParaRPr lang="en-US"/>
          </a:p>
        </p:txBody>
      </p:sp>
      <p:sp>
        <p:nvSpPr>
          <p:cNvPr id="5" name="Footer Placeholder 4">
            <a:extLst>
              <a:ext uri="{FF2B5EF4-FFF2-40B4-BE49-F238E27FC236}">
                <a16:creationId xmlns:a16="http://schemas.microsoft.com/office/drawing/2014/main" id="{9D8FF764-4076-4396-A692-6192FC048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A0411-E1D7-45F1-B959-74738CE9597D}"/>
              </a:ext>
            </a:extLst>
          </p:cNvPr>
          <p:cNvSpPr>
            <a:spLocks noGrp="1"/>
          </p:cNvSpPr>
          <p:nvPr>
            <p:ph type="sldNum" sz="quarter" idx="12"/>
          </p:nvPr>
        </p:nvSpPr>
        <p:spPr/>
        <p:txBody>
          <a:bodyPr/>
          <a:lstStyle/>
          <a:p>
            <a:fld id="{7AF5926F-358D-4155-B7DD-F69FB91747E3}" type="slidenum">
              <a:rPr lang="en-US" smtClean="0"/>
              <a:t>‹#›</a:t>
            </a:fld>
            <a:endParaRPr lang="en-US"/>
          </a:p>
        </p:txBody>
      </p:sp>
    </p:spTree>
    <p:extLst>
      <p:ext uri="{BB962C8B-B14F-4D97-AF65-F5344CB8AC3E}">
        <p14:creationId xmlns:p14="http://schemas.microsoft.com/office/powerpoint/2010/main" val="40590220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2DAD-F04C-4CA8-962D-B75D9EC3E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70521E-729C-4903-9B92-E970BE577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7D089-A803-45C3-9D98-FD9309061833}"/>
              </a:ext>
            </a:extLst>
          </p:cNvPr>
          <p:cNvSpPr>
            <a:spLocks noGrp="1"/>
          </p:cNvSpPr>
          <p:nvPr>
            <p:ph type="dt" sz="half" idx="10"/>
          </p:nvPr>
        </p:nvSpPr>
        <p:spPr/>
        <p:txBody>
          <a:bodyPr/>
          <a:lstStyle/>
          <a:p>
            <a:fld id="{6E6F9D7C-DFE4-4715-98CA-AE1CC9D05E2B}" type="datetimeFigureOut">
              <a:rPr lang="en-US" smtClean="0"/>
              <a:t>1/27/2024</a:t>
            </a:fld>
            <a:endParaRPr lang="en-US"/>
          </a:p>
        </p:txBody>
      </p:sp>
      <p:sp>
        <p:nvSpPr>
          <p:cNvPr id="5" name="Footer Placeholder 4">
            <a:extLst>
              <a:ext uri="{FF2B5EF4-FFF2-40B4-BE49-F238E27FC236}">
                <a16:creationId xmlns:a16="http://schemas.microsoft.com/office/drawing/2014/main" id="{05B7AEC1-080F-4D70-A9D0-0C36C5AF8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CD855-AA02-4D87-A0FD-8F1EE7056CEE}"/>
              </a:ext>
            </a:extLst>
          </p:cNvPr>
          <p:cNvSpPr>
            <a:spLocks noGrp="1"/>
          </p:cNvSpPr>
          <p:nvPr>
            <p:ph type="sldNum" sz="quarter" idx="12"/>
          </p:nvPr>
        </p:nvSpPr>
        <p:spPr/>
        <p:txBody>
          <a:bodyPr/>
          <a:lstStyle/>
          <a:p>
            <a:fld id="{7AF5926F-358D-4155-B7DD-F69FB91747E3}" type="slidenum">
              <a:rPr lang="en-US" smtClean="0"/>
              <a:t>‹#›</a:t>
            </a:fld>
            <a:endParaRPr lang="en-US"/>
          </a:p>
        </p:txBody>
      </p:sp>
    </p:spTree>
    <p:extLst>
      <p:ext uri="{BB962C8B-B14F-4D97-AF65-F5344CB8AC3E}">
        <p14:creationId xmlns:p14="http://schemas.microsoft.com/office/powerpoint/2010/main" val="40218266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D5E1-11EC-4073-B170-A50E734A69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5D7D09-83E2-45AB-8B4C-4A6ECC996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D312AF-E5E8-45ED-AE05-519884024FC1}"/>
              </a:ext>
            </a:extLst>
          </p:cNvPr>
          <p:cNvSpPr>
            <a:spLocks noGrp="1"/>
          </p:cNvSpPr>
          <p:nvPr>
            <p:ph type="dt" sz="half" idx="10"/>
          </p:nvPr>
        </p:nvSpPr>
        <p:spPr/>
        <p:txBody>
          <a:bodyPr/>
          <a:lstStyle/>
          <a:p>
            <a:fld id="{6E6F9D7C-DFE4-4715-98CA-AE1CC9D05E2B}" type="datetimeFigureOut">
              <a:rPr lang="en-US" smtClean="0"/>
              <a:t>1/27/2024</a:t>
            </a:fld>
            <a:endParaRPr lang="en-US"/>
          </a:p>
        </p:txBody>
      </p:sp>
      <p:sp>
        <p:nvSpPr>
          <p:cNvPr id="5" name="Footer Placeholder 4">
            <a:extLst>
              <a:ext uri="{FF2B5EF4-FFF2-40B4-BE49-F238E27FC236}">
                <a16:creationId xmlns:a16="http://schemas.microsoft.com/office/drawing/2014/main" id="{2E24EF93-124E-4AFA-8E32-6C6FB3973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F4ED2-D537-48D5-BA83-20B6B0C91292}"/>
              </a:ext>
            </a:extLst>
          </p:cNvPr>
          <p:cNvSpPr>
            <a:spLocks noGrp="1"/>
          </p:cNvSpPr>
          <p:nvPr>
            <p:ph type="sldNum" sz="quarter" idx="12"/>
          </p:nvPr>
        </p:nvSpPr>
        <p:spPr/>
        <p:txBody>
          <a:bodyPr/>
          <a:lstStyle/>
          <a:p>
            <a:fld id="{7AF5926F-358D-4155-B7DD-F69FB91747E3}" type="slidenum">
              <a:rPr lang="en-US" smtClean="0"/>
              <a:t>‹#›</a:t>
            </a:fld>
            <a:endParaRPr lang="en-US"/>
          </a:p>
        </p:txBody>
      </p:sp>
    </p:spTree>
    <p:extLst>
      <p:ext uri="{BB962C8B-B14F-4D97-AF65-F5344CB8AC3E}">
        <p14:creationId xmlns:p14="http://schemas.microsoft.com/office/powerpoint/2010/main" val="23002336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9EFC-ED58-4B2E-A218-2EDDC9BE91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15A6B6-EF3B-480C-91AE-362993FD05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AFBB1B-E27B-4293-A108-DD2E2197B4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5E9408-02FB-4B18-AEE4-A049F8A4BA1F}"/>
              </a:ext>
            </a:extLst>
          </p:cNvPr>
          <p:cNvSpPr>
            <a:spLocks noGrp="1"/>
          </p:cNvSpPr>
          <p:nvPr>
            <p:ph type="dt" sz="half" idx="10"/>
          </p:nvPr>
        </p:nvSpPr>
        <p:spPr/>
        <p:txBody>
          <a:bodyPr/>
          <a:lstStyle/>
          <a:p>
            <a:fld id="{6E6F9D7C-DFE4-4715-98CA-AE1CC9D05E2B}" type="datetimeFigureOut">
              <a:rPr lang="en-US" smtClean="0"/>
              <a:t>1/27/2024</a:t>
            </a:fld>
            <a:endParaRPr lang="en-US"/>
          </a:p>
        </p:txBody>
      </p:sp>
      <p:sp>
        <p:nvSpPr>
          <p:cNvPr id="6" name="Footer Placeholder 5">
            <a:extLst>
              <a:ext uri="{FF2B5EF4-FFF2-40B4-BE49-F238E27FC236}">
                <a16:creationId xmlns:a16="http://schemas.microsoft.com/office/drawing/2014/main" id="{54C3E8EE-D497-4A51-9E40-3A6306AEF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E2D1A-59C1-4BDC-8A06-7A1E8B5AE75F}"/>
              </a:ext>
            </a:extLst>
          </p:cNvPr>
          <p:cNvSpPr>
            <a:spLocks noGrp="1"/>
          </p:cNvSpPr>
          <p:nvPr>
            <p:ph type="sldNum" sz="quarter" idx="12"/>
          </p:nvPr>
        </p:nvSpPr>
        <p:spPr/>
        <p:txBody>
          <a:bodyPr/>
          <a:lstStyle/>
          <a:p>
            <a:fld id="{7AF5926F-358D-4155-B7DD-F69FB91747E3}" type="slidenum">
              <a:rPr lang="en-US" smtClean="0"/>
              <a:t>‹#›</a:t>
            </a:fld>
            <a:endParaRPr lang="en-US"/>
          </a:p>
        </p:txBody>
      </p:sp>
    </p:spTree>
    <p:extLst>
      <p:ext uri="{BB962C8B-B14F-4D97-AF65-F5344CB8AC3E}">
        <p14:creationId xmlns:p14="http://schemas.microsoft.com/office/powerpoint/2010/main" val="40328368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AC99-4DE1-43D6-8735-DB3C16D08F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19E3B2-348C-45D9-9AAD-A0715F1170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FE37E3-4DE1-4D17-AC87-FD860B9E94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0F6A03-5769-4D2A-A5A5-FED3D67419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4E3268-CA5A-4DCC-B358-29C242C05B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7A7C60-B47C-47DC-B92F-377943E00093}"/>
              </a:ext>
            </a:extLst>
          </p:cNvPr>
          <p:cNvSpPr>
            <a:spLocks noGrp="1"/>
          </p:cNvSpPr>
          <p:nvPr>
            <p:ph type="dt" sz="half" idx="10"/>
          </p:nvPr>
        </p:nvSpPr>
        <p:spPr/>
        <p:txBody>
          <a:bodyPr/>
          <a:lstStyle/>
          <a:p>
            <a:fld id="{6E6F9D7C-DFE4-4715-98CA-AE1CC9D05E2B}" type="datetimeFigureOut">
              <a:rPr lang="en-US" smtClean="0"/>
              <a:t>1/27/2024</a:t>
            </a:fld>
            <a:endParaRPr lang="en-US"/>
          </a:p>
        </p:txBody>
      </p:sp>
      <p:sp>
        <p:nvSpPr>
          <p:cNvPr id="8" name="Footer Placeholder 7">
            <a:extLst>
              <a:ext uri="{FF2B5EF4-FFF2-40B4-BE49-F238E27FC236}">
                <a16:creationId xmlns:a16="http://schemas.microsoft.com/office/drawing/2014/main" id="{BF622913-EABE-4A8E-88AE-7A26769D6A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C19BEE-6EED-44EC-BA11-26EF5E29F880}"/>
              </a:ext>
            </a:extLst>
          </p:cNvPr>
          <p:cNvSpPr>
            <a:spLocks noGrp="1"/>
          </p:cNvSpPr>
          <p:nvPr>
            <p:ph type="sldNum" sz="quarter" idx="12"/>
          </p:nvPr>
        </p:nvSpPr>
        <p:spPr/>
        <p:txBody>
          <a:bodyPr/>
          <a:lstStyle/>
          <a:p>
            <a:fld id="{7AF5926F-358D-4155-B7DD-F69FB91747E3}" type="slidenum">
              <a:rPr lang="en-US" smtClean="0"/>
              <a:t>‹#›</a:t>
            </a:fld>
            <a:endParaRPr lang="en-US"/>
          </a:p>
        </p:txBody>
      </p:sp>
    </p:spTree>
    <p:extLst>
      <p:ext uri="{BB962C8B-B14F-4D97-AF65-F5344CB8AC3E}">
        <p14:creationId xmlns:p14="http://schemas.microsoft.com/office/powerpoint/2010/main" val="24200729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36B6-7AB0-4AAA-80DC-8BB0000693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38975E-A298-4599-B059-1023A727B74B}"/>
              </a:ext>
            </a:extLst>
          </p:cNvPr>
          <p:cNvSpPr>
            <a:spLocks noGrp="1"/>
          </p:cNvSpPr>
          <p:nvPr>
            <p:ph type="dt" sz="half" idx="10"/>
          </p:nvPr>
        </p:nvSpPr>
        <p:spPr/>
        <p:txBody>
          <a:bodyPr/>
          <a:lstStyle/>
          <a:p>
            <a:fld id="{6E6F9D7C-DFE4-4715-98CA-AE1CC9D05E2B}" type="datetimeFigureOut">
              <a:rPr lang="en-US" smtClean="0"/>
              <a:t>1/27/2024</a:t>
            </a:fld>
            <a:endParaRPr lang="en-US"/>
          </a:p>
        </p:txBody>
      </p:sp>
      <p:sp>
        <p:nvSpPr>
          <p:cNvPr id="4" name="Footer Placeholder 3">
            <a:extLst>
              <a:ext uri="{FF2B5EF4-FFF2-40B4-BE49-F238E27FC236}">
                <a16:creationId xmlns:a16="http://schemas.microsoft.com/office/drawing/2014/main" id="{08E857AB-7DFE-4E63-966B-D5A388C635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2C8A01-081C-4CF7-B0F3-ADEE00C7C353}"/>
              </a:ext>
            </a:extLst>
          </p:cNvPr>
          <p:cNvSpPr>
            <a:spLocks noGrp="1"/>
          </p:cNvSpPr>
          <p:nvPr>
            <p:ph type="sldNum" sz="quarter" idx="12"/>
          </p:nvPr>
        </p:nvSpPr>
        <p:spPr/>
        <p:txBody>
          <a:bodyPr/>
          <a:lstStyle/>
          <a:p>
            <a:fld id="{7AF5926F-358D-4155-B7DD-F69FB91747E3}" type="slidenum">
              <a:rPr lang="en-US" smtClean="0"/>
              <a:t>‹#›</a:t>
            </a:fld>
            <a:endParaRPr lang="en-US"/>
          </a:p>
        </p:txBody>
      </p:sp>
    </p:spTree>
    <p:extLst>
      <p:ext uri="{BB962C8B-B14F-4D97-AF65-F5344CB8AC3E}">
        <p14:creationId xmlns:p14="http://schemas.microsoft.com/office/powerpoint/2010/main" val="24614832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2ECA37-2F77-4053-8B68-1AE304E2FD70}"/>
              </a:ext>
            </a:extLst>
          </p:cNvPr>
          <p:cNvSpPr>
            <a:spLocks noGrp="1"/>
          </p:cNvSpPr>
          <p:nvPr>
            <p:ph type="dt" sz="half" idx="10"/>
          </p:nvPr>
        </p:nvSpPr>
        <p:spPr/>
        <p:txBody>
          <a:bodyPr/>
          <a:lstStyle/>
          <a:p>
            <a:fld id="{6E6F9D7C-DFE4-4715-98CA-AE1CC9D05E2B}" type="datetimeFigureOut">
              <a:rPr lang="en-US" smtClean="0"/>
              <a:t>1/27/2024</a:t>
            </a:fld>
            <a:endParaRPr lang="en-US"/>
          </a:p>
        </p:txBody>
      </p:sp>
      <p:sp>
        <p:nvSpPr>
          <p:cNvPr id="3" name="Footer Placeholder 2">
            <a:extLst>
              <a:ext uri="{FF2B5EF4-FFF2-40B4-BE49-F238E27FC236}">
                <a16:creationId xmlns:a16="http://schemas.microsoft.com/office/drawing/2014/main" id="{6D2B925E-4D75-4C5E-B4E2-CC29111CBA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E120B7-5AB9-4E64-BAD8-A6143EF9C9C8}"/>
              </a:ext>
            </a:extLst>
          </p:cNvPr>
          <p:cNvSpPr>
            <a:spLocks noGrp="1"/>
          </p:cNvSpPr>
          <p:nvPr>
            <p:ph type="sldNum" sz="quarter" idx="12"/>
          </p:nvPr>
        </p:nvSpPr>
        <p:spPr/>
        <p:txBody>
          <a:bodyPr/>
          <a:lstStyle/>
          <a:p>
            <a:fld id="{7AF5926F-358D-4155-B7DD-F69FB91747E3}" type="slidenum">
              <a:rPr lang="en-US" smtClean="0"/>
              <a:t>‹#›</a:t>
            </a:fld>
            <a:endParaRPr lang="en-US"/>
          </a:p>
        </p:txBody>
      </p:sp>
    </p:spTree>
    <p:extLst>
      <p:ext uri="{BB962C8B-B14F-4D97-AF65-F5344CB8AC3E}">
        <p14:creationId xmlns:p14="http://schemas.microsoft.com/office/powerpoint/2010/main" val="5980137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ABC2-84B1-45FF-914B-09558AB72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6AE611-1AD2-4F75-BC8D-15E5972A0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7008C4-CEFA-4860-85DF-8D1709AD0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6B2EC-CDE1-43EB-ABBD-18F35891C1BD}"/>
              </a:ext>
            </a:extLst>
          </p:cNvPr>
          <p:cNvSpPr>
            <a:spLocks noGrp="1"/>
          </p:cNvSpPr>
          <p:nvPr>
            <p:ph type="dt" sz="half" idx="10"/>
          </p:nvPr>
        </p:nvSpPr>
        <p:spPr/>
        <p:txBody>
          <a:bodyPr/>
          <a:lstStyle/>
          <a:p>
            <a:fld id="{6E6F9D7C-DFE4-4715-98CA-AE1CC9D05E2B}" type="datetimeFigureOut">
              <a:rPr lang="en-US" smtClean="0"/>
              <a:t>1/27/2024</a:t>
            </a:fld>
            <a:endParaRPr lang="en-US"/>
          </a:p>
        </p:txBody>
      </p:sp>
      <p:sp>
        <p:nvSpPr>
          <p:cNvPr id="6" name="Footer Placeholder 5">
            <a:extLst>
              <a:ext uri="{FF2B5EF4-FFF2-40B4-BE49-F238E27FC236}">
                <a16:creationId xmlns:a16="http://schemas.microsoft.com/office/drawing/2014/main" id="{81D3603C-592D-4761-BA61-EEB7BE81B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D31BA-9DAD-48A7-A51D-EE86817C4F09}"/>
              </a:ext>
            </a:extLst>
          </p:cNvPr>
          <p:cNvSpPr>
            <a:spLocks noGrp="1"/>
          </p:cNvSpPr>
          <p:nvPr>
            <p:ph type="sldNum" sz="quarter" idx="12"/>
          </p:nvPr>
        </p:nvSpPr>
        <p:spPr/>
        <p:txBody>
          <a:bodyPr/>
          <a:lstStyle/>
          <a:p>
            <a:fld id="{7AF5926F-358D-4155-B7DD-F69FB91747E3}" type="slidenum">
              <a:rPr lang="en-US" smtClean="0"/>
              <a:t>‹#›</a:t>
            </a:fld>
            <a:endParaRPr lang="en-US"/>
          </a:p>
        </p:txBody>
      </p:sp>
    </p:spTree>
    <p:extLst>
      <p:ext uri="{BB962C8B-B14F-4D97-AF65-F5344CB8AC3E}">
        <p14:creationId xmlns:p14="http://schemas.microsoft.com/office/powerpoint/2010/main" val="2066201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0210-7E48-4A75-BD82-626997EE1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080A78-ADC5-4E1B-BF13-08A80BD67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ADAED9-4668-4B3A-816C-8819CECB0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C742A-9EC1-40FC-9F0E-90361B734419}"/>
              </a:ext>
            </a:extLst>
          </p:cNvPr>
          <p:cNvSpPr>
            <a:spLocks noGrp="1"/>
          </p:cNvSpPr>
          <p:nvPr>
            <p:ph type="dt" sz="half" idx="10"/>
          </p:nvPr>
        </p:nvSpPr>
        <p:spPr/>
        <p:txBody>
          <a:bodyPr/>
          <a:lstStyle/>
          <a:p>
            <a:fld id="{6E6F9D7C-DFE4-4715-98CA-AE1CC9D05E2B}" type="datetimeFigureOut">
              <a:rPr lang="en-US" smtClean="0"/>
              <a:t>1/27/2024</a:t>
            </a:fld>
            <a:endParaRPr lang="en-US"/>
          </a:p>
        </p:txBody>
      </p:sp>
      <p:sp>
        <p:nvSpPr>
          <p:cNvPr id="6" name="Footer Placeholder 5">
            <a:extLst>
              <a:ext uri="{FF2B5EF4-FFF2-40B4-BE49-F238E27FC236}">
                <a16:creationId xmlns:a16="http://schemas.microsoft.com/office/drawing/2014/main" id="{02383771-A6A9-424E-8895-6B75E4F2AE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D5B3B-08BD-4086-8A9E-D6D993C36E04}"/>
              </a:ext>
            </a:extLst>
          </p:cNvPr>
          <p:cNvSpPr>
            <a:spLocks noGrp="1"/>
          </p:cNvSpPr>
          <p:nvPr>
            <p:ph type="sldNum" sz="quarter" idx="12"/>
          </p:nvPr>
        </p:nvSpPr>
        <p:spPr/>
        <p:txBody>
          <a:bodyPr/>
          <a:lstStyle/>
          <a:p>
            <a:fld id="{7AF5926F-358D-4155-B7DD-F69FB91747E3}" type="slidenum">
              <a:rPr lang="en-US" smtClean="0"/>
              <a:t>‹#›</a:t>
            </a:fld>
            <a:endParaRPr lang="en-US"/>
          </a:p>
        </p:txBody>
      </p:sp>
    </p:spTree>
    <p:extLst>
      <p:ext uri="{BB962C8B-B14F-4D97-AF65-F5344CB8AC3E}">
        <p14:creationId xmlns:p14="http://schemas.microsoft.com/office/powerpoint/2010/main" val="40643448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5FFFF"/>
            </a:gs>
            <a:gs pos="100000">
              <a:srgbClr val="E084C1"/>
            </a:gs>
          </a:gsLst>
          <a:lin ang="189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D42A0D-4971-4BF6-BB11-83A4940C1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8F18A7-41DE-41D8-9554-58D064821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63D0-C98C-47C5-A2D0-450819AAC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F9D7C-DFE4-4715-98CA-AE1CC9D05E2B}" type="datetimeFigureOut">
              <a:rPr lang="en-US" smtClean="0"/>
              <a:t>1/27/2024</a:t>
            </a:fld>
            <a:endParaRPr lang="en-US"/>
          </a:p>
        </p:txBody>
      </p:sp>
      <p:sp>
        <p:nvSpPr>
          <p:cNvPr id="5" name="Footer Placeholder 4">
            <a:extLst>
              <a:ext uri="{FF2B5EF4-FFF2-40B4-BE49-F238E27FC236}">
                <a16:creationId xmlns:a16="http://schemas.microsoft.com/office/drawing/2014/main" id="{03CD1792-86A4-483E-B8E5-78186F9974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A8C21E-837F-406A-84BB-59BBBFE089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5926F-358D-4155-B7DD-F69FB91747E3}" type="slidenum">
              <a:rPr lang="en-US" smtClean="0"/>
              <a:t>‹#›</a:t>
            </a:fld>
            <a:endParaRPr lang="en-US"/>
          </a:p>
        </p:txBody>
      </p:sp>
    </p:spTree>
    <p:extLst>
      <p:ext uri="{BB962C8B-B14F-4D97-AF65-F5344CB8AC3E}">
        <p14:creationId xmlns:p14="http://schemas.microsoft.com/office/powerpoint/2010/main" val="3300883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2.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84C1"/>
        </a:solidFill>
        <a:effectLst/>
      </p:bgPr>
    </p:bg>
    <p:spTree>
      <p:nvGrpSpPr>
        <p:cNvPr id="1" name=""/>
        <p:cNvGrpSpPr/>
        <p:nvPr/>
      </p:nvGrpSpPr>
      <p:grpSpPr>
        <a:xfrm>
          <a:off x="0" y="0"/>
          <a:ext cx="0" cy="0"/>
          <a:chOff x="0" y="0"/>
          <a:chExt cx="0" cy="0"/>
        </a:xfrm>
      </p:grpSpPr>
      <p:sp>
        <p:nvSpPr>
          <p:cNvPr id="10" name="!!3">
            <a:extLst>
              <a:ext uri="{FF2B5EF4-FFF2-40B4-BE49-F238E27FC236}">
                <a16:creationId xmlns:a16="http://schemas.microsoft.com/office/drawing/2014/main" id="{27C0838A-76BC-42B0-877E-CF0D86D57B99}"/>
              </a:ext>
            </a:extLst>
          </p:cNvPr>
          <p:cNvSpPr/>
          <p:nvPr/>
        </p:nvSpPr>
        <p:spPr>
          <a:xfrm>
            <a:off x="812089" y="1116803"/>
            <a:ext cx="2285999" cy="2285999"/>
          </a:xfrm>
          <a:prstGeom prst="octagon">
            <a:avLst/>
          </a:prstGeom>
          <a:solidFill>
            <a:schemeClr val="bg1">
              <a:alpha val="1000"/>
            </a:schemeClr>
          </a:solidFill>
          <a:ln>
            <a:solidFill>
              <a:schemeClr val="bg1"/>
            </a:solidFill>
          </a:ln>
          <a:effectLst>
            <a:glow rad="101600">
              <a:schemeClr val="bg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000" dirty="0">
                <a:solidFill>
                  <a:prstClr val="white"/>
                </a:solidFill>
                <a:latin typeface="Kalameh Black" pitchFamily="2" charset="-78"/>
                <a:cs typeface="Kalameh Black" pitchFamily="2" charset="-78"/>
              </a:rPr>
              <a:t>ویژگی ها</a:t>
            </a:r>
            <a:endParaRPr lang="en-US" sz="2000" dirty="0">
              <a:solidFill>
                <a:prstClr val="white"/>
              </a:solidFill>
              <a:latin typeface="Kalameh Black" pitchFamily="2" charset="-78"/>
              <a:cs typeface="Kalameh Black" pitchFamily="2" charset="-78"/>
            </a:endParaRPr>
          </a:p>
        </p:txBody>
      </p:sp>
      <p:sp>
        <p:nvSpPr>
          <p:cNvPr id="11" name="!!4">
            <a:extLst>
              <a:ext uri="{FF2B5EF4-FFF2-40B4-BE49-F238E27FC236}">
                <a16:creationId xmlns:a16="http://schemas.microsoft.com/office/drawing/2014/main" id="{B3D84195-AA4C-4D83-B7A6-3CDA0D5D2AD2}"/>
              </a:ext>
            </a:extLst>
          </p:cNvPr>
          <p:cNvSpPr/>
          <p:nvPr/>
        </p:nvSpPr>
        <p:spPr>
          <a:xfrm>
            <a:off x="812089" y="3664300"/>
            <a:ext cx="2286000" cy="2286000"/>
          </a:xfrm>
          <a:prstGeom prst="octagon">
            <a:avLst/>
          </a:prstGeom>
          <a:solidFill>
            <a:schemeClr val="bg1">
              <a:alpha val="1000"/>
            </a:schemeClr>
          </a:solidFill>
          <a:ln>
            <a:solidFill>
              <a:schemeClr val="bg1"/>
            </a:solidFill>
          </a:ln>
          <a:effectLst>
            <a:glow rad="101600">
              <a:schemeClr val="bg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000" dirty="0">
                <a:solidFill>
                  <a:prstClr val="white"/>
                </a:solidFill>
                <a:latin typeface="Kalameh Black" pitchFamily="2" charset="-78"/>
                <a:cs typeface="Kalameh Black" pitchFamily="2" charset="-78"/>
              </a:rPr>
              <a:t>عملکرد</a:t>
            </a:r>
            <a:endParaRPr lang="en-US" sz="2000" dirty="0">
              <a:solidFill>
                <a:prstClr val="white"/>
              </a:solidFill>
              <a:latin typeface="Kalameh Black" pitchFamily="2" charset="-78"/>
              <a:cs typeface="Kalameh Black" pitchFamily="2" charset="-78"/>
            </a:endParaRPr>
          </a:p>
        </p:txBody>
      </p:sp>
      <p:sp>
        <p:nvSpPr>
          <p:cNvPr id="12" name="!!%">
            <a:extLst>
              <a:ext uri="{FF2B5EF4-FFF2-40B4-BE49-F238E27FC236}">
                <a16:creationId xmlns:a16="http://schemas.microsoft.com/office/drawing/2014/main" id="{D12FA0D6-A9CC-464A-8E0D-C8DAF1FE7735}"/>
              </a:ext>
            </a:extLst>
          </p:cNvPr>
          <p:cNvSpPr/>
          <p:nvPr/>
        </p:nvSpPr>
        <p:spPr>
          <a:xfrm>
            <a:off x="2078656" y="2390551"/>
            <a:ext cx="2285999" cy="2285999"/>
          </a:xfrm>
          <a:prstGeom prst="octagon">
            <a:avLst/>
          </a:prstGeom>
          <a:solidFill>
            <a:schemeClr val="bg1">
              <a:alpha val="1000"/>
            </a:schemeClr>
          </a:solidFill>
          <a:ln>
            <a:solidFill>
              <a:schemeClr val="bg1"/>
            </a:solidFill>
          </a:ln>
          <a:effectLst>
            <a:glow rad="101600">
              <a:schemeClr val="bg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000" dirty="0">
                <a:solidFill>
                  <a:prstClr val="white"/>
                </a:solidFill>
                <a:latin typeface="Kalameh Black" pitchFamily="2" charset="-78"/>
                <a:cs typeface="Kalameh Black" pitchFamily="2" charset="-78"/>
              </a:rPr>
              <a:t>ساختار</a:t>
            </a:r>
            <a:endParaRPr lang="en-US" sz="2000" dirty="0">
              <a:solidFill>
                <a:prstClr val="white"/>
              </a:solidFill>
              <a:latin typeface="Kalameh Black" pitchFamily="2" charset="-78"/>
              <a:cs typeface="Kalameh Black" pitchFamily="2" charset="-78"/>
            </a:endParaRPr>
          </a:p>
        </p:txBody>
      </p:sp>
      <p:sp>
        <p:nvSpPr>
          <p:cNvPr id="14" name="!!2">
            <a:extLst>
              <a:ext uri="{FF2B5EF4-FFF2-40B4-BE49-F238E27FC236}">
                <a16:creationId xmlns:a16="http://schemas.microsoft.com/office/drawing/2014/main" id="{8ABBC83F-890E-41A7-8C1B-F85085B35733}"/>
              </a:ext>
            </a:extLst>
          </p:cNvPr>
          <p:cNvSpPr/>
          <p:nvPr/>
        </p:nvSpPr>
        <p:spPr>
          <a:xfrm>
            <a:off x="3345223" y="1116803"/>
            <a:ext cx="2286000" cy="2286000"/>
          </a:xfrm>
          <a:prstGeom prst="octagon">
            <a:avLst/>
          </a:prstGeom>
          <a:solidFill>
            <a:schemeClr val="bg1">
              <a:alpha val="1000"/>
            </a:schemeClr>
          </a:solidFill>
          <a:ln>
            <a:solidFill>
              <a:schemeClr val="bg1"/>
            </a:solidFill>
          </a:ln>
          <a:effectLst>
            <a:glow rad="101600">
              <a:schemeClr val="bg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000" dirty="0">
                <a:solidFill>
                  <a:prstClr val="white"/>
                </a:solidFill>
                <a:latin typeface="Kalameh Black" pitchFamily="2" charset="-78"/>
                <a:cs typeface="Kalameh Black" pitchFamily="2" charset="-78"/>
              </a:rPr>
              <a:t>تاریخچه</a:t>
            </a:r>
            <a:endParaRPr lang="en-US" sz="2000" dirty="0">
              <a:solidFill>
                <a:prstClr val="white"/>
              </a:solidFill>
              <a:latin typeface="Kalameh Black" pitchFamily="2" charset="-78"/>
              <a:cs typeface="Kalameh Black" pitchFamily="2" charset="-78"/>
            </a:endParaRPr>
          </a:p>
        </p:txBody>
      </p:sp>
      <p:sp>
        <p:nvSpPr>
          <p:cNvPr id="16" name="!!1">
            <a:extLst>
              <a:ext uri="{FF2B5EF4-FFF2-40B4-BE49-F238E27FC236}">
                <a16:creationId xmlns:a16="http://schemas.microsoft.com/office/drawing/2014/main" id="{5E408C55-00E2-4ADD-A5F4-2CB1C9CB682A}"/>
              </a:ext>
            </a:extLst>
          </p:cNvPr>
          <p:cNvSpPr/>
          <p:nvPr/>
        </p:nvSpPr>
        <p:spPr>
          <a:xfrm>
            <a:off x="3345223" y="3664300"/>
            <a:ext cx="2286000" cy="2286000"/>
          </a:xfrm>
          <a:prstGeom prst="octagon">
            <a:avLst/>
          </a:prstGeom>
          <a:solidFill>
            <a:schemeClr val="bg1">
              <a:alpha val="1000"/>
            </a:schemeClr>
          </a:solidFill>
          <a:ln>
            <a:solidFill>
              <a:schemeClr val="bg1"/>
            </a:solidFill>
          </a:ln>
          <a:effectLst>
            <a:glow rad="101600">
              <a:schemeClr val="bg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000" dirty="0">
                <a:solidFill>
                  <a:prstClr val="white"/>
                </a:solidFill>
                <a:latin typeface="Kalameh Black" pitchFamily="2" charset="-78"/>
                <a:cs typeface="Kalameh Black" pitchFamily="2" charset="-78"/>
              </a:rPr>
              <a:t>معرفی</a:t>
            </a:r>
            <a:endParaRPr lang="en-US" sz="2000" dirty="0">
              <a:solidFill>
                <a:prstClr val="white"/>
              </a:solidFill>
              <a:latin typeface="Kalameh Black" pitchFamily="2" charset="-78"/>
              <a:cs typeface="Kalameh Black" pitchFamily="2" charset="-78"/>
            </a:endParaRPr>
          </a:p>
        </p:txBody>
      </p:sp>
      <p:sp>
        <p:nvSpPr>
          <p:cNvPr id="25" name="TextBox 24">
            <a:extLst>
              <a:ext uri="{FF2B5EF4-FFF2-40B4-BE49-F238E27FC236}">
                <a16:creationId xmlns:a16="http://schemas.microsoft.com/office/drawing/2014/main" id="{54B613B9-BC0B-4E65-8461-3EE0F3884805}"/>
              </a:ext>
            </a:extLst>
          </p:cNvPr>
          <p:cNvSpPr txBox="1"/>
          <p:nvPr/>
        </p:nvSpPr>
        <p:spPr>
          <a:xfrm>
            <a:off x="3259044" y="3025355"/>
            <a:ext cx="11915062" cy="2215991"/>
          </a:xfrm>
          <a:prstGeom prst="rect">
            <a:avLst/>
          </a:prstGeom>
          <a:noFill/>
          <a:effectLst>
            <a:glow rad="228600">
              <a:schemeClr val="accent5">
                <a:satMod val="175000"/>
                <a:alpha val="40000"/>
              </a:schemeClr>
            </a:glow>
          </a:effectLst>
        </p:spPr>
        <p:txBody>
          <a:bodyPr wrap="square" rtlCol="0">
            <a:spAutoFit/>
          </a:bodyPr>
          <a:lstStyle/>
          <a:p>
            <a:pPr algn="ctr" rtl="1"/>
            <a:r>
              <a:rPr lang="fa-IR" sz="13800" dirty="0">
                <a:solidFill>
                  <a:schemeClr val="bg1"/>
                </a:solidFill>
                <a:effectLst>
                  <a:glow rad="825500">
                    <a:srgbClr val="0070C0">
                      <a:alpha val="15000"/>
                    </a:srgbClr>
                  </a:glow>
                </a:effectLst>
                <a:latin typeface="Kalameh Black" pitchFamily="2" charset="-78"/>
                <a:cs typeface="Kalameh Black" pitchFamily="2" charset="-78"/>
              </a:rPr>
              <a:t>دی ان ای</a:t>
            </a:r>
            <a:endParaRPr lang="en-US" sz="13800" dirty="0">
              <a:solidFill>
                <a:schemeClr val="bg1"/>
              </a:solidFill>
              <a:effectLst>
                <a:glow rad="825500">
                  <a:srgbClr val="0070C0">
                    <a:alpha val="15000"/>
                  </a:srgbClr>
                </a:glow>
              </a:effectLst>
              <a:latin typeface="Kalameh Black" pitchFamily="2" charset="-78"/>
              <a:cs typeface="Kalameh Black" pitchFamily="2" charset="-78"/>
            </a:endParaRPr>
          </a:p>
        </p:txBody>
      </p:sp>
      <p:sp>
        <p:nvSpPr>
          <p:cNvPr id="26" name="TextBox 25">
            <a:extLst>
              <a:ext uri="{FF2B5EF4-FFF2-40B4-BE49-F238E27FC236}">
                <a16:creationId xmlns:a16="http://schemas.microsoft.com/office/drawing/2014/main" id="{765228AC-38B4-4580-BD59-D019BD7CA433}"/>
              </a:ext>
            </a:extLst>
          </p:cNvPr>
          <p:cNvSpPr txBox="1"/>
          <p:nvPr/>
        </p:nvSpPr>
        <p:spPr>
          <a:xfrm>
            <a:off x="5307515" y="3025355"/>
            <a:ext cx="7818120" cy="523220"/>
          </a:xfrm>
          <a:prstGeom prst="rect">
            <a:avLst/>
          </a:prstGeom>
          <a:noFill/>
          <a:effectLst>
            <a:glow rad="228600">
              <a:schemeClr val="accent5">
                <a:satMod val="175000"/>
                <a:alpha val="40000"/>
              </a:schemeClr>
            </a:glow>
          </a:effectLst>
        </p:spPr>
        <p:txBody>
          <a:bodyPr wrap="square" rtlCol="0">
            <a:spAutoFit/>
          </a:bodyPr>
          <a:lstStyle/>
          <a:p>
            <a:pPr algn="ctr" rtl="1"/>
            <a:r>
              <a:rPr lang="fa-IR" sz="2800" dirty="0">
                <a:solidFill>
                  <a:schemeClr val="bg1"/>
                </a:solidFill>
                <a:effectLst>
                  <a:glow rad="825500">
                    <a:srgbClr val="0070C0">
                      <a:alpha val="15000"/>
                    </a:srgbClr>
                  </a:glow>
                </a:effectLst>
                <a:latin typeface="Kalameh Black" pitchFamily="2" charset="-78"/>
                <a:cs typeface="Kalameh Black" pitchFamily="2" charset="-78"/>
              </a:rPr>
              <a:t>کوروش مرادی – حسین گوهری </a:t>
            </a:r>
            <a:endParaRPr lang="en-US" sz="2800" dirty="0">
              <a:solidFill>
                <a:schemeClr val="bg1"/>
              </a:solidFill>
              <a:effectLst>
                <a:glow rad="825500">
                  <a:srgbClr val="0070C0">
                    <a:alpha val="15000"/>
                  </a:srgbClr>
                </a:glow>
              </a:effectLst>
              <a:latin typeface="Kalameh Black" pitchFamily="2" charset="-78"/>
              <a:cs typeface="Kalameh Black" pitchFamily="2" charset="-78"/>
            </a:endParaRPr>
          </a:p>
        </p:txBody>
      </p:sp>
      <p:sp>
        <p:nvSpPr>
          <p:cNvPr id="9" name="TextBox 8">
            <a:extLst>
              <a:ext uri="{FF2B5EF4-FFF2-40B4-BE49-F238E27FC236}">
                <a16:creationId xmlns:a16="http://schemas.microsoft.com/office/drawing/2014/main" id="{D4734E01-211D-4260-8122-DEBBFE1EED01}"/>
              </a:ext>
            </a:extLst>
          </p:cNvPr>
          <p:cNvSpPr txBox="1"/>
          <p:nvPr/>
        </p:nvSpPr>
        <p:spPr>
          <a:xfrm>
            <a:off x="11762448" y="624698"/>
            <a:ext cx="3152113" cy="707886"/>
          </a:xfrm>
          <a:prstGeom prst="rect">
            <a:avLst/>
          </a:prstGeom>
          <a:noFill/>
        </p:spPr>
        <p:txBody>
          <a:bodyPr wrap="square" rtlCol="0">
            <a:spAutoFit/>
          </a:bodyPr>
          <a:lstStyle/>
          <a:p>
            <a:pPr algn="ctr"/>
            <a:r>
              <a:rPr lang="fa-IR" sz="4000" dirty="0">
                <a:solidFill>
                  <a:schemeClr val="bg1"/>
                </a:solidFill>
                <a:latin typeface="Kalameh Black" pitchFamily="2" charset="-78"/>
                <a:cs typeface="Kalameh Black" pitchFamily="2" charset="-78"/>
              </a:rPr>
              <a:t>معرفی</a:t>
            </a:r>
            <a:endParaRPr lang="en-US" sz="4000" dirty="0">
              <a:solidFill>
                <a:schemeClr val="bg1"/>
              </a:solidFill>
              <a:latin typeface="Kalameh Black" pitchFamily="2" charset="-78"/>
              <a:cs typeface="Kalameh Black" pitchFamily="2" charset="-78"/>
            </a:endParaRPr>
          </a:p>
        </p:txBody>
      </p:sp>
      <p:sp>
        <p:nvSpPr>
          <p:cNvPr id="13" name="TextBox 12">
            <a:extLst>
              <a:ext uri="{FF2B5EF4-FFF2-40B4-BE49-F238E27FC236}">
                <a16:creationId xmlns:a16="http://schemas.microsoft.com/office/drawing/2014/main" id="{0D8B2E30-66E3-40EC-ADEE-46BF455E9CA2}"/>
              </a:ext>
            </a:extLst>
          </p:cNvPr>
          <p:cNvSpPr txBox="1"/>
          <p:nvPr/>
        </p:nvSpPr>
        <p:spPr>
          <a:xfrm>
            <a:off x="12192000" y="1225689"/>
            <a:ext cx="7469436" cy="5632311"/>
          </a:xfrm>
          <a:prstGeom prst="rect">
            <a:avLst/>
          </a:prstGeom>
          <a:noFill/>
        </p:spPr>
        <p:txBody>
          <a:bodyPr wrap="square">
            <a:spAutoFit/>
          </a:bodyPr>
          <a:lstStyle/>
          <a:p>
            <a:pPr algn="ctr" rtl="1"/>
            <a:r>
              <a:rPr lang="fa-IR" sz="2400" b="0" i="0" dirty="0">
                <a:solidFill>
                  <a:schemeClr val="bg1"/>
                </a:solidFill>
                <a:effectLst/>
                <a:latin typeface="Kalameh Black" pitchFamily="2" charset="-78"/>
                <a:cs typeface="Kalameh Black" pitchFamily="2" charset="-78"/>
              </a:rPr>
              <a:t>دئوکسی‌ریبونوکلئیک اسید به اختصار دی‌اِن‌اِی گونه‌ای اسید نوکلئیک است که دارای دستورالعمل‌های ژنتیکی است که برای کارکرد و توسعهٔ زیستی جانداران و ویروس‌ها مورد استفاده قرار می‌گیرد. نقش اصلی مولکول دی‌ان‌ای ذخیره‌سازی طولانی مدت اطلاعات ژنتیکی و دستوری است. آزمایش‌هایی مانند آزمایش گریفیت و آزمایش ایوری آزمایش‌هایی انقلابی و سرآغازی در شناسایی و مطالعهٔ دی‌ان‌ای به‌عنوان ژنوم بودند. تا پیش از سال ۱۹۴۴ و انتشار نتایج آزمایش ایوری این‌که کدام یک از ترکیب‌های آلی درون سلول، مادهٔ وراثتی است مشخص نبود (هر چند بسیاری از دانشمندان پروتئین‌ها را عامل انتقال صفات می‌دانستند). تا اینکه ایوری ثابت کرد نوکلئیک اسیدها عامل فرایند انتقال صفات هستند. سپس دانشمندان دیگری روی کار آمدند و هر کدام، بخشی از اطلاعات ما راجع به این مولکول را کشف کردند. روزالیند فرانکلین و موریس ویلکینز با تهیهٔ تصاویری از مولکول دی‌ان‌ای با استفاده از پراش پرتوی ایکس (</a:t>
            </a:r>
            <a:r>
              <a:rPr lang="en-US" sz="2400" b="0" i="0" dirty="0">
                <a:solidFill>
                  <a:schemeClr val="bg1"/>
                </a:solidFill>
                <a:effectLst/>
                <a:latin typeface="Kalameh Black" pitchFamily="2" charset="-78"/>
                <a:cs typeface="Kalameh Black" pitchFamily="2" charset="-78"/>
              </a:rPr>
              <a:t>X) </a:t>
            </a:r>
            <a:r>
              <a:rPr lang="fa-IR" sz="2400" b="0" i="0" dirty="0">
                <a:solidFill>
                  <a:schemeClr val="bg1"/>
                </a:solidFill>
                <a:effectLst/>
                <a:latin typeface="Kalameh Black" pitchFamily="2" charset="-78"/>
                <a:cs typeface="Kalameh Black" pitchFamily="2" charset="-78"/>
              </a:rPr>
              <a:t>توانستند به ابعاد مولکول و نتایج ارزشمندی راجع‌به دی‌ان‌ای دست یابند، از جمله این‌که مولکول دی‌ان‌ای بیش از یک رشته و حالت مارپیچ دارد.</a:t>
            </a:r>
            <a:endParaRPr lang="en-US" sz="2400" dirty="0">
              <a:solidFill>
                <a:schemeClr val="bg1"/>
              </a:solidFill>
              <a:latin typeface="Kalameh Black" pitchFamily="2" charset="-78"/>
              <a:cs typeface="Kalameh Black" pitchFamily="2" charset="-78"/>
            </a:endParaRPr>
          </a:p>
        </p:txBody>
      </p:sp>
      <p:sp>
        <p:nvSpPr>
          <p:cNvPr id="15" name="TextBox 14">
            <a:extLst>
              <a:ext uri="{FF2B5EF4-FFF2-40B4-BE49-F238E27FC236}">
                <a16:creationId xmlns:a16="http://schemas.microsoft.com/office/drawing/2014/main" id="{E5D0F3EC-DDB7-4EB3-83BE-BB58FD4C1EBD}"/>
              </a:ext>
            </a:extLst>
          </p:cNvPr>
          <p:cNvSpPr txBox="1"/>
          <p:nvPr/>
        </p:nvSpPr>
        <p:spPr>
          <a:xfrm>
            <a:off x="12222699" y="2579078"/>
            <a:ext cx="4011346" cy="3108543"/>
          </a:xfrm>
          <a:prstGeom prst="rect">
            <a:avLst/>
          </a:prstGeom>
          <a:noFill/>
        </p:spPr>
        <p:txBody>
          <a:bodyPr wrap="square">
            <a:spAutoFit/>
          </a:bodyPr>
          <a:lstStyle/>
          <a:p>
            <a:pPr algn="ctr"/>
            <a:r>
              <a:rPr lang="fa-IR" sz="2800" b="0" i="0" dirty="0">
                <a:effectLst/>
                <a:latin typeface="Kalameh Black" pitchFamily="2" charset="-78"/>
                <a:cs typeface="Kalameh Black" pitchFamily="2" charset="-78"/>
              </a:rPr>
              <a:t>دئوکسی‌ریبونوکلئیک اسید به اختصار دی‌اِن‌اِی گونه‌ای اسید نوکلئیک است که دارای دستورالعمل‌های ژنتیکی است که برای کارکرد و توسعهٔ زیستی جانداران و ویروس‌ها مورد استفاده قرار می‌گیرد. </a:t>
            </a:r>
            <a:endParaRPr lang="en-US" sz="2800" dirty="0"/>
          </a:p>
        </p:txBody>
      </p:sp>
    </p:spTree>
    <p:extLst>
      <p:ext uri="{BB962C8B-B14F-4D97-AF65-F5344CB8AC3E}">
        <p14:creationId xmlns:p14="http://schemas.microsoft.com/office/powerpoint/2010/main" val="2727923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ppt_x"/>
                                          </p:val>
                                        </p:tav>
                                        <p:tav tm="100000">
                                          <p:val>
                                            <p:strVal val="#ppt_x"/>
                                          </p:val>
                                        </p:tav>
                                      </p:tavLst>
                                    </p:anim>
                                    <p:anim calcmode="lin" valueType="num">
                                      <p:cBhvr additive="base">
                                        <p:cTn id="8" dur="250" fill="hold"/>
                                        <p:tgtEl>
                                          <p:spTgt spid="25"/>
                                        </p:tgtEl>
                                        <p:attrNameLst>
                                          <p:attrName>ppt_y</p:attrName>
                                        </p:attrNameLst>
                                      </p:cBhvr>
                                      <p:tavLst>
                                        <p:tav tm="0">
                                          <p:val>
                                            <p:strVal val="0-#ppt_h/2"/>
                                          </p:val>
                                        </p:tav>
                                        <p:tav tm="100000">
                                          <p:val>
                                            <p:strVal val="#ppt_y"/>
                                          </p:val>
                                        </p:tav>
                                      </p:tavLst>
                                    </p:anim>
                                  </p:childTnLst>
                                </p:cTn>
                              </p:par>
                            </p:childTnLst>
                          </p:cTn>
                        </p:par>
                        <p:par>
                          <p:cTn id="9" fill="hold">
                            <p:stCondLst>
                              <p:cond delay="250"/>
                            </p:stCondLst>
                            <p:childTnLst>
                              <p:par>
                                <p:cTn id="10" presetID="2" presetClass="entr" presetSubtype="1"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250" fill="hold"/>
                                        <p:tgtEl>
                                          <p:spTgt spid="26"/>
                                        </p:tgtEl>
                                        <p:attrNameLst>
                                          <p:attrName>ppt_x</p:attrName>
                                        </p:attrNameLst>
                                      </p:cBhvr>
                                      <p:tavLst>
                                        <p:tav tm="0">
                                          <p:val>
                                            <p:strVal val="#ppt_x"/>
                                          </p:val>
                                        </p:tav>
                                        <p:tav tm="100000">
                                          <p:val>
                                            <p:strVal val="#ppt_x"/>
                                          </p:val>
                                        </p:tav>
                                      </p:tavLst>
                                    </p:anim>
                                    <p:anim calcmode="lin" valueType="num">
                                      <p:cBhvr additive="base">
                                        <p:cTn id="13" dur="250" fill="hold"/>
                                        <p:tgtEl>
                                          <p:spTgt spid="26"/>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 presetClass="entr" presetSubtype="9"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250" fill="hold"/>
                                        <p:tgtEl>
                                          <p:spTgt spid="14"/>
                                        </p:tgtEl>
                                        <p:attrNameLst>
                                          <p:attrName>ppt_x</p:attrName>
                                        </p:attrNameLst>
                                      </p:cBhvr>
                                      <p:tavLst>
                                        <p:tav tm="0">
                                          <p:val>
                                            <p:strVal val="0-#ppt_w/2"/>
                                          </p:val>
                                        </p:tav>
                                        <p:tav tm="100000">
                                          <p:val>
                                            <p:strVal val="#ppt_x"/>
                                          </p:val>
                                        </p:tav>
                                      </p:tavLst>
                                    </p:anim>
                                    <p:anim calcmode="lin" valueType="num">
                                      <p:cBhvr additive="base">
                                        <p:cTn id="18" dur="250" fill="hold"/>
                                        <p:tgtEl>
                                          <p:spTgt spid="14"/>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250" fill="hold"/>
                                        <p:tgtEl>
                                          <p:spTgt spid="10"/>
                                        </p:tgtEl>
                                        <p:attrNameLst>
                                          <p:attrName>ppt_x</p:attrName>
                                        </p:attrNameLst>
                                      </p:cBhvr>
                                      <p:tavLst>
                                        <p:tav tm="0">
                                          <p:val>
                                            <p:strVal val="0-#ppt_w/2"/>
                                          </p:val>
                                        </p:tav>
                                        <p:tav tm="100000">
                                          <p:val>
                                            <p:strVal val="#ppt_x"/>
                                          </p:val>
                                        </p:tav>
                                      </p:tavLst>
                                    </p:anim>
                                    <p:anim calcmode="lin" valueType="num">
                                      <p:cBhvr additive="base">
                                        <p:cTn id="22" dur="250" fill="hold"/>
                                        <p:tgtEl>
                                          <p:spTgt spid="10"/>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50" fill="hold"/>
                                        <p:tgtEl>
                                          <p:spTgt spid="12"/>
                                        </p:tgtEl>
                                        <p:attrNameLst>
                                          <p:attrName>ppt_x</p:attrName>
                                        </p:attrNameLst>
                                      </p:cBhvr>
                                      <p:tavLst>
                                        <p:tav tm="0">
                                          <p:val>
                                            <p:strVal val="0-#ppt_w/2"/>
                                          </p:val>
                                        </p:tav>
                                        <p:tav tm="100000">
                                          <p:val>
                                            <p:strVal val="#ppt_x"/>
                                          </p:val>
                                        </p:tav>
                                      </p:tavLst>
                                    </p:anim>
                                    <p:anim calcmode="lin" valueType="num">
                                      <p:cBhvr additive="base">
                                        <p:cTn id="26" dur="250" fill="hold"/>
                                        <p:tgtEl>
                                          <p:spTgt spid="12"/>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250" fill="hold"/>
                                        <p:tgtEl>
                                          <p:spTgt spid="11"/>
                                        </p:tgtEl>
                                        <p:attrNameLst>
                                          <p:attrName>ppt_x</p:attrName>
                                        </p:attrNameLst>
                                      </p:cBhvr>
                                      <p:tavLst>
                                        <p:tav tm="0">
                                          <p:val>
                                            <p:strVal val="0-#ppt_w/2"/>
                                          </p:val>
                                        </p:tav>
                                        <p:tav tm="100000">
                                          <p:val>
                                            <p:strVal val="#ppt_x"/>
                                          </p:val>
                                        </p:tav>
                                      </p:tavLst>
                                    </p:anim>
                                    <p:anim calcmode="lin" valueType="num">
                                      <p:cBhvr additive="base">
                                        <p:cTn id="30" dur="250" fill="hold"/>
                                        <p:tgtEl>
                                          <p:spTgt spid="11"/>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250" fill="hold"/>
                                        <p:tgtEl>
                                          <p:spTgt spid="16"/>
                                        </p:tgtEl>
                                        <p:attrNameLst>
                                          <p:attrName>ppt_x</p:attrName>
                                        </p:attrNameLst>
                                      </p:cBhvr>
                                      <p:tavLst>
                                        <p:tav tm="0">
                                          <p:val>
                                            <p:strVal val="0-#ppt_w/2"/>
                                          </p:val>
                                        </p:tav>
                                        <p:tav tm="100000">
                                          <p:val>
                                            <p:strVal val="#ppt_x"/>
                                          </p:val>
                                        </p:tav>
                                      </p:tavLst>
                                    </p:anim>
                                    <p:anim calcmode="lin" valueType="num">
                                      <p:cBhvr additive="base">
                                        <p:cTn id="34" dur="25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6" grpId="0" animBg="1"/>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Rounded Corners 1">
            <a:extLst>
              <a:ext uri="{FF2B5EF4-FFF2-40B4-BE49-F238E27FC236}">
                <a16:creationId xmlns:a16="http://schemas.microsoft.com/office/drawing/2014/main" id="{873D62A7-3601-4B9D-B93E-2915FA7A0E68}"/>
              </a:ext>
            </a:extLst>
          </p:cNvPr>
          <p:cNvSpPr/>
          <p:nvPr/>
        </p:nvSpPr>
        <p:spPr>
          <a:xfrm>
            <a:off x="5474315" y="6266612"/>
            <a:ext cx="1297080" cy="43809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prstClr val="white"/>
              </a:solidFill>
              <a:latin typeface="Kalameh Black" pitchFamily="2" charset="-78"/>
              <a:cs typeface="Kalameh Black" pitchFamily="2" charset="-78"/>
            </a:endParaRPr>
          </a:p>
        </p:txBody>
      </p:sp>
      <p:sp>
        <p:nvSpPr>
          <p:cNvPr id="4" name="Rectangle: Rounded Corners 3">
            <a:extLst>
              <a:ext uri="{FF2B5EF4-FFF2-40B4-BE49-F238E27FC236}">
                <a16:creationId xmlns:a16="http://schemas.microsoft.com/office/drawing/2014/main" id="{53DFEBDD-EE56-4437-946F-351F9E7709F7}"/>
              </a:ext>
            </a:extLst>
          </p:cNvPr>
          <p:cNvSpPr/>
          <p:nvPr/>
        </p:nvSpPr>
        <p:spPr>
          <a:xfrm>
            <a:off x="5954714" y="6333844"/>
            <a:ext cx="317570" cy="303627"/>
          </a:xfrm>
          <a:prstGeom prst="roundRect">
            <a:avLst>
              <a:gd name="adj" fmla="val 14692"/>
            </a:avLst>
          </a:prstGeom>
          <a:solidFill>
            <a:schemeClr val="bg1">
              <a:alpha val="3000"/>
            </a:schemeClr>
          </a:solidFill>
          <a:ln>
            <a:solidFill>
              <a:schemeClr val="bg1"/>
            </a:solidFill>
          </a:ln>
          <a:effectLst>
            <a:glow rad="101600">
              <a:schemeClr val="bg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prstClr val="white"/>
              </a:solidFill>
              <a:latin typeface="Kalameh Black" pitchFamily="2" charset="-78"/>
              <a:cs typeface="Kalameh Black" pitchFamily="2" charset="-78"/>
            </a:endParaRPr>
          </a:p>
        </p:txBody>
      </p:sp>
      <p:sp>
        <p:nvSpPr>
          <p:cNvPr id="3" name="TextBox 2">
            <a:extLst>
              <a:ext uri="{FF2B5EF4-FFF2-40B4-BE49-F238E27FC236}">
                <a16:creationId xmlns:a16="http://schemas.microsoft.com/office/drawing/2014/main" id="{C208D490-1E01-4494-B751-2E139112BF7F}"/>
              </a:ext>
            </a:extLst>
          </p:cNvPr>
          <p:cNvSpPr txBox="1"/>
          <p:nvPr/>
        </p:nvSpPr>
        <p:spPr>
          <a:xfrm>
            <a:off x="-811401" y="6344822"/>
            <a:ext cx="7469436" cy="369332"/>
          </a:xfrm>
          <a:prstGeom prst="rect">
            <a:avLst/>
          </a:prstGeom>
          <a:noFill/>
        </p:spPr>
        <p:txBody>
          <a:bodyPr wrap="square" rtlCol="0">
            <a:spAutoFit/>
          </a:bodyPr>
          <a:lstStyle/>
          <a:p>
            <a:pPr algn="r"/>
            <a:r>
              <a:rPr lang="fa-IR" dirty="0">
                <a:solidFill>
                  <a:schemeClr val="bg1"/>
                </a:solidFill>
                <a:latin typeface="Kalameh Black" pitchFamily="2" charset="-78"/>
                <a:cs typeface="Kalameh Black" pitchFamily="2" charset="-78"/>
              </a:rPr>
              <a:t>1         2         3         4         5         6         7         8         9         10         11         12         13         14         15         16</a:t>
            </a:r>
          </a:p>
        </p:txBody>
      </p:sp>
      <p:sp useBgFill="1">
        <p:nvSpPr>
          <p:cNvPr id="5" name="Rectangle 4">
            <a:extLst>
              <a:ext uri="{FF2B5EF4-FFF2-40B4-BE49-F238E27FC236}">
                <a16:creationId xmlns:a16="http://schemas.microsoft.com/office/drawing/2014/main" id="{EAFC9EA8-6384-4A78-A696-C30175F58BD6}"/>
              </a:ext>
            </a:extLst>
          </p:cNvPr>
          <p:cNvSpPr/>
          <p:nvPr/>
        </p:nvSpPr>
        <p:spPr>
          <a:xfrm>
            <a:off x="-1234528" y="6193662"/>
            <a:ext cx="6690131" cy="5839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8746522-BA1B-42F8-A7EE-29F9FB45553C}"/>
              </a:ext>
            </a:extLst>
          </p:cNvPr>
          <p:cNvSpPr/>
          <p:nvPr/>
        </p:nvSpPr>
        <p:spPr>
          <a:xfrm>
            <a:off x="6790107" y="6193661"/>
            <a:ext cx="5844746" cy="5839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
            <a:extLst>
              <a:ext uri="{FF2B5EF4-FFF2-40B4-BE49-F238E27FC236}">
                <a16:creationId xmlns:a16="http://schemas.microsoft.com/office/drawing/2014/main" id="{5E408C55-00E2-4ADD-A5F4-2CB1C9CB682A}"/>
              </a:ext>
            </a:extLst>
          </p:cNvPr>
          <p:cNvSpPr/>
          <p:nvPr/>
        </p:nvSpPr>
        <p:spPr>
          <a:xfrm>
            <a:off x="7957189" y="-87004"/>
            <a:ext cx="7062310" cy="7062310"/>
          </a:xfrm>
          <a:prstGeom prst="octagon">
            <a:avLst/>
          </a:prstGeom>
          <a:solidFill>
            <a:schemeClr val="bg1">
              <a:alpha val="11000"/>
            </a:schemeClr>
          </a:solidFill>
          <a:ln>
            <a:solidFill>
              <a:schemeClr val="bg1"/>
            </a:solidFill>
          </a:ln>
          <a:effectLst>
            <a:glow rad="101600">
              <a:schemeClr val="tx1">
                <a:alpha val="2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prstClr val="white"/>
              </a:solidFill>
              <a:latin typeface="Kalameh Black" pitchFamily="2" charset="-78"/>
              <a:cs typeface="Kalameh Black" pitchFamily="2" charset="-78"/>
            </a:endParaRPr>
          </a:p>
        </p:txBody>
      </p:sp>
      <p:sp>
        <p:nvSpPr>
          <p:cNvPr id="24" name="TextBox 23">
            <a:extLst>
              <a:ext uri="{FF2B5EF4-FFF2-40B4-BE49-F238E27FC236}">
                <a16:creationId xmlns:a16="http://schemas.microsoft.com/office/drawing/2014/main" id="{CBC50500-F472-461D-BFA7-920DABC6DED4}"/>
              </a:ext>
            </a:extLst>
          </p:cNvPr>
          <p:cNvSpPr txBox="1"/>
          <p:nvPr/>
        </p:nvSpPr>
        <p:spPr>
          <a:xfrm>
            <a:off x="8963096" y="763372"/>
            <a:ext cx="3152113" cy="707886"/>
          </a:xfrm>
          <a:prstGeom prst="rect">
            <a:avLst/>
          </a:prstGeom>
          <a:noFill/>
        </p:spPr>
        <p:txBody>
          <a:bodyPr wrap="square" rtlCol="0">
            <a:spAutoFit/>
          </a:bodyPr>
          <a:lstStyle/>
          <a:p>
            <a:pPr algn="ctr"/>
            <a:r>
              <a:rPr lang="fa-IR" sz="4000" dirty="0">
                <a:solidFill>
                  <a:schemeClr val="bg1"/>
                </a:solidFill>
                <a:latin typeface="Kalameh Black" pitchFamily="2" charset="-78"/>
                <a:cs typeface="Kalameh Black" pitchFamily="2" charset="-78"/>
              </a:rPr>
              <a:t>معرفی</a:t>
            </a:r>
            <a:endParaRPr lang="en-US" sz="4000" dirty="0">
              <a:solidFill>
                <a:schemeClr val="bg1"/>
              </a:solidFill>
              <a:latin typeface="Kalameh Black" pitchFamily="2" charset="-78"/>
              <a:cs typeface="Kalameh Black" pitchFamily="2" charset="-78"/>
            </a:endParaRPr>
          </a:p>
        </p:txBody>
      </p:sp>
      <p:sp>
        <p:nvSpPr>
          <p:cNvPr id="10" name="!!3">
            <a:extLst>
              <a:ext uri="{FF2B5EF4-FFF2-40B4-BE49-F238E27FC236}">
                <a16:creationId xmlns:a16="http://schemas.microsoft.com/office/drawing/2014/main" id="{27C0838A-76BC-42B0-877E-CF0D86D57B99}"/>
              </a:ext>
            </a:extLst>
          </p:cNvPr>
          <p:cNvSpPr/>
          <p:nvPr/>
        </p:nvSpPr>
        <p:spPr>
          <a:xfrm>
            <a:off x="-365760" y="2658838"/>
            <a:ext cx="731520" cy="778639"/>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2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ویژگی ها</a:t>
            </a:r>
            <a:endParaRPr kumimoji="0" lang="en-US" sz="12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1" name="!!4">
            <a:extLst>
              <a:ext uri="{FF2B5EF4-FFF2-40B4-BE49-F238E27FC236}">
                <a16:creationId xmlns:a16="http://schemas.microsoft.com/office/drawing/2014/main" id="{B3D84195-AA4C-4D83-B7A6-3CDA0D5D2AD2}"/>
              </a:ext>
            </a:extLst>
          </p:cNvPr>
          <p:cNvSpPr/>
          <p:nvPr/>
        </p:nvSpPr>
        <p:spPr>
          <a:xfrm>
            <a:off x="-365760" y="3637872"/>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عملکرد</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2" name="!!%">
            <a:extLst>
              <a:ext uri="{FF2B5EF4-FFF2-40B4-BE49-F238E27FC236}">
                <a16:creationId xmlns:a16="http://schemas.microsoft.com/office/drawing/2014/main" id="{D12FA0D6-A9CC-464A-8E0D-C8DAF1FE7735}"/>
              </a:ext>
            </a:extLst>
          </p:cNvPr>
          <p:cNvSpPr/>
          <p:nvPr/>
        </p:nvSpPr>
        <p:spPr>
          <a:xfrm>
            <a:off x="-365760" y="4593347"/>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2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ساختار</a:t>
            </a:r>
            <a:endParaRPr kumimoji="0" lang="en-US" sz="12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4" name="!!2">
            <a:extLst>
              <a:ext uri="{FF2B5EF4-FFF2-40B4-BE49-F238E27FC236}">
                <a16:creationId xmlns:a16="http://schemas.microsoft.com/office/drawing/2014/main" id="{8ABBC83F-890E-41A7-8C1B-F85085B35733}"/>
              </a:ext>
            </a:extLst>
          </p:cNvPr>
          <p:cNvSpPr/>
          <p:nvPr/>
        </p:nvSpPr>
        <p:spPr>
          <a:xfrm>
            <a:off x="-365760" y="1726922"/>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4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تاریخچه</a:t>
            </a:r>
            <a:endParaRPr kumimoji="0" lang="en-US" sz="14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03" name="TextBox 102">
            <a:extLst>
              <a:ext uri="{FF2B5EF4-FFF2-40B4-BE49-F238E27FC236}">
                <a16:creationId xmlns:a16="http://schemas.microsoft.com/office/drawing/2014/main" id="{22C99245-92E1-484F-95FE-661B1BC4720C}"/>
              </a:ext>
            </a:extLst>
          </p:cNvPr>
          <p:cNvSpPr txBox="1"/>
          <p:nvPr/>
        </p:nvSpPr>
        <p:spPr>
          <a:xfrm>
            <a:off x="419130" y="845261"/>
            <a:ext cx="7469436" cy="5632311"/>
          </a:xfrm>
          <a:prstGeom prst="rect">
            <a:avLst/>
          </a:prstGeom>
          <a:noFill/>
        </p:spPr>
        <p:txBody>
          <a:bodyPr wrap="square">
            <a:spAutoFit/>
          </a:bodyPr>
          <a:lstStyle/>
          <a:p>
            <a:pPr algn="ctr" rtl="1"/>
            <a:r>
              <a:rPr lang="fa-IR" sz="2400" b="0" i="0" dirty="0">
                <a:solidFill>
                  <a:schemeClr val="bg1"/>
                </a:solidFill>
                <a:effectLst/>
                <a:latin typeface="Kalameh Black" pitchFamily="2" charset="-78"/>
                <a:cs typeface="Kalameh Black" pitchFamily="2" charset="-78"/>
              </a:rPr>
              <a:t>دئوکسی‌ریبونوکلئیک اسید به اختصار دی‌اِن‌اِی گونه‌ای اسید نوکلئیک است که دارای دستورالعمل‌های ژنتیکی است که برای کارکرد و توسعهٔ زیستی جانداران و ویروس‌ها مورد استفاده قرار می‌گیرد. نقش اصلی مولکول دی‌ان‌ای ذخیره‌سازی طولانی مدت اطلاعات ژنتیکی و دستوری است. آزمایش‌هایی مانند آزمایش گریفیت و آزمایش ایوری آزمایش‌هایی انقلابی و سرآغازی در شناسایی و مطالعهٔ دی‌ان‌ای به‌عنوان ژنوم بودند. تا پیش از سال ۱۹۴۴ و انتشار نتایج آزمایش ایوری این‌که کدام یک از ترکیب‌های آلی درون سلول، مادهٔ وراثتی است مشخص نبود (هر چند بسیاری از دانشمندان پروتئین‌ها را عامل انتقال صفات می‌دانستند). تا اینکه ایوری ثابت کرد نوکلئیک اسیدها عامل فرایند انتقال صفات هستند. سپس دانشمندان دیگری روی کار آمدند و هر کدام، بخشی از اطلاعات ما راجع به این مولکول را کشف کردند. روزالیند فرانکلین و موریس ویلکینز با تهیهٔ تصاویری از مولکول دی‌ان‌ای با استفاده از پراش پرتوی ایکس (</a:t>
            </a:r>
            <a:r>
              <a:rPr lang="en-US" sz="2400" b="0" i="0" dirty="0">
                <a:solidFill>
                  <a:schemeClr val="bg1"/>
                </a:solidFill>
                <a:effectLst/>
                <a:latin typeface="Kalameh Black" pitchFamily="2" charset="-78"/>
                <a:cs typeface="Kalameh Black" pitchFamily="2" charset="-78"/>
              </a:rPr>
              <a:t>X) </a:t>
            </a:r>
            <a:r>
              <a:rPr lang="fa-IR" sz="2400" b="0" i="0" dirty="0">
                <a:solidFill>
                  <a:schemeClr val="bg1"/>
                </a:solidFill>
                <a:effectLst/>
                <a:latin typeface="Kalameh Black" pitchFamily="2" charset="-78"/>
                <a:cs typeface="Kalameh Black" pitchFamily="2" charset="-78"/>
              </a:rPr>
              <a:t>توانستند به ابعاد مولکول و نتایج ارزشمندی راجع‌به دی‌ان‌ای دست یابند، از جمله این‌که مولکول دی‌ان‌ای بیش از یک رشته و حالت مارپیچ دارد.</a:t>
            </a:r>
            <a:endParaRPr lang="en-US" sz="2400" dirty="0">
              <a:solidFill>
                <a:schemeClr val="bg1"/>
              </a:solidFill>
              <a:latin typeface="Kalameh Black" pitchFamily="2" charset="-78"/>
              <a:cs typeface="Kalameh Black" pitchFamily="2" charset="-78"/>
            </a:endParaRPr>
          </a:p>
        </p:txBody>
      </p:sp>
      <p:sp>
        <p:nvSpPr>
          <p:cNvPr id="105" name="TextBox 104">
            <a:extLst>
              <a:ext uri="{FF2B5EF4-FFF2-40B4-BE49-F238E27FC236}">
                <a16:creationId xmlns:a16="http://schemas.microsoft.com/office/drawing/2014/main" id="{1A73C7D8-685C-41DE-8879-7C84DF90B299}"/>
              </a:ext>
            </a:extLst>
          </p:cNvPr>
          <p:cNvSpPr txBox="1"/>
          <p:nvPr/>
        </p:nvSpPr>
        <p:spPr>
          <a:xfrm>
            <a:off x="8081822" y="1965190"/>
            <a:ext cx="4011346" cy="3108543"/>
          </a:xfrm>
          <a:prstGeom prst="rect">
            <a:avLst/>
          </a:prstGeom>
          <a:noFill/>
        </p:spPr>
        <p:txBody>
          <a:bodyPr wrap="square">
            <a:spAutoFit/>
          </a:bodyPr>
          <a:lstStyle/>
          <a:p>
            <a:pPr algn="ctr"/>
            <a:r>
              <a:rPr lang="fa-IR" sz="2800" b="0" i="0" dirty="0">
                <a:effectLst/>
                <a:latin typeface="Kalameh Thin" pitchFamily="2" charset="-78"/>
                <a:cs typeface="Kalameh Thin" pitchFamily="2" charset="-78"/>
              </a:rPr>
              <a:t>دئوکسی‌ریبونوکلئیک اسید به اختصار دی‌اِن‌اِی گونه‌ای اسید نوکلئیک است که دارای دستورالعمل‌های ژنتیکی است که برای کارکرد و توسعهٔ زیستی جانداران و ویروس‌ها مورد استفاده قرار می‌گیرد. </a:t>
            </a:r>
            <a:endParaRPr lang="en-US" sz="2800" dirty="0">
              <a:latin typeface="Kalameh Thin" pitchFamily="2" charset="-78"/>
              <a:cs typeface="Kalameh Thin" pitchFamily="2" charset="-78"/>
            </a:endParaRPr>
          </a:p>
        </p:txBody>
      </p:sp>
      <p:sp>
        <p:nvSpPr>
          <p:cNvPr id="106" name="TextBox 105">
            <a:extLst>
              <a:ext uri="{FF2B5EF4-FFF2-40B4-BE49-F238E27FC236}">
                <a16:creationId xmlns:a16="http://schemas.microsoft.com/office/drawing/2014/main" id="{6A8952AC-2B35-4D27-9C3F-F2B18CFAF187}"/>
              </a:ext>
            </a:extLst>
          </p:cNvPr>
          <p:cNvSpPr txBox="1"/>
          <p:nvPr/>
        </p:nvSpPr>
        <p:spPr>
          <a:xfrm>
            <a:off x="-5017050" y="172210"/>
            <a:ext cx="11915062" cy="707886"/>
          </a:xfrm>
          <a:prstGeom prst="rect">
            <a:avLst/>
          </a:prstGeom>
          <a:noFill/>
          <a:effectLst>
            <a:glow rad="228600">
              <a:schemeClr val="accent5">
                <a:satMod val="175000"/>
                <a:alpha val="40000"/>
              </a:schemeClr>
            </a:glow>
          </a:effectLst>
        </p:spPr>
        <p:txBody>
          <a:bodyPr wrap="square" rtlCol="0">
            <a:spAutoFit/>
          </a:bodyPr>
          <a:lstStyle/>
          <a:p>
            <a:pPr algn="ctr" rtl="1"/>
            <a:r>
              <a:rPr lang="fa-IR" sz="4000" dirty="0">
                <a:solidFill>
                  <a:schemeClr val="bg1"/>
                </a:solidFill>
                <a:effectLst>
                  <a:glow rad="825500">
                    <a:srgbClr val="0070C0">
                      <a:alpha val="15000"/>
                    </a:srgbClr>
                  </a:glow>
                </a:effectLst>
                <a:latin typeface="Kalameh Black" pitchFamily="2" charset="-78"/>
                <a:cs typeface="Kalameh Black" pitchFamily="2" charset="-78"/>
              </a:rPr>
              <a:t>دی ان ای</a:t>
            </a:r>
            <a:endParaRPr lang="en-US" sz="4000" dirty="0">
              <a:solidFill>
                <a:schemeClr val="bg1"/>
              </a:solidFill>
              <a:effectLst>
                <a:glow rad="825500">
                  <a:srgbClr val="0070C0">
                    <a:alpha val="15000"/>
                  </a:srgbClr>
                </a:glow>
              </a:effectLst>
              <a:latin typeface="Kalameh Black" pitchFamily="2" charset="-78"/>
              <a:cs typeface="Kalameh Black" pitchFamily="2" charset="-78"/>
            </a:endParaRPr>
          </a:p>
        </p:txBody>
      </p:sp>
      <p:sp>
        <p:nvSpPr>
          <p:cNvPr id="107" name="TextBox 106">
            <a:extLst>
              <a:ext uri="{FF2B5EF4-FFF2-40B4-BE49-F238E27FC236}">
                <a16:creationId xmlns:a16="http://schemas.microsoft.com/office/drawing/2014/main" id="{4CF845FC-1AB2-4FD8-83F8-710D2068A56E}"/>
              </a:ext>
            </a:extLst>
          </p:cNvPr>
          <p:cNvSpPr txBox="1"/>
          <p:nvPr/>
        </p:nvSpPr>
        <p:spPr>
          <a:xfrm>
            <a:off x="-2968579" y="41052"/>
            <a:ext cx="7818120" cy="307777"/>
          </a:xfrm>
          <a:prstGeom prst="rect">
            <a:avLst/>
          </a:prstGeom>
          <a:noFill/>
          <a:effectLst>
            <a:glow rad="228600">
              <a:schemeClr val="accent5">
                <a:satMod val="175000"/>
                <a:alpha val="40000"/>
              </a:schemeClr>
            </a:glow>
          </a:effectLst>
        </p:spPr>
        <p:txBody>
          <a:bodyPr wrap="square" rtlCol="0">
            <a:spAutoFit/>
          </a:bodyPr>
          <a:lstStyle/>
          <a:p>
            <a:pPr algn="ctr" rtl="1"/>
            <a:r>
              <a:rPr lang="fa-IR" sz="1400" dirty="0">
                <a:solidFill>
                  <a:schemeClr val="bg1"/>
                </a:solidFill>
                <a:effectLst>
                  <a:glow rad="825500">
                    <a:srgbClr val="0070C0">
                      <a:alpha val="15000"/>
                    </a:srgbClr>
                  </a:glow>
                </a:effectLst>
                <a:latin typeface="Kalameh Black" pitchFamily="2" charset="-78"/>
                <a:cs typeface="Kalameh Black" pitchFamily="2" charset="-78"/>
              </a:rPr>
              <a:t>کوروش مرادی – حسین گوهری </a:t>
            </a:r>
            <a:endParaRPr lang="en-US" sz="1400" dirty="0">
              <a:solidFill>
                <a:schemeClr val="bg1"/>
              </a:solidFill>
              <a:effectLst>
                <a:glow rad="825500">
                  <a:srgbClr val="0070C0">
                    <a:alpha val="15000"/>
                  </a:srgbClr>
                </a:glow>
              </a:effectLst>
              <a:latin typeface="Kalameh Black" pitchFamily="2" charset="-78"/>
              <a:cs typeface="Kalameh Black" pitchFamily="2" charset="-78"/>
            </a:endParaRPr>
          </a:p>
        </p:txBody>
      </p:sp>
      <p:sp>
        <p:nvSpPr>
          <p:cNvPr id="108" name="TextBox 107">
            <a:extLst>
              <a:ext uri="{FF2B5EF4-FFF2-40B4-BE49-F238E27FC236}">
                <a16:creationId xmlns:a16="http://schemas.microsoft.com/office/drawing/2014/main" id="{DE2ACEA6-2AE1-40A3-AE7B-1599E1A20FC6}"/>
              </a:ext>
            </a:extLst>
          </p:cNvPr>
          <p:cNvSpPr txBox="1"/>
          <p:nvPr/>
        </p:nvSpPr>
        <p:spPr>
          <a:xfrm>
            <a:off x="11976877" y="664339"/>
            <a:ext cx="3152113" cy="707886"/>
          </a:xfrm>
          <a:prstGeom prst="rect">
            <a:avLst/>
          </a:prstGeom>
          <a:noFill/>
        </p:spPr>
        <p:txBody>
          <a:bodyPr wrap="square" rtlCol="0">
            <a:spAutoFit/>
          </a:bodyPr>
          <a:lstStyle/>
          <a:p>
            <a:pPr algn="ctr"/>
            <a:r>
              <a:rPr lang="fa-IR" sz="4000" dirty="0">
                <a:solidFill>
                  <a:schemeClr val="bg1"/>
                </a:solidFill>
                <a:latin typeface="Kalameh Black" pitchFamily="2" charset="-78"/>
                <a:cs typeface="Kalameh Black" pitchFamily="2" charset="-78"/>
              </a:rPr>
              <a:t>ساختار</a:t>
            </a:r>
            <a:endParaRPr lang="en-US" sz="4000" dirty="0">
              <a:solidFill>
                <a:schemeClr val="bg1"/>
              </a:solidFill>
              <a:latin typeface="Kalameh Black" pitchFamily="2" charset="-78"/>
              <a:cs typeface="Kalameh Black" pitchFamily="2" charset="-78"/>
            </a:endParaRPr>
          </a:p>
        </p:txBody>
      </p:sp>
      <p:sp>
        <p:nvSpPr>
          <p:cNvPr id="109" name="TextBox 108">
            <a:extLst>
              <a:ext uri="{FF2B5EF4-FFF2-40B4-BE49-F238E27FC236}">
                <a16:creationId xmlns:a16="http://schemas.microsoft.com/office/drawing/2014/main" id="{134BF7A5-6355-4276-89F9-AAFCFC4BD0CF}"/>
              </a:ext>
            </a:extLst>
          </p:cNvPr>
          <p:cNvSpPr txBox="1"/>
          <p:nvPr/>
        </p:nvSpPr>
        <p:spPr>
          <a:xfrm>
            <a:off x="12497134" y="2137922"/>
            <a:ext cx="3812334" cy="3046988"/>
          </a:xfrm>
          <a:prstGeom prst="rect">
            <a:avLst/>
          </a:prstGeom>
          <a:noFill/>
        </p:spPr>
        <p:txBody>
          <a:bodyPr wrap="square" rtlCol="0">
            <a:spAutoFit/>
          </a:bodyPr>
          <a:lstStyle/>
          <a:p>
            <a:pPr algn="ctr" rtl="1"/>
            <a:r>
              <a:rPr lang="fa-IR" sz="3200" b="0" i="0" dirty="0">
                <a:solidFill>
                  <a:srgbClr val="000018"/>
                </a:solidFill>
                <a:effectLst/>
                <a:latin typeface="Kalameh Thin" pitchFamily="2" charset="-78"/>
                <a:cs typeface="Kalameh Thin" pitchFamily="2" charset="-78"/>
              </a:rPr>
              <a:t>دی‌ان‌ای مولکولی است که دستورهای ژنتیکی مورد استفاده در توسعه و عملکرد همه جانداران شناخته‌شده و بسیاری از ویروس‌ها را کدگذاری می‌کند.</a:t>
            </a:r>
            <a:endParaRPr lang="en-US" sz="3200" dirty="0">
              <a:solidFill>
                <a:schemeClr val="bg1"/>
              </a:solidFill>
              <a:latin typeface="Kalameh Thin" pitchFamily="2" charset="-78"/>
              <a:cs typeface="Kalameh Thin" pitchFamily="2" charset="-78"/>
            </a:endParaRPr>
          </a:p>
        </p:txBody>
      </p:sp>
      <p:sp>
        <p:nvSpPr>
          <p:cNvPr id="110" name="TextBox 109">
            <a:extLst>
              <a:ext uri="{FF2B5EF4-FFF2-40B4-BE49-F238E27FC236}">
                <a16:creationId xmlns:a16="http://schemas.microsoft.com/office/drawing/2014/main" id="{F6B6864B-2FA5-4865-AB75-3AAE8730DDB4}"/>
              </a:ext>
            </a:extLst>
          </p:cNvPr>
          <p:cNvSpPr txBox="1"/>
          <p:nvPr/>
        </p:nvSpPr>
        <p:spPr>
          <a:xfrm>
            <a:off x="12334192" y="923982"/>
            <a:ext cx="6528151" cy="5170646"/>
          </a:xfrm>
          <a:prstGeom prst="rect">
            <a:avLst/>
          </a:prstGeom>
          <a:noFill/>
        </p:spPr>
        <p:txBody>
          <a:bodyPr wrap="square">
            <a:spAutoFit/>
          </a:bodyPr>
          <a:lstStyle/>
          <a:p>
            <a:pPr algn="ctr" rtl="1"/>
            <a:r>
              <a:rPr lang="fa-IR" sz="2200" b="0" i="0" dirty="0">
                <a:solidFill>
                  <a:schemeClr val="bg1"/>
                </a:solidFill>
                <a:effectLst/>
                <a:latin typeface="Kalameh Black" pitchFamily="2" charset="-78"/>
                <a:cs typeface="Kalameh Black" pitchFamily="2" charset="-78"/>
              </a:rPr>
              <a:t>دی‌ان‌ای پلی‌مری است که مونومر آن نوکلئوتیدها هستند و بخشی از این مولکول‌ها مونومر دی‌ان‌ای را تشکیل می‌دهند؛ یک نوکلئوتید شامل یک گروه فسفات و یک کربوهیدرات پنج‌کربنه (دئوکسی‌ریبوز) و یک باز آلی است به‌طوری که گروه فسفات و باز آلی با پیوند کووالانسی به دو سمت قند متصل هستند؛ و در پایان نوکلئوتیدها با پیوند فسفو دی‌استر به هم متصل شده و درشت‌مولکول دی‌ان‌ای را پدیدمی‌آورند (در حالتی که نوکلئوتیدهای دو پایان رشته هم پیوند برقرار کنند، دی‌ان‌ای حلقوی است)؛ مولکول دی‌ان‌ای از دو رشته پلی‌نوکلئوتیدی تشکیل شده‌است؛ این دو رشته مکمل، ناهمسو و نامحلول (در آب) هستند (دی‌ان‌ای حلقوی قطبیت ندارد اما هر رشته از دی‌ان‌ای خطی دارای قطبیت است). اسیدهای نوکلئیک از سه درشت‌مولکول اصلی تشکیل شده که برای زندگی همهٔ گونه‌های شناخته‌شده ضروری است. دو رشتهٔ پلی‌نوکلئوتیدی از راه پیوند هیدروژنی میان بازهای آلیشان به هم متصل‌شده و مولکول دی‌ان‌ای را به‌وجود می‌آورند؛ این دو رشته به دور محوری طولی، مرکزی و فرضی می‌پیچند و به مولکول دی‌ان‌ای حالت مارپیچ می‌دهند.</a:t>
            </a:r>
            <a:endParaRPr lang="en-US" sz="2200" dirty="0">
              <a:solidFill>
                <a:schemeClr val="bg1"/>
              </a:solidFill>
              <a:latin typeface="Kalameh Black" pitchFamily="2" charset="-78"/>
              <a:cs typeface="Kalameh Black" pitchFamily="2" charset="-78"/>
            </a:endParaRPr>
          </a:p>
        </p:txBody>
      </p:sp>
      <p:sp>
        <p:nvSpPr>
          <p:cNvPr id="8" name="Rectangle: Rounded Corners 7">
            <a:hlinkClick r:id="rId2" action="ppaction://hlinksldjump"/>
            <a:extLst>
              <a:ext uri="{FF2B5EF4-FFF2-40B4-BE49-F238E27FC236}">
                <a16:creationId xmlns:a16="http://schemas.microsoft.com/office/drawing/2014/main" id="{88DCE677-BADA-4B73-92FD-7B3DE0513ED8}"/>
              </a:ext>
            </a:extLst>
          </p:cNvPr>
          <p:cNvSpPr/>
          <p:nvPr/>
        </p:nvSpPr>
        <p:spPr>
          <a:xfrm>
            <a:off x="8219419" y="116412"/>
            <a:ext cx="464834" cy="464834"/>
          </a:xfrm>
          <a:prstGeom prst="roundRect">
            <a:avLst>
              <a:gd name="adj" fmla="val 33625"/>
            </a:avLst>
          </a:prstGeom>
          <a:gradFill>
            <a:gsLst>
              <a:gs pos="0">
                <a:srgbClr val="00FF99"/>
              </a:gs>
              <a:gs pos="100000">
                <a:srgbClr val="E084C1"/>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9026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250" fill="hold"/>
                                        <p:tgtEl>
                                          <p:spTgt spid="106"/>
                                        </p:tgtEl>
                                        <p:attrNameLst>
                                          <p:attrName>ppt_x</p:attrName>
                                        </p:attrNameLst>
                                      </p:cBhvr>
                                      <p:tavLst>
                                        <p:tav tm="0">
                                          <p:val>
                                            <p:strVal val="#ppt_x"/>
                                          </p:val>
                                        </p:tav>
                                        <p:tav tm="100000">
                                          <p:val>
                                            <p:strVal val="#ppt_x"/>
                                          </p:val>
                                        </p:tav>
                                      </p:tavLst>
                                    </p:anim>
                                    <p:anim calcmode="lin" valueType="num">
                                      <p:cBhvr additive="base">
                                        <p:cTn id="8" dur="250" fill="hold"/>
                                        <p:tgtEl>
                                          <p:spTgt spid="106"/>
                                        </p:tgtEl>
                                        <p:attrNameLst>
                                          <p:attrName>ppt_y</p:attrName>
                                        </p:attrNameLst>
                                      </p:cBhvr>
                                      <p:tavLst>
                                        <p:tav tm="0">
                                          <p:val>
                                            <p:strVal val="0-#ppt_h/2"/>
                                          </p:val>
                                        </p:tav>
                                        <p:tav tm="100000">
                                          <p:val>
                                            <p:strVal val="#ppt_y"/>
                                          </p:val>
                                        </p:tav>
                                      </p:tavLst>
                                    </p:anim>
                                  </p:childTnLst>
                                </p:cTn>
                              </p:par>
                            </p:childTnLst>
                          </p:cTn>
                        </p:par>
                        <p:par>
                          <p:cTn id="9" fill="hold">
                            <p:stCondLst>
                              <p:cond delay="250"/>
                            </p:stCondLst>
                            <p:childTnLst>
                              <p:par>
                                <p:cTn id="10" presetID="2" presetClass="entr" presetSubtype="1" fill="hold" grpId="0" nodeType="afterEffect">
                                  <p:stCondLst>
                                    <p:cond delay="0"/>
                                  </p:stCondLst>
                                  <p:childTnLst>
                                    <p:set>
                                      <p:cBhvr>
                                        <p:cTn id="11" dur="1" fill="hold">
                                          <p:stCondLst>
                                            <p:cond delay="0"/>
                                          </p:stCondLst>
                                        </p:cTn>
                                        <p:tgtEl>
                                          <p:spTgt spid="107"/>
                                        </p:tgtEl>
                                        <p:attrNameLst>
                                          <p:attrName>style.visibility</p:attrName>
                                        </p:attrNameLst>
                                      </p:cBhvr>
                                      <p:to>
                                        <p:strVal val="visible"/>
                                      </p:to>
                                    </p:set>
                                    <p:anim calcmode="lin" valueType="num">
                                      <p:cBhvr additive="base">
                                        <p:cTn id="12" dur="250" fill="hold"/>
                                        <p:tgtEl>
                                          <p:spTgt spid="107"/>
                                        </p:tgtEl>
                                        <p:attrNameLst>
                                          <p:attrName>ppt_x</p:attrName>
                                        </p:attrNameLst>
                                      </p:cBhvr>
                                      <p:tavLst>
                                        <p:tav tm="0">
                                          <p:val>
                                            <p:strVal val="#ppt_x"/>
                                          </p:val>
                                        </p:tav>
                                        <p:tav tm="100000">
                                          <p:val>
                                            <p:strVal val="#ppt_x"/>
                                          </p:val>
                                        </p:tav>
                                      </p:tavLst>
                                    </p:anim>
                                    <p:anim calcmode="lin" valueType="num">
                                      <p:cBhvr additive="base">
                                        <p:cTn id="13" dur="250" fill="hold"/>
                                        <p:tgtEl>
                                          <p:spTgt spid="10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5FFFF"/>
            </a:gs>
            <a:gs pos="100000">
              <a:srgbClr val="E084C1"/>
            </a:gs>
          </a:gsLst>
          <a:lin ang="2700000" scaled="1"/>
          <a:tileRect/>
        </a:gradFill>
        <a:effectLst/>
      </p:bgPr>
    </p:bg>
    <p:spTree>
      <p:nvGrpSpPr>
        <p:cNvPr id="1" name=""/>
        <p:cNvGrpSpPr/>
        <p:nvPr/>
      </p:nvGrpSpPr>
      <p:grpSpPr>
        <a:xfrm>
          <a:off x="0" y="0"/>
          <a:ext cx="0" cy="0"/>
          <a:chOff x="0" y="0"/>
          <a:chExt cx="0" cy="0"/>
        </a:xfrm>
      </p:grpSpPr>
      <p:sp useBgFill="1">
        <p:nvSpPr>
          <p:cNvPr id="2" name="Rectangle: Rounded Corners 1">
            <a:extLst>
              <a:ext uri="{FF2B5EF4-FFF2-40B4-BE49-F238E27FC236}">
                <a16:creationId xmlns:a16="http://schemas.microsoft.com/office/drawing/2014/main" id="{873D62A7-3601-4B9D-B93E-2915FA7A0E68}"/>
              </a:ext>
            </a:extLst>
          </p:cNvPr>
          <p:cNvSpPr/>
          <p:nvPr/>
        </p:nvSpPr>
        <p:spPr>
          <a:xfrm>
            <a:off x="5474315" y="6266612"/>
            <a:ext cx="1297080" cy="43809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prstClr val="white"/>
              </a:solidFill>
              <a:latin typeface="Kalameh Black" pitchFamily="2" charset="-78"/>
              <a:cs typeface="Kalameh Black" pitchFamily="2" charset="-78"/>
            </a:endParaRPr>
          </a:p>
        </p:txBody>
      </p:sp>
      <p:sp>
        <p:nvSpPr>
          <p:cNvPr id="4" name="Rectangle: Rounded Corners 3">
            <a:extLst>
              <a:ext uri="{FF2B5EF4-FFF2-40B4-BE49-F238E27FC236}">
                <a16:creationId xmlns:a16="http://schemas.microsoft.com/office/drawing/2014/main" id="{53DFEBDD-EE56-4437-946F-351F9E7709F7}"/>
              </a:ext>
            </a:extLst>
          </p:cNvPr>
          <p:cNvSpPr/>
          <p:nvPr/>
        </p:nvSpPr>
        <p:spPr>
          <a:xfrm>
            <a:off x="5954714" y="6333844"/>
            <a:ext cx="317570" cy="303627"/>
          </a:xfrm>
          <a:prstGeom prst="roundRect">
            <a:avLst>
              <a:gd name="adj" fmla="val 14692"/>
            </a:avLst>
          </a:prstGeom>
          <a:solidFill>
            <a:schemeClr val="bg1">
              <a:alpha val="3000"/>
            </a:schemeClr>
          </a:solidFill>
          <a:ln>
            <a:solidFill>
              <a:schemeClr val="bg1"/>
            </a:solidFill>
          </a:ln>
          <a:effectLst>
            <a:glow rad="101600">
              <a:schemeClr val="bg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prstClr val="white"/>
              </a:solidFill>
              <a:latin typeface="Kalameh Black" pitchFamily="2" charset="-78"/>
              <a:cs typeface="Kalameh Black" pitchFamily="2" charset="-78"/>
            </a:endParaRPr>
          </a:p>
        </p:txBody>
      </p:sp>
      <p:sp>
        <p:nvSpPr>
          <p:cNvPr id="3" name="TextBox 2">
            <a:extLst>
              <a:ext uri="{FF2B5EF4-FFF2-40B4-BE49-F238E27FC236}">
                <a16:creationId xmlns:a16="http://schemas.microsoft.com/office/drawing/2014/main" id="{C208D490-1E01-4494-B751-2E139112BF7F}"/>
              </a:ext>
            </a:extLst>
          </p:cNvPr>
          <p:cNvSpPr txBox="1"/>
          <p:nvPr/>
        </p:nvSpPr>
        <p:spPr>
          <a:xfrm>
            <a:off x="-434023" y="6349660"/>
            <a:ext cx="7469436" cy="369332"/>
          </a:xfrm>
          <a:prstGeom prst="rect">
            <a:avLst/>
          </a:prstGeom>
          <a:noFill/>
        </p:spPr>
        <p:txBody>
          <a:bodyPr wrap="square" rtlCol="0">
            <a:spAutoFit/>
          </a:bodyPr>
          <a:lstStyle/>
          <a:p>
            <a:pPr algn="r"/>
            <a:r>
              <a:rPr lang="fa-IR" dirty="0">
                <a:solidFill>
                  <a:schemeClr val="bg1"/>
                </a:solidFill>
                <a:latin typeface="Kalameh" pitchFamily="2" charset="-78"/>
                <a:cs typeface="Kalameh" pitchFamily="2" charset="-78"/>
              </a:rPr>
              <a:t>1         2         3         4         5         6         7         8         9         10         11         12         13         14         15         16</a:t>
            </a:r>
          </a:p>
        </p:txBody>
      </p:sp>
      <p:sp useBgFill="1">
        <p:nvSpPr>
          <p:cNvPr id="5" name="Rectangle 4">
            <a:extLst>
              <a:ext uri="{FF2B5EF4-FFF2-40B4-BE49-F238E27FC236}">
                <a16:creationId xmlns:a16="http://schemas.microsoft.com/office/drawing/2014/main" id="{EAFC9EA8-6384-4A78-A696-C30175F58BD6}"/>
              </a:ext>
            </a:extLst>
          </p:cNvPr>
          <p:cNvSpPr/>
          <p:nvPr/>
        </p:nvSpPr>
        <p:spPr>
          <a:xfrm>
            <a:off x="-1241263" y="6194891"/>
            <a:ext cx="6690131" cy="5839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8746522-BA1B-42F8-A7EE-29F9FB45553C}"/>
              </a:ext>
            </a:extLst>
          </p:cNvPr>
          <p:cNvSpPr/>
          <p:nvPr/>
        </p:nvSpPr>
        <p:spPr>
          <a:xfrm>
            <a:off x="6796842" y="6193662"/>
            <a:ext cx="5844746" cy="5839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2">
            <a:extLst>
              <a:ext uri="{FF2B5EF4-FFF2-40B4-BE49-F238E27FC236}">
                <a16:creationId xmlns:a16="http://schemas.microsoft.com/office/drawing/2014/main" id="{8ABBC83F-890E-41A7-8C1B-F85085B35733}"/>
              </a:ext>
            </a:extLst>
          </p:cNvPr>
          <p:cNvSpPr/>
          <p:nvPr/>
        </p:nvSpPr>
        <p:spPr>
          <a:xfrm>
            <a:off x="7299431" y="-99250"/>
            <a:ext cx="7056499" cy="7056499"/>
          </a:xfrm>
          <a:prstGeom prst="octagon">
            <a:avLst/>
          </a:prstGeom>
          <a:solidFill>
            <a:schemeClr val="bg1">
              <a:alpha val="11000"/>
            </a:schemeClr>
          </a:solidFill>
          <a:ln>
            <a:solidFill>
              <a:schemeClr val="bg1"/>
            </a:solidFill>
          </a:ln>
          <a:effectLst>
            <a:glow rad="101600">
              <a:schemeClr val="tx1">
                <a:alpha val="2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prstClr val="white"/>
              </a:solidFill>
              <a:latin typeface="Kalameh Black" pitchFamily="2" charset="-78"/>
              <a:cs typeface="Kalameh Black" pitchFamily="2" charset="-78"/>
            </a:endParaRPr>
          </a:p>
        </p:txBody>
      </p:sp>
      <p:sp>
        <p:nvSpPr>
          <p:cNvPr id="10" name="!!3">
            <a:extLst>
              <a:ext uri="{FF2B5EF4-FFF2-40B4-BE49-F238E27FC236}">
                <a16:creationId xmlns:a16="http://schemas.microsoft.com/office/drawing/2014/main" id="{27C0838A-76BC-42B0-877E-CF0D86D57B99}"/>
              </a:ext>
            </a:extLst>
          </p:cNvPr>
          <p:cNvSpPr/>
          <p:nvPr/>
        </p:nvSpPr>
        <p:spPr>
          <a:xfrm>
            <a:off x="-365760" y="2718296"/>
            <a:ext cx="731520" cy="778639"/>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4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تاریخچه</a:t>
            </a:r>
            <a:endParaRPr kumimoji="0" lang="en-US" sz="14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1" name="!!4">
            <a:extLst>
              <a:ext uri="{FF2B5EF4-FFF2-40B4-BE49-F238E27FC236}">
                <a16:creationId xmlns:a16="http://schemas.microsoft.com/office/drawing/2014/main" id="{B3D84195-AA4C-4D83-B7A6-3CDA0D5D2AD2}"/>
              </a:ext>
            </a:extLst>
          </p:cNvPr>
          <p:cNvSpPr/>
          <p:nvPr/>
        </p:nvSpPr>
        <p:spPr>
          <a:xfrm>
            <a:off x="-365760" y="3656967"/>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ویژگی</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2" name="!!%">
            <a:extLst>
              <a:ext uri="{FF2B5EF4-FFF2-40B4-BE49-F238E27FC236}">
                <a16:creationId xmlns:a16="http://schemas.microsoft.com/office/drawing/2014/main" id="{D12FA0D6-A9CC-464A-8E0D-C8DAF1FE7735}"/>
              </a:ext>
            </a:extLst>
          </p:cNvPr>
          <p:cNvSpPr/>
          <p:nvPr/>
        </p:nvSpPr>
        <p:spPr>
          <a:xfrm>
            <a:off x="-365760" y="4570175"/>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عملکرد</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6" name="!!1">
            <a:extLst>
              <a:ext uri="{FF2B5EF4-FFF2-40B4-BE49-F238E27FC236}">
                <a16:creationId xmlns:a16="http://schemas.microsoft.com/office/drawing/2014/main" id="{5E408C55-00E2-4ADD-A5F4-2CB1C9CB682A}"/>
              </a:ext>
            </a:extLst>
          </p:cNvPr>
          <p:cNvSpPr/>
          <p:nvPr/>
        </p:nvSpPr>
        <p:spPr>
          <a:xfrm>
            <a:off x="-352595" y="1850564"/>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معرفی</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5" name="TextBox 14">
            <a:extLst>
              <a:ext uri="{FF2B5EF4-FFF2-40B4-BE49-F238E27FC236}">
                <a16:creationId xmlns:a16="http://schemas.microsoft.com/office/drawing/2014/main" id="{F4B71FA4-BF5E-4428-96CE-9CCE06C1AA4F}"/>
              </a:ext>
            </a:extLst>
          </p:cNvPr>
          <p:cNvSpPr txBox="1"/>
          <p:nvPr/>
        </p:nvSpPr>
        <p:spPr>
          <a:xfrm>
            <a:off x="8471367" y="500092"/>
            <a:ext cx="3152113" cy="707886"/>
          </a:xfrm>
          <a:prstGeom prst="rect">
            <a:avLst/>
          </a:prstGeom>
          <a:noFill/>
        </p:spPr>
        <p:txBody>
          <a:bodyPr wrap="square" rtlCol="0">
            <a:spAutoFit/>
          </a:bodyPr>
          <a:lstStyle/>
          <a:p>
            <a:pPr algn="ctr"/>
            <a:r>
              <a:rPr lang="fa-IR" sz="4000" dirty="0">
                <a:solidFill>
                  <a:schemeClr val="bg1"/>
                </a:solidFill>
                <a:latin typeface="Kalameh Black" pitchFamily="2" charset="-78"/>
                <a:cs typeface="Kalameh Black" pitchFamily="2" charset="-78"/>
              </a:rPr>
              <a:t>ساختار</a:t>
            </a:r>
            <a:endParaRPr lang="en-US" sz="4000" dirty="0">
              <a:solidFill>
                <a:schemeClr val="bg1"/>
              </a:solidFill>
              <a:latin typeface="Kalameh Black" pitchFamily="2" charset="-78"/>
              <a:cs typeface="Kalameh Black" pitchFamily="2" charset="-78"/>
            </a:endParaRPr>
          </a:p>
        </p:txBody>
      </p:sp>
      <p:sp>
        <p:nvSpPr>
          <p:cNvPr id="17" name="TextBox 16">
            <a:extLst>
              <a:ext uri="{FF2B5EF4-FFF2-40B4-BE49-F238E27FC236}">
                <a16:creationId xmlns:a16="http://schemas.microsoft.com/office/drawing/2014/main" id="{60E14396-1DA6-402C-9E43-3FFCBEF6A943}"/>
              </a:ext>
            </a:extLst>
          </p:cNvPr>
          <p:cNvSpPr txBox="1"/>
          <p:nvPr/>
        </p:nvSpPr>
        <p:spPr>
          <a:xfrm>
            <a:off x="8141256" y="1996250"/>
            <a:ext cx="3812334" cy="3046988"/>
          </a:xfrm>
          <a:prstGeom prst="rect">
            <a:avLst/>
          </a:prstGeom>
          <a:noFill/>
        </p:spPr>
        <p:txBody>
          <a:bodyPr wrap="square" rtlCol="0">
            <a:spAutoFit/>
          </a:bodyPr>
          <a:lstStyle/>
          <a:p>
            <a:pPr algn="ctr" rtl="1"/>
            <a:r>
              <a:rPr lang="fa-IR" sz="3200" b="0" i="0" dirty="0">
                <a:solidFill>
                  <a:srgbClr val="000018"/>
                </a:solidFill>
                <a:effectLst/>
                <a:latin typeface="Kalameh Thin" pitchFamily="2" charset="-78"/>
                <a:cs typeface="Kalameh Thin" pitchFamily="2" charset="-78"/>
              </a:rPr>
              <a:t>دی‌ان‌ای مولکولی است که دستورهای ژنتیکی مورد استفاده در توسعه و عملکرد همه جانداران شناخته‌شده و بسیاری از ویروس‌ها را کدگذاری می‌کند.</a:t>
            </a:r>
            <a:endParaRPr lang="en-US" sz="3200" dirty="0">
              <a:solidFill>
                <a:schemeClr val="bg1"/>
              </a:solidFill>
              <a:latin typeface="Kalameh Thin" pitchFamily="2" charset="-78"/>
              <a:cs typeface="Kalameh Thin" pitchFamily="2" charset="-78"/>
            </a:endParaRPr>
          </a:p>
        </p:txBody>
      </p:sp>
      <p:sp>
        <p:nvSpPr>
          <p:cNvPr id="42" name="TextBox 41">
            <a:extLst>
              <a:ext uri="{FF2B5EF4-FFF2-40B4-BE49-F238E27FC236}">
                <a16:creationId xmlns:a16="http://schemas.microsoft.com/office/drawing/2014/main" id="{E7A3B5B5-B5A3-4A96-9D6F-AF52B87FCE5C}"/>
              </a:ext>
            </a:extLst>
          </p:cNvPr>
          <p:cNvSpPr txBox="1"/>
          <p:nvPr/>
        </p:nvSpPr>
        <p:spPr>
          <a:xfrm>
            <a:off x="568520" y="934421"/>
            <a:ext cx="6528151" cy="5170646"/>
          </a:xfrm>
          <a:prstGeom prst="rect">
            <a:avLst/>
          </a:prstGeom>
          <a:noFill/>
        </p:spPr>
        <p:txBody>
          <a:bodyPr wrap="square">
            <a:spAutoFit/>
          </a:bodyPr>
          <a:lstStyle/>
          <a:p>
            <a:pPr algn="ctr" rtl="1"/>
            <a:r>
              <a:rPr lang="fa-IR" sz="2200" b="0" i="0" dirty="0">
                <a:solidFill>
                  <a:schemeClr val="bg1"/>
                </a:solidFill>
                <a:effectLst/>
                <a:latin typeface="Kalameh Black" pitchFamily="2" charset="-78"/>
                <a:cs typeface="Kalameh Black" pitchFamily="2" charset="-78"/>
              </a:rPr>
              <a:t>دی‌ان‌ای پلی‌مری است که مونومر آن نوکلئوتیدها هستند و بخشی از این مولکول‌ها مونومر دی‌ان‌ای را تشکیل می‌دهند؛ یک نوکلئوتید شامل یک گروه فسفات و یک کربوهیدرات پنج‌کربنه (دئوکسی‌ریبوز) و یک باز آلی است به‌طوری که گروه فسفات و باز آلی با پیوند کووالانسی به دو سمت قند متصل هستند؛ و در پایان نوکلئوتیدها با پیوند فسفو دی‌استر به هم متصل شده و درشت‌مولکول دی‌ان‌ای را پدیدمی‌آورند (در حالتی که نوکلئوتیدهای دو پایان رشته هم پیوند برقرار کنند، دی‌ان‌ای حلقوی است)؛ مولکول دی‌ان‌ای از دو رشته پلی‌نوکلئوتیدی تشکیل شده‌است؛ این دو رشته مکمل، ناهمسو و نامحلول (در آب) هستند (دی‌ان‌ای حلقوی قطبیت ندارد اما هر رشته از دی‌ان‌ای خطی دارای قطبیت است). اسیدهای نوکلئیک از سه درشت‌مولکول اصلی تشکیل شده که برای زندگی همهٔ گونه‌های شناخته‌شده ضروری است. دو رشتهٔ پلی‌نوکلئوتیدی از راه پیوند هیدروژنی میان بازهای آلیشان به هم متصل‌شده و مولکول دی‌ان‌ای را به‌وجود می‌آورند؛ این دو رشته به دور محوری طولی، مرکزی و فرضی می‌پیچند و به مولکول دی‌ان‌ای حالت مارپیچ می‌دهند.</a:t>
            </a:r>
            <a:endParaRPr lang="en-US" sz="2200" dirty="0">
              <a:solidFill>
                <a:schemeClr val="bg1"/>
              </a:solidFill>
              <a:latin typeface="Kalameh Black" pitchFamily="2" charset="-78"/>
              <a:cs typeface="Kalameh Black" pitchFamily="2" charset="-78"/>
            </a:endParaRPr>
          </a:p>
        </p:txBody>
      </p:sp>
      <p:sp>
        <p:nvSpPr>
          <p:cNvPr id="43" name="TextBox 42">
            <a:extLst>
              <a:ext uri="{FF2B5EF4-FFF2-40B4-BE49-F238E27FC236}">
                <a16:creationId xmlns:a16="http://schemas.microsoft.com/office/drawing/2014/main" id="{2064DF9E-8EE6-43ED-97D6-94920F6F0054}"/>
              </a:ext>
            </a:extLst>
          </p:cNvPr>
          <p:cNvSpPr txBox="1"/>
          <p:nvPr/>
        </p:nvSpPr>
        <p:spPr>
          <a:xfrm>
            <a:off x="-5017050" y="172210"/>
            <a:ext cx="11915062" cy="707886"/>
          </a:xfrm>
          <a:prstGeom prst="rect">
            <a:avLst/>
          </a:prstGeom>
          <a:noFill/>
          <a:effectLst>
            <a:glow rad="228600">
              <a:schemeClr val="accent5">
                <a:satMod val="175000"/>
                <a:alpha val="40000"/>
              </a:schemeClr>
            </a:glow>
          </a:effectLst>
        </p:spPr>
        <p:txBody>
          <a:bodyPr wrap="square" rtlCol="0">
            <a:spAutoFit/>
          </a:bodyPr>
          <a:lstStyle/>
          <a:p>
            <a:pPr algn="ctr" rtl="1"/>
            <a:r>
              <a:rPr lang="fa-IR" sz="4000" dirty="0">
                <a:solidFill>
                  <a:schemeClr val="bg1"/>
                </a:solidFill>
                <a:effectLst>
                  <a:glow rad="825500">
                    <a:srgbClr val="0070C0">
                      <a:alpha val="15000"/>
                    </a:srgbClr>
                  </a:glow>
                </a:effectLst>
                <a:latin typeface="Kalameh Black" pitchFamily="2" charset="-78"/>
                <a:cs typeface="Kalameh Black" pitchFamily="2" charset="-78"/>
              </a:rPr>
              <a:t>دی ان ای</a:t>
            </a:r>
            <a:endParaRPr lang="en-US" sz="4000" dirty="0">
              <a:solidFill>
                <a:schemeClr val="bg1"/>
              </a:solidFill>
              <a:effectLst>
                <a:glow rad="825500">
                  <a:srgbClr val="0070C0">
                    <a:alpha val="15000"/>
                  </a:srgbClr>
                </a:glow>
              </a:effectLst>
              <a:latin typeface="Kalameh Black" pitchFamily="2" charset="-78"/>
              <a:cs typeface="Kalameh Black" pitchFamily="2" charset="-78"/>
            </a:endParaRPr>
          </a:p>
        </p:txBody>
      </p:sp>
      <p:sp>
        <p:nvSpPr>
          <p:cNvPr id="44" name="TextBox 43">
            <a:extLst>
              <a:ext uri="{FF2B5EF4-FFF2-40B4-BE49-F238E27FC236}">
                <a16:creationId xmlns:a16="http://schemas.microsoft.com/office/drawing/2014/main" id="{6FBE551D-B80A-40C8-9567-FDE8553F349F}"/>
              </a:ext>
            </a:extLst>
          </p:cNvPr>
          <p:cNvSpPr txBox="1"/>
          <p:nvPr/>
        </p:nvSpPr>
        <p:spPr>
          <a:xfrm>
            <a:off x="-2968579" y="41052"/>
            <a:ext cx="7818120" cy="307777"/>
          </a:xfrm>
          <a:prstGeom prst="rect">
            <a:avLst/>
          </a:prstGeom>
          <a:noFill/>
          <a:effectLst>
            <a:glow rad="228600">
              <a:schemeClr val="accent5">
                <a:satMod val="175000"/>
                <a:alpha val="40000"/>
              </a:schemeClr>
            </a:glow>
          </a:effectLst>
        </p:spPr>
        <p:txBody>
          <a:bodyPr wrap="square" rtlCol="0">
            <a:spAutoFit/>
          </a:bodyPr>
          <a:lstStyle/>
          <a:p>
            <a:pPr algn="ctr" rtl="1"/>
            <a:r>
              <a:rPr lang="fa-IR" sz="1400" dirty="0">
                <a:solidFill>
                  <a:schemeClr val="bg1"/>
                </a:solidFill>
                <a:effectLst>
                  <a:glow rad="825500">
                    <a:srgbClr val="0070C0">
                      <a:alpha val="15000"/>
                    </a:srgbClr>
                  </a:glow>
                </a:effectLst>
                <a:latin typeface="Kalameh Black" pitchFamily="2" charset="-78"/>
                <a:cs typeface="Kalameh Black" pitchFamily="2" charset="-78"/>
              </a:rPr>
              <a:t>کوروش مرادی – حسین گوهری </a:t>
            </a:r>
            <a:endParaRPr lang="en-US" sz="1400" dirty="0">
              <a:solidFill>
                <a:schemeClr val="bg1"/>
              </a:solidFill>
              <a:effectLst>
                <a:glow rad="825500">
                  <a:srgbClr val="0070C0">
                    <a:alpha val="15000"/>
                  </a:srgbClr>
                </a:glow>
              </a:effectLst>
              <a:latin typeface="Kalameh Black" pitchFamily="2" charset="-78"/>
              <a:cs typeface="Kalameh Black" pitchFamily="2" charset="-78"/>
            </a:endParaRPr>
          </a:p>
        </p:txBody>
      </p:sp>
      <p:sp>
        <p:nvSpPr>
          <p:cNvPr id="45" name="TextBox 44">
            <a:extLst>
              <a:ext uri="{FF2B5EF4-FFF2-40B4-BE49-F238E27FC236}">
                <a16:creationId xmlns:a16="http://schemas.microsoft.com/office/drawing/2014/main" id="{4B94689D-DD16-48AE-BB80-C1264918BFE2}"/>
              </a:ext>
            </a:extLst>
          </p:cNvPr>
          <p:cNvSpPr txBox="1"/>
          <p:nvPr/>
        </p:nvSpPr>
        <p:spPr>
          <a:xfrm>
            <a:off x="12101272" y="919436"/>
            <a:ext cx="3152113" cy="707886"/>
          </a:xfrm>
          <a:prstGeom prst="rect">
            <a:avLst/>
          </a:prstGeom>
          <a:noFill/>
        </p:spPr>
        <p:txBody>
          <a:bodyPr wrap="square" rtlCol="0">
            <a:spAutoFit/>
          </a:bodyPr>
          <a:lstStyle/>
          <a:p>
            <a:pPr algn="ctr"/>
            <a:r>
              <a:rPr lang="fa-IR" sz="4000" dirty="0">
                <a:solidFill>
                  <a:schemeClr val="bg1"/>
                </a:solidFill>
                <a:latin typeface="Kalameh Black" pitchFamily="2" charset="-78"/>
                <a:cs typeface="Kalameh Black" pitchFamily="2" charset="-78"/>
              </a:rPr>
              <a:t>تاریخچه</a:t>
            </a:r>
            <a:endParaRPr lang="en-US" sz="4000" dirty="0">
              <a:solidFill>
                <a:schemeClr val="bg1"/>
              </a:solidFill>
              <a:latin typeface="Kalameh Black" pitchFamily="2" charset="-78"/>
              <a:cs typeface="Kalameh Black" pitchFamily="2" charset="-78"/>
            </a:endParaRPr>
          </a:p>
        </p:txBody>
      </p:sp>
      <p:sp>
        <p:nvSpPr>
          <p:cNvPr id="46" name="TextBox 45">
            <a:extLst>
              <a:ext uri="{FF2B5EF4-FFF2-40B4-BE49-F238E27FC236}">
                <a16:creationId xmlns:a16="http://schemas.microsoft.com/office/drawing/2014/main" id="{85907F8C-1E92-4400-8FDD-912D82E8BA25}"/>
              </a:ext>
            </a:extLst>
          </p:cNvPr>
          <p:cNvSpPr txBox="1"/>
          <p:nvPr/>
        </p:nvSpPr>
        <p:spPr>
          <a:xfrm>
            <a:off x="12795415" y="1554160"/>
            <a:ext cx="4295573" cy="4832092"/>
          </a:xfrm>
          <a:prstGeom prst="rect">
            <a:avLst/>
          </a:prstGeom>
          <a:noFill/>
        </p:spPr>
        <p:txBody>
          <a:bodyPr wrap="square" rtlCol="0">
            <a:spAutoFit/>
          </a:bodyPr>
          <a:lstStyle/>
          <a:p>
            <a:pPr algn="ctr" rtl="1"/>
            <a:r>
              <a:rPr lang="fa-IR" sz="2800" b="0" i="0" dirty="0">
                <a:solidFill>
                  <a:schemeClr val="tx1">
                    <a:lumMod val="95000"/>
                    <a:lumOff val="5000"/>
                  </a:schemeClr>
                </a:solidFill>
                <a:effectLst/>
                <a:latin typeface="Kalameh Thin" pitchFamily="2" charset="-78"/>
                <a:cs typeface="Kalameh Thin" pitchFamily="2" charset="-78"/>
              </a:rPr>
              <a:t>نوکلئیک اسیدها برای نخستین بار در زمستان ۱۸۶۹ توسط دانشمند سوئیسی به نام فردریش میشر کشف شد. میشر ترکیبات سفید رنگی را از هستهٔ گلبول‌های سفید انسان و اسپرم ماهی استخراج کرد که مقدار نیتروژن و فسفات در آن باعث شد میشر گروه جدیدی از مواد آلی را با نام نوکلئیک اسیدها بنیان‌گذاری کند.</a:t>
            </a:r>
          </a:p>
          <a:p>
            <a:pPr algn="ctr" rtl="1"/>
            <a:br>
              <a:rPr lang="fa-IR" sz="2800" dirty="0">
                <a:solidFill>
                  <a:schemeClr val="tx1">
                    <a:lumMod val="95000"/>
                    <a:lumOff val="5000"/>
                  </a:schemeClr>
                </a:solidFill>
                <a:latin typeface="Kalameh Thin" pitchFamily="2" charset="-78"/>
                <a:cs typeface="Kalameh Thin" pitchFamily="2" charset="-78"/>
              </a:rPr>
            </a:br>
            <a:endParaRPr lang="en-US" sz="2800" dirty="0">
              <a:solidFill>
                <a:schemeClr val="tx1">
                  <a:lumMod val="95000"/>
                  <a:lumOff val="5000"/>
                </a:schemeClr>
              </a:solidFill>
              <a:latin typeface="Kalameh Thin" pitchFamily="2" charset="-78"/>
              <a:cs typeface="Kalameh Thin" pitchFamily="2" charset="-78"/>
            </a:endParaRPr>
          </a:p>
        </p:txBody>
      </p:sp>
      <p:sp>
        <p:nvSpPr>
          <p:cNvPr id="47" name="TextBox 46">
            <a:extLst>
              <a:ext uri="{FF2B5EF4-FFF2-40B4-BE49-F238E27FC236}">
                <a16:creationId xmlns:a16="http://schemas.microsoft.com/office/drawing/2014/main" id="{55157C58-BB8F-47CB-85EA-EBCDF2558304}"/>
              </a:ext>
            </a:extLst>
          </p:cNvPr>
          <p:cNvSpPr txBox="1"/>
          <p:nvPr/>
        </p:nvSpPr>
        <p:spPr>
          <a:xfrm>
            <a:off x="12470011" y="680779"/>
            <a:ext cx="7100697" cy="5632311"/>
          </a:xfrm>
          <a:prstGeom prst="rect">
            <a:avLst/>
          </a:prstGeom>
          <a:noFill/>
        </p:spPr>
        <p:txBody>
          <a:bodyPr wrap="square">
            <a:spAutoFit/>
          </a:bodyPr>
          <a:lstStyle/>
          <a:p>
            <a:pPr algn="ctr" rtl="1"/>
            <a:r>
              <a:rPr lang="fa-IR" sz="2400" b="0" i="0" dirty="0">
                <a:solidFill>
                  <a:schemeClr val="bg1"/>
                </a:solidFill>
                <a:effectLst/>
                <a:latin typeface="Kalameh Black" pitchFamily="2" charset="-78"/>
                <a:cs typeface="Kalameh Black" pitchFamily="2" charset="-78"/>
              </a:rPr>
              <a:t>فردریک گریفیت</a:t>
            </a:r>
            <a:br>
              <a:rPr lang="fa-IR" sz="2400" dirty="0">
                <a:solidFill>
                  <a:schemeClr val="bg1"/>
                </a:solidFill>
                <a:latin typeface="Kalameh Black" pitchFamily="2" charset="-78"/>
                <a:cs typeface="Kalameh Black" pitchFamily="2" charset="-78"/>
              </a:rPr>
            </a:br>
            <a:r>
              <a:rPr lang="fa-IR" sz="2400" b="0" i="0" dirty="0">
                <a:solidFill>
                  <a:schemeClr val="bg1"/>
                </a:solidFill>
                <a:effectLst/>
                <a:latin typeface="Kalameh Black" pitchFamily="2" charset="-78"/>
                <a:cs typeface="Kalameh Black" pitchFamily="2" charset="-78"/>
              </a:rPr>
              <a:t>سپس فردریک گریفیت در آزمایشی موسوم به آزمایش گریفیت به‌طور اتفاقی پی برد صفات و ویژگی‌ها می‌توانند از یک باکتری (سلولی) به باکتری (سلولی) دیگری انتقال یابند (اثبات وجود و انتقال مادهٔ وراثتی از سلولی به سلول دیگر).</a:t>
            </a:r>
          </a:p>
          <a:p>
            <a:pPr algn="ctr" rtl="1"/>
            <a:br>
              <a:rPr lang="fa-IR" sz="2400" dirty="0">
                <a:solidFill>
                  <a:schemeClr val="bg1"/>
                </a:solidFill>
                <a:latin typeface="Kalameh Black" pitchFamily="2" charset="-78"/>
                <a:cs typeface="Kalameh Black" pitchFamily="2" charset="-78"/>
              </a:rPr>
            </a:br>
            <a:r>
              <a:rPr lang="fa-IR" sz="2400" b="0" i="0" dirty="0">
                <a:solidFill>
                  <a:schemeClr val="bg1"/>
                </a:solidFill>
                <a:effectLst/>
                <a:latin typeface="Kalameh Black" pitchFamily="2" charset="-78"/>
                <a:cs typeface="Kalameh Black" pitchFamily="2" charset="-78"/>
              </a:rPr>
              <a:t>اسوالد ایوری</a:t>
            </a:r>
            <a:br>
              <a:rPr lang="fa-IR" sz="2400" dirty="0">
                <a:solidFill>
                  <a:schemeClr val="bg1"/>
                </a:solidFill>
                <a:latin typeface="Kalameh Black" pitchFamily="2" charset="-78"/>
                <a:cs typeface="Kalameh Black" pitchFamily="2" charset="-78"/>
              </a:rPr>
            </a:br>
            <a:r>
              <a:rPr lang="fa-IR" sz="2400" b="0" i="0" dirty="0">
                <a:solidFill>
                  <a:schemeClr val="bg1"/>
                </a:solidFill>
                <a:effectLst/>
                <a:latin typeface="Kalameh Black" pitchFamily="2" charset="-78"/>
                <a:cs typeface="Kalameh Black" pitchFamily="2" charset="-78"/>
              </a:rPr>
              <a:t>پس از آن اسوالد ایوری در سال ۱۹۴۴ نشان‌داد که مادهٔ وراثتی، نوکلئیک‌اسید (</a:t>
            </a:r>
            <a:r>
              <a:rPr lang="en-US" sz="2400" b="0" i="0" dirty="0">
                <a:solidFill>
                  <a:schemeClr val="bg1"/>
                </a:solidFill>
                <a:effectLst/>
                <a:latin typeface="Kalameh Black" pitchFamily="2" charset="-78"/>
                <a:cs typeface="Kalameh Black" pitchFamily="2" charset="-78"/>
              </a:rPr>
              <a:t>DNA) </a:t>
            </a:r>
            <a:r>
              <a:rPr lang="fa-IR" sz="2400" b="0" i="0" dirty="0">
                <a:solidFill>
                  <a:schemeClr val="bg1"/>
                </a:solidFill>
                <a:effectLst/>
                <a:latin typeface="Kalameh Black" pitchFamily="2" charset="-78"/>
                <a:cs typeface="Kalameh Black" pitchFamily="2" charset="-78"/>
              </a:rPr>
              <a:t>است.</a:t>
            </a:r>
            <a:br>
              <a:rPr lang="fa-IR" sz="2400" dirty="0">
                <a:solidFill>
                  <a:schemeClr val="bg1"/>
                </a:solidFill>
                <a:latin typeface="Kalameh Black" pitchFamily="2" charset="-78"/>
                <a:cs typeface="Kalameh Black" pitchFamily="2" charset="-78"/>
              </a:rPr>
            </a:br>
            <a:endParaRPr lang="fa-IR" sz="2400" dirty="0">
              <a:solidFill>
                <a:schemeClr val="bg1"/>
              </a:solidFill>
              <a:latin typeface="Kalameh Black" pitchFamily="2" charset="-78"/>
              <a:cs typeface="Kalameh Black" pitchFamily="2" charset="-78"/>
            </a:endParaRPr>
          </a:p>
          <a:p>
            <a:pPr algn="ctr" rtl="1"/>
            <a:r>
              <a:rPr lang="fa-IR" sz="2400" b="0" i="0" dirty="0">
                <a:solidFill>
                  <a:schemeClr val="bg1"/>
                </a:solidFill>
                <a:effectLst/>
                <a:latin typeface="Kalameh Black" pitchFamily="2" charset="-78"/>
                <a:cs typeface="Kalameh Black" pitchFamily="2" charset="-78"/>
              </a:rPr>
              <a:t>در سال ۱۹۵۰ اروین چارگف اثبات‌کرد نسبت گوانین و سیتوزین با هم و نسبت آدنین و تیمین با هم برابر است (اصل چارگف). تا پیش از ارائه اصل چارگف دانشمندان بر این باور بودند که سهم هر یک از نوکلئوتیدهای با بازهای آلی آدنین، گوانین، تیمین و سیتوزین در تمامی جانداران یکسان است (نسبت ۱:۱:۱:۱ یعنی هر کدام ۲۵ درصد).</a:t>
            </a:r>
            <a:endParaRPr lang="en-US" sz="2400" dirty="0">
              <a:solidFill>
                <a:schemeClr val="bg1"/>
              </a:solidFill>
              <a:latin typeface="Kalameh Black" pitchFamily="2" charset="-78"/>
              <a:cs typeface="Kalameh Black" pitchFamily="2" charset="-78"/>
            </a:endParaRPr>
          </a:p>
        </p:txBody>
      </p:sp>
      <p:sp>
        <p:nvSpPr>
          <p:cNvPr id="48" name="Rectangle: Rounded Corners 47">
            <a:hlinkClick r:id="rId2" action="ppaction://hlinksldjump"/>
            <a:extLst>
              <a:ext uri="{FF2B5EF4-FFF2-40B4-BE49-F238E27FC236}">
                <a16:creationId xmlns:a16="http://schemas.microsoft.com/office/drawing/2014/main" id="{68CDFFED-E9CC-4AC4-9F60-0902DAB2ED9A}"/>
              </a:ext>
            </a:extLst>
          </p:cNvPr>
          <p:cNvSpPr/>
          <p:nvPr/>
        </p:nvSpPr>
        <p:spPr>
          <a:xfrm>
            <a:off x="7299431" y="116412"/>
            <a:ext cx="464834" cy="464834"/>
          </a:xfrm>
          <a:prstGeom prst="roundRect">
            <a:avLst>
              <a:gd name="adj" fmla="val 33625"/>
            </a:avLst>
          </a:prstGeom>
          <a:gradFill>
            <a:gsLst>
              <a:gs pos="0">
                <a:srgbClr val="00FF99"/>
              </a:gs>
              <a:gs pos="100000">
                <a:srgbClr val="E084C1"/>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73228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250" fill="hold"/>
                                        <p:tgtEl>
                                          <p:spTgt spid="43"/>
                                        </p:tgtEl>
                                        <p:attrNameLst>
                                          <p:attrName>ppt_x</p:attrName>
                                        </p:attrNameLst>
                                      </p:cBhvr>
                                      <p:tavLst>
                                        <p:tav tm="0">
                                          <p:val>
                                            <p:strVal val="#ppt_x"/>
                                          </p:val>
                                        </p:tav>
                                        <p:tav tm="100000">
                                          <p:val>
                                            <p:strVal val="#ppt_x"/>
                                          </p:val>
                                        </p:tav>
                                      </p:tavLst>
                                    </p:anim>
                                    <p:anim calcmode="lin" valueType="num">
                                      <p:cBhvr additive="base">
                                        <p:cTn id="8" dur="250" fill="hold"/>
                                        <p:tgtEl>
                                          <p:spTgt spid="43"/>
                                        </p:tgtEl>
                                        <p:attrNameLst>
                                          <p:attrName>ppt_y</p:attrName>
                                        </p:attrNameLst>
                                      </p:cBhvr>
                                      <p:tavLst>
                                        <p:tav tm="0">
                                          <p:val>
                                            <p:strVal val="0-#ppt_h/2"/>
                                          </p:val>
                                        </p:tav>
                                        <p:tav tm="100000">
                                          <p:val>
                                            <p:strVal val="#ppt_y"/>
                                          </p:val>
                                        </p:tav>
                                      </p:tavLst>
                                    </p:anim>
                                  </p:childTnLst>
                                </p:cTn>
                              </p:par>
                            </p:childTnLst>
                          </p:cTn>
                        </p:par>
                        <p:par>
                          <p:cTn id="9" fill="hold">
                            <p:stCondLst>
                              <p:cond delay="250"/>
                            </p:stCondLst>
                            <p:childTnLst>
                              <p:par>
                                <p:cTn id="10" presetID="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250" fill="hold"/>
                                        <p:tgtEl>
                                          <p:spTgt spid="44"/>
                                        </p:tgtEl>
                                        <p:attrNameLst>
                                          <p:attrName>ppt_x</p:attrName>
                                        </p:attrNameLst>
                                      </p:cBhvr>
                                      <p:tavLst>
                                        <p:tav tm="0">
                                          <p:val>
                                            <p:strVal val="#ppt_x"/>
                                          </p:val>
                                        </p:tav>
                                        <p:tav tm="100000">
                                          <p:val>
                                            <p:strVal val="#ppt_x"/>
                                          </p:val>
                                        </p:tav>
                                      </p:tavLst>
                                    </p:anim>
                                    <p:anim calcmode="lin" valueType="num">
                                      <p:cBhvr additive="base">
                                        <p:cTn id="13" dur="25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5FFFF"/>
            </a:gs>
            <a:gs pos="100000">
              <a:srgbClr val="E084C1"/>
            </a:gs>
          </a:gsLst>
          <a:lin ang="8100000" scaled="1"/>
          <a:tileRect/>
        </a:gradFill>
        <a:effectLst/>
      </p:bgPr>
    </p:bg>
    <p:spTree>
      <p:nvGrpSpPr>
        <p:cNvPr id="1" name=""/>
        <p:cNvGrpSpPr/>
        <p:nvPr/>
      </p:nvGrpSpPr>
      <p:grpSpPr>
        <a:xfrm>
          <a:off x="0" y="0"/>
          <a:ext cx="0" cy="0"/>
          <a:chOff x="0" y="0"/>
          <a:chExt cx="0" cy="0"/>
        </a:xfrm>
      </p:grpSpPr>
      <p:sp useBgFill="1">
        <p:nvSpPr>
          <p:cNvPr id="2" name="Rectangle: Rounded Corners 1">
            <a:extLst>
              <a:ext uri="{FF2B5EF4-FFF2-40B4-BE49-F238E27FC236}">
                <a16:creationId xmlns:a16="http://schemas.microsoft.com/office/drawing/2014/main" id="{873D62A7-3601-4B9D-B93E-2915FA7A0E68}"/>
              </a:ext>
            </a:extLst>
          </p:cNvPr>
          <p:cNvSpPr/>
          <p:nvPr/>
        </p:nvSpPr>
        <p:spPr>
          <a:xfrm>
            <a:off x="5474315" y="6266612"/>
            <a:ext cx="1297080" cy="43809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prstClr val="white"/>
              </a:solidFill>
              <a:latin typeface="Kalameh Black" pitchFamily="2" charset="-78"/>
              <a:cs typeface="Kalameh Black" pitchFamily="2" charset="-78"/>
            </a:endParaRPr>
          </a:p>
        </p:txBody>
      </p:sp>
      <p:sp>
        <p:nvSpPr>
          <p:cNvPr id="4" name="Rectangle: Rounded Corners 3">
            <a:extLst>
              <a:ext uri="{FF2B5EF4-FFF2-40B4-BE49-F238E27FC236}">
                <a16:creationId xmlns:a16="http://schemas.microsoft.com/office/drawing/2014/main" id="{53DFEBDD-EE56-4437-946F-351F9E7709F7}"/>
              </a:ext>
            </a:extLst>
          </p:cNvPr>
          <p:cNvSpPr/>
          <p:nvPr/>
        </p:nvSpPr>
        <p:spPr>
          <a:xfrm>
            <a:off x="5954714" y="6333844"/>
            <a:ext cx="317570" cy="303627"/>
          </a:xfrm>
          <a:prstGeom prst="roundRect">
            <a:avLst>
              <a:gd name="adj" fmla="val 14692"/>
            </a:avLst>
          </a:prstGeom>
          <a:solidFill>
            <a:schemeClr val="bg1">
              <a:alpha val="3000"/>
            </a:schemeClr>
          </a:solidFill>
          <a:ln>
            <a:solidFill>
              <a:schemeClr val="bg1"/>
            </a:solidFill>
          </a:ln>
          <a:effectLst>
            <a:glow rad="101600">
              <a:schemeClr val="bg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prstClr val="white"/>
              </a:solidFill>
              <a:latin typeface="Kalameh Black" pitchFamily="2" charset="-78"/>
              <a:cs typeface="Kalameh Black" pitchFamily="2" charset="-78"/>
            </a:endParaRPr>
          </a:p>
        </p:txBody>
      </p:sp>
      <p:sp>
        <p:nvSpPr>
          <p:cNvPr id="3" name="TextBox 2">
            <a:extLst>
              <a:ext uri="{FF2B5EF4-FFF2-40B4-BE49-F238E27FC236}">
                <a16:creationId xmlns:a16="http://schemas.microsoft.com/office/drawing/2014/main" id="{C208D490-1E01-4494-B751-2E139112BF7F}"/>
              </a:ext>
            </a:extLst>
          </p:cNvPr>
          <p:cNvSpPr txBox="1"/>
          <p:nvPr/>
        </p:nvSpPr>
        <p:spPr>
          <a:xfrm>
            <a:off x="86112" y="6344822"/>
            <a:ext cx="7469436" cy="369332"/>
          </a:xfrm>
          <a:prstGeom prst="rect">
            <a:avLst/>
          </a:prstGeom>
          <a:noFill/>
        </p:spPr>
        <p:txBody>
          <a:bodyPr wrap="square" rtlCol="0">
            <a:spAutoFit/>
          </a:bodyPr>
          <a:lstStyle/>
          <a:p>
            <a:pPr algn="r"/>
            <a:r>
              <a:rPr lang="fa-IR" dirty="0">
                <a:solidFill>
                  <a:schemeClr val="bg1"/>
                </a:solidFill>
                <a:latin typeface="Kalameh Black" pitchFamily="2" charset="-78"/>
                <a:cs typeface="Kalameh Black" pitchFamily="2" charset="-78"/>
              </a:rPr>
              <a:t>1         2         3         4         5         6         7         8         9         10         11         12         13         14         15         16</a:t>
            </a:r>
          </a:p>
        </p:txBody>
      </p:sp>
      <p:sp useBgFill="1">
        <p:nvSpPr>
          <p:cNvPr id="5" name="Rectangle 4">
            <a:extLst>
              <a:ext uri="{FF2B5EF4-FFF2-40B4-BE49-F238E27FC236}">
                <a16:creationId xmlns:a16="http://schemas.microsoft.com/office/drawing/2014/main" id="{EAFC9EA8-6384-4A78-A696-C30175F58BD6}"/>
              </a:ext>
            </a:extLst>
          </p:cNvPr>
          <p:cNvSpPr/>
          <p:nvPr/>
        </p:nvSpPr>
        <p:spPr>
          <a:xfrm>
            <a:off x="-1241263" y="6194891"/>
            <a:ext cx="6690131" cy="5839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8746522-BA1B-42F8-A7EE-29F9FB45553C}"/>
              </a:ext>
            </a:extLst>
          </p:cNvPr>
          <p:cNvSpPr/>
          <p:nvPr/>
        </p:nvSpPr>
        <p:spPr>
          <a:xfrm>
            <a:off x="6801087" y="6224868"/>
            <a:ext cx="5844746" cy="5839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3">
            <a:extLst>
              <a:ext uri="{FF2B5EF4-FFF2-40B4-BE49-F238E27FC236}">
                <a16:creationId xmlns:a16="http://schemas.microsoft.com/office/drawing/2014/main" id="{27C0838A-76BC-42B0-877E-CF0D86D57B99}"/>
              </a:ext>
            </a:extLst>
          </p:cNvPr>
          <p:cNvSpPr/>
          <p:nvPr/>
        </p:nvSpPr>
        <p:spPr>
          <a:xfrm>
            <a:off x="7616780" y="-131529"/>
            <a:ext cx="6690131" cy="7121058"/>
          </a:xfrm>
          <a:prstGeom prst="octagon">
            <a:avLst/>
          </a:prstGeom>
          <a:solidFill>
            <a:schemeClr val="bg1">
              <a:alpha val="11000"/>
            </a:schemeClr>
          </a:solidFill>
          <a:ln>
            <a:solidFill>
              <a:schemeClr val="bg1"/>
            </a:solidFill>
          </a:ln>
          <a:effectLst>
            <a:glow rad="101600">
              <a:schemeClr val="tx1">
                <a:alpha val="2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prstClr val="white"/>
              </a:solidFill>
              <a:latin typeface="Kalameh Black" pitchFamily="2" charset="-78"/>
              <a:cs typeface="Kalameh Black" pitchFamily="2" charset="-78"/>
            </a:endParaRPr>
          </a:p>
        </p:txBody>
      </p:sp>
      <p:sp>
        <p:nvSpPr>
          <p:cNvPr id="11" name="!!4">
            <a:extLst>
              <a:ext uri="{FF2B5EF4-FFF2-40B4-BE49-F238E27FC236}">
                <a16:creationId xmlns:a16="http://schemas.microsoft.com/office/drawing/2014/main" id="{B3D84195-AA4C-4D83-B7A6-3CDA0D5D2AD2}"/>
              </a:ext>
            </a:extLst>
          </p:cNvPr>
          <p:cNvSpPr/>
          <p:nvPr/>
        </p:nvSpPr>
        <p:spPr>
          <a:xfrm>
            <a:off x="-365760" y="4226147"/>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ویژگی</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2" name="!!%">
            <a:extLst>
              <a:ext uri="{FF2B5EF4-FFF2-40B4-BE49-F238E27FC236}">
                <a16:creationId xmlns:a16="http://schemas.microsoft.com/office/drawing/2014/main" id="{D12FA0D6-A9CC-464A-8E0D-C8DAF1FE7735}"/>
              </a:ext>
            </a:extLst>
          </p:cNvPr>
          <p:cNvSpPr/>
          <p:nvPr/>
        </p:nvSpPr>
        <p:spPr>
          <a:xfrm>
            <a:off x="-365760" y="5181622"/>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عملکرد</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4" name="!!2">
            <a:extLst>
              <a:ext uri="{FF2B5EF4-FFF2-40B4-BE49-F238E27FC236}">
                <a16:creationId xmlns:a16="http://schemas.microsoft.com/office/drawing/2014/main" id="{8ABBC83F-890E-41A7-8C1B-F85085B35733}"/>
              </a:ext>
            </a:extLst>
          </p:cNvPr>
          <p:cNvSpPr/>
          <p:nvPr/>
        </p:nvSpPr>
        <p:spPr>
          <a:xfrm>
            <a:off x="-365760" y="2315197"/>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ساختار</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6" name="!!1">
            <a:extLst>
              <a:ext uri="{FF2B5EF4-FFF2-40B4-BE49-F238E27FC236}">
                <a16:creationId xmlns:a16="http://schemas.microsoft.com/office/drawing/2014/main" id="{5E408C55-00E2-4ADD-A5F4-2CB1C9CB682A}"/>
              </a:ext>
            </a:extLst>
          </p:cNvPr>
          <p:cNvSpPr/>
          <p:nvPr/>
        </p:nvSpPr>
        <p:spPr>
          <a:xfrm>
            <a:off x="-365760" y="1359722"/>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معرفی</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5" name="TextBox 14">
            <a:extLst>
              <a:ext uri="{FF2B5EF4-FFF2-40B4-BE49-F238E27FC236}">
                <a16:creationId xmlns:a16="http://schemas.microsoft.com/office/drawing/2014/main" id="{C35C4D33-F270-475F-B920-DFC8796F4C59}"/>
              </a:ext>
            </a:extLst>
          </p:cNvPr>
          <p:cNvSpPr txBox="1"/>
          <p:nvPr/>
        </p:nvSpPr>
        <p:spPr>
          <a:xfrm>
            <a:off x="8885978" y="789160"/>
            <a:ext cx="3152113" cy="707886"/>
          </a:xfrm>
          <a:prstGeom prst="rect">
            <a:avLst/>
          </a:prstGeom>
          <a:noFill/>
        </p:spPr>
        <p:txBody>
          <a:bodyPr wrap="square" rtlCol="0">
            <a:spAutoFit/>
          </a:bodyPr>
          <a:lstStyle/>
          <a:p>
            <a:pPr algn="ctr"/>
            <a:r>
              <a:rPr lang="fa-IR" sz="4000" dirty="0">
                <a:solidFill>
                  <a:schemeClr val="bg1"/>
                </a:solidFill>
                <a:latin typeface="Kalameh Black" pitchFamily="2" charset="-78"/>
                <a:cs typeface="Kalameh Black" pitchFamily="2" charset="-78"/>
              </a:rPr>
              <a:t>تاریخچه</a:t>
            </a:r>
            <a:endParaRPr lang="en-US" sz="4000" dirty="0">
              <a:solidFill>
                <a:schemeClr val="bg1"/>
              </a:solidFill>
              <a:latin typeface="Kalameh Black" pitchFamily="2" charset="-78"/>
              <a:cs typeface="Kalameh Black" pitchFamily="2" charset="-78"/>
            </a:endParaRPr>
          </a:p>
        </p:txBody>
      </p:sp>
      <p:sp>
        <p:nvSpPr>
          <p:cNvPr id="17" name="TextBox 16">
            <a:extLst>
              <a:ext uri="{FF2B5EF4-FFF2-40B4-BE49-F238E27FC236}">
                <a16:creationId xmlns:a16="http://schemas.microsoft.com/office/drawing/2014/main" id="{E1446805-9E6F-483A-9560-42150452DB69}"/>
              </a:ext>
            </a:extLst>
          </p:cNvPr>
          <p:cNvSpPr txBox="1"/>
          <p:nvPr/>
        </p:nvSpPr>
        <p:spPr>
          <a:xfrm>
            <a:off x="7910357" y="1653565"/>
            <a:ext cx="4295573" cy="4832092"/>
          </a:xfrm>
          <a:prstGeom prst="rect">
            <a:avLst/>
          </a:prstGeom>
          <a:noFill/>
        </p:spPr>
        <p:txBody>
          <a:bodyPr wrap="square" rtlCol="0">
            <a:spAutoFit/>
          </a:bodyPr>
          <a:lstStyle/>
          <a:p>
            <a:pPr algn="ctr" rtl="1"/>
            <a:r>
              <a:rPr lang="fa-IR" sz="2800" b="0" i="0" dirty="0">
                <a:solidFill>
                  <a:schemeClr val="tx1">
                    <a:lumMod val="95000"/>
                    <a:lumOff val="5000"/>
                  </a:schemeClr>
                </a:solidFill>
                <a:effectLst/>
                <a:latin typeface="Kalameh Thin" pitchFamily="2" charset="-78"/>
                <a:cs typeface="Kalameh Thin" pitchFamily="2" charset="-78"/>
              </a:rPr>
              <a:t>نوکلئیک اسیدها برای نخستین بار در زمستان ۱۸۶۹ توسط دانشمند سوئیسی به نام فردریش میشر کشف شد. میشر ترکیبات سفید رنگی را از هستهٔ گلبول‌های سفید انسان و اسپرم ماهی استخراج کرد که مقدار نیتروژن و فسفات در آن باعث شد میشر گروه جدیدی از مواد آلی را با نام نوکلئیک اسیدها بنیان‌گذاری کند.</a:t>
            </a:r>
          </a:p>
          <a:p>
            <a:pPr algn="ctr" rtl="1"/>
            <a:br>
              <a:rPr lang="fa-IR" sz="2800" dirty="0">
                <a:solidFill>
                  <a:schemeClr val="tx1">
                    <a:lumMod val="95000"/>
                    <a:lumOff val="5000"/>
                  </a:schemeClr>
                </a:solidFill>
                <a:latin typeface="Kalameh Thin" pitchFamily="2" charset="-78"/>
                <a:cs typeface="Kalameh Thin" pitchFamily="2" charset="-78"/>
              </a:rPr>
            </a:br>
            <a:endParaRPr lang="en-US" sz="2800" dirty="0">
              <a:solidFill>
                <a:schemeClr val="tx1">
                  <a:lumMod val="95000"/>
                  <a:lumOff val="5000"/>
                </a:schemeClr>
              </a:solidFill>
              <a:latin typeface="Kalameh Thin" pitchFamily="2" charset="-78"/>
              <a:cs typeface="Kalameh Thin" pitchFamily="2" charset="-78"/>
            </a:endParaRPr>
          </a:p>
        </p:txBody>
      </p:sp>
      <p:sp>
        <p:nvSpPr>
          <p:cNvPr id="99" name="TextBox 98">
            <a:extLst>
              <a:ext uri="{FF2B5EF4-FFF2-40B4-BE49-F238E27FC236}">
                <a16:creationId xmlns:a16="http://schemas.microsoft.com/office/drawing/2014/main" id="{01B68AE3-1BA5-4287-B1B7-BD9B16C9202B}"/>
              </a:ext>
            </a:extLst>
          </p:cNvPr>
          <p:cNvSpPr txBox="1"/>
          <p:nvPr/>
        </p:nvSpPr>
        <p:spPr>
          <a:xfrm>
            <a:off x="440921" y="707022"/>
            <a:ext cx="7100697" cy="5632311"/>
          </a:xfrm>
          <a:prstGeom prst="rect">
            <a:avLst/>
          </a:prstGeom>
          <a:noFill/>
        </p:spPr>
        <p:txBody>
          <a:bodyPr wrap="square">
            <a:spAutoFit/>
          </a:bodyPr>
          <a:lstStyle/>
          <a:p>
            <a:pPr algn="ctr" rtl="1"/>
            <a:r>
              <a:rPr lang="fa-IR" sz="2400" b="0" i="0" dirty="0">
                <a:solidFill>
                  <a:schemeClr val="bg1"/>
                </a:solidFill>
                <a:effectLst/>
                <a:latin typeface="Kalameh Black" pitchFamily="2" charset="-78"/>
                <a:cs typeface="Kalameh Black" pitchFamily="2" charset="-78"/>
              </a:rPr>
              <a:t>فردریک گریفیت</a:t>
            </a:r>
            <a:br>
              <a:rPr lang="fa-IR" sz="2400" dirty="0">
                <a:solidFill>
                  <a:schemeClr val="bg1"/>
                </a:solidFill>
                <a:latin typeface="Kalameh Black" pitchFamily="2" charset="-78"/>
                <a:cs typeface="Kalameh Black" pitchFamily="2" charset="-78"/>
              </a:rPr>
            </a:br>
            <a:r>
              <a:rPr lang="fa-IR" sz="2400" b="0" i="0" dirty="0">
                <a:solidFill>
                  <a:schemeClr val="bg1"/>
                </a:solidFill>
                <a:effectLst/>
                <a:latin typeface="Kalameh Black" pitchFamily="2" charset="-78"/>
                <a:cs typeface="Kalameh Black" pitchFamily="2" charset="-78"/>
              </a:rPr>
              <a:t>سپس فردریک گریفیت در آزمایشی موسوم به آزمایش گریفیت به‌طور اتفاقی پی برد صفات و ویژگی‌ها می‌توانند از یک باکتری (سلولی) به باکتری (سلولی) دیگری انتقال یابند (اثبات وجود و انتقال مادهٔ وراثتی از سلولی به سلول دیگر).</a:t>
            </a:r>
          </a:p>
          <a:p>
            <a:pPr algn="ctr" rtl="1"/>
            <a:br>
              <a:rPr lang="fa-IR" sz="2400" dirty="0">
                <a:solidFill>
                  <a:schemeClr val="bg1"/>
                </a:solidFill>
                <a:latin typeface="Kalameh Black" pitchFamily="2" charset="-78"/>
                <a:cs typeface="Kalameh Black" pitchFamily="2" charset="-78"/>
              </a:rPr>
            </a:br>
            <a:r>
              <a:rPr lang="fa-IR" sz="2400" b="0" i="0" dirty="0">
                <a:solidFill>
                  <a:schemeClr val="bg1"/>
                </a:solidFill>
                <a:effectLst/>
                <a:latin typeface="Kalameh Black" pitchFamily="2" charset="-78"/>
                <a:cs typeface="Kalameh Black" pitchFamily="2" charset="-78"/>
              </a:rPr>
              <a:t>اسوالد ایوری</a:t>
            </a:r>
            <a:br>
              <a:rPr lang="fa-IR" sz="2400" dirty="0">
                <a:solidFill>
                  <a:schemeClr val="bg1"/>
                </a:solidFill>
                <a:latin typeface="Kalameh Black" pitchFamily="2" charset="-78"/>
                <a:cs typeface="Kalameh Black" pitchFamily="2" charset="-78"/>
              </a:rPr>
            </a:br>
            <a:r>
              <a:rPr lang="fa-IR" sz="2400" b="0" i="0" dirty="0">
                <a:solidFill>
                  <a:schemeClr val="bg1"/>
                </a:solidFill>
                <a:effectLst/>
                <a:latin typeface="Kalameh Black" pitchFamily="2" charset="-78"/>
                <a:cs typeface="Kalameh Black" pitchFamily="2" charset="-78"/>
              </a:rPr>
              <a:t>پس از آن اسوالد ایوری در سال ۱۹۴۴ نشان‌داد که مادهٔ وراثتی، نوکلئیک‌اسید (</a:t>
            </a:r>
            <a:r>
              <a:rPr lang="en-US" sz="2400" b="0" i="0" dirty="0">
                <a:solidFill>
                  <a:schemeClr val="bg1"/>
                </a:solidFill>
                <a:effectLst/>
                <a:latin typeface="Kalameh Black" pitchFamily="2" charset="-78"/>
                <a:cs typeface="Kalameh Black" pitchFamily="2" charset="-78"/>
              </a:rPr>
              <a:t>DNA) </a:t>
            </a:r>
            <a:r>
              <a:rPr lang="fa-IR" sz="2400" b="0" i="0" dirty="0">
                <a:solidFill>
                  <a:schemeClr val="bg1"/>
                </a:solidFill>
                <a:effectLst/>
                <a:latin typeface="Kalameh Black" pitchFamily="2" charset="-78"/>
                <a:cs typeface="Kalameh Black" pitchFamily="2" charset="-78"/>
              </a:rPr>
              <a:t>است.</a:t>
            </a:r>
            <a:br>
              <a:rPr lang="fa-IR" sz="2400" dirty="0">
                <a:solidFill>
                  <a:schemeClr val="bg1"/>
                </a:solidFill>
                <a:latin typeface="Kalameh Black" pitchFamily="2" charset="-78"/>
                <a:cs typeface="Kalameh Black" pitchFamily="2" charset="-78"/>
              </a:rPr>
            </a:br>
            <a:endParaRPr lang="fa-IR" sz="2400" dirty="0">
              <a:solidFill>
                <a:schemeClr val="bg1"/>
              </a:solidFill>
              <a:latin typeface="Kalameh Black" pitchFamily="2" charset="-78"/>
              <a:cs typeface="Kalameh Black" pitchFamily="2" charset="-78"/>
            </a:endParaRPr>
          </a:p>
          <a:p>
            <a:pPr algn="ctr" rtl="1"/>
            <a:r>
              <a:rPr lang="fa-IR" sz="2400" b="0" i="0" dirty="0">
                <a:solidFill>
                  <a:schemeClr val="bg1"/>
                </a:solidFill>
                <a:effectLst/>
                <a:latin typeface="Kalameh Black" pitchFamily="2" charset="-78"/>
                <a:cs typeface="Kalameh Black" pitchFamily="2" charset="-78"/>
              </a:rPr>
              <a:t>در سال ۱۹۵۰ اروین چارگف اثبات‌کرد نسبت گوانین و سیتوزین با هم و نسبت آدنین و تیمین با هم برابر است (اصل چارگف). تا پیش از ارائه اصل چارگف دانشمندان بر این باور بودند که سهم هر یک از نوکلئوتیدهای با بازهای آلی آدنین، گوانین، تیمین و سیتوزین در تمامی جانداران یکسان است (نسبت ۱:۱:۱:۱ یعنی هر کدام ۲۵ درصد).</a:t>
            </a:r>
            <a:endParaRPr lang="en-US" sz="2400" dirty="0">
              <a:solidFill>
                <a:schemeClr val="bg1"/>
              </a:solidFill>
              <a:latin typeface="Kalameh Black" pitchFamily="2" charset="-78"/>
              <a:cs typeface="Kalameh Black" pitchFamily="2" charset="-78"/>
            </a:endParaRPr>
          </a:p>
        </p:txBody>
      </p:sp>
      <p:sp>
        <p:nvSpPr>
          <p:cNvPr id="100" name="TextBox 99">
            <a:extLst>
              <a:ext uri="{FF2B5EF4-FFF2-40B4-BE49-F238E27FC236}">
                <a16:creationId xmlns:a16="http://schemas.microsoft.com/office/drawing/2014/main" id="{109969DB-7F7E-4948-B732-C352F77F4923}"/>
              </a:ext>
            </a:extLst>
          </p:cNvPr>
          <p:cNvSpPr txBox="1"/>
          <p:nvPr/>
        </p:nvSpPr>
        <p:spPr>
          <a:xfrm>
            <a:off x="-5017050" y="172210"/>
            <a:ext cx="11915062" cy="707886"/>
          </a:xfrm>
          <a:prstGeom prst="rect">
            <a:avLst/>
          </a:prstGeom>
          <a:noFill/>
          <a:effectLst>
            <a:glow rad="228600">
              <a:schemeClr val="accent5">
                <a:satMod val="175000"/>
                <a:alpha val="40000"/>
              </a:schemeClr>
            </a:glow>
          </a:effectLst>
        </p:spPr>
        <p:txBody>
          <a:bodyPr wrap="square" rtlCol="0">
            <a:spAutoFit/>
          </a:bodyPr>
          <a:lstStyle/>
          <a:p>
            <a:pPr algn="ctr" rtl="1"/>
            <a:r>
              <a:rPr lang="fa-IR" sz="4000" dirty="0">
                <a:solidFill>
                  <a:schemeClr val="bg1"/>
                </a:solidFill>
                <a:effectLst>
                  <a:glow rad="825500">
                    <a:srgbClr val="0070C0">
                      <a:alpha val="15000"/>
                    </a:srgbClr>
                  </a:glow>
                </a:effectLst>
                <a:latin typeface="Kalameh Black" pitchFamily="2" charset="-78"/>
                <a:cs typeface="Kalameh Black" pitchFamily="2" charset="-78"/>
              </a:rPr>
              <a:t>دی ان ای</a:t>
            </a:r>
            <a:endParaRPr lang="en-US" sz="4000" dirty="0">
              <a:solidFill>
                <a:schemeClr val="bg1"/>
              </a:solidFill>
              <a:effectLst>
                <a:glow rad="825500">
                  <a:srgbClr val="0070C0">
                    <a:alpha val="15000"/>
                  </a:srgbClr>
                </a:glow>
              </a:effectLst>
              <a:latin typeface="Kalameh Black" pitchFamily="2" charset="-78"/>
              <a:cs typeface="Kalameh Black" pitchFamily="2" charset="-78"/>
            </a:endParaRPr>
          </a:p>
        </p:txBody>
      </p:sp>
      <p:sp>
        <p:nvSpPr>
          <p:cNvPr id="101" name="TextBox 100">
            <a:extLst>
              <a:ext uri="{FF2B5EF4-FFF2-40B4-BE49-F238E27FC236}">
                <a16:creationId xmlns:a16="http://schemas.microsoft.com/office/drawing/2014/main" id="{0AACD33C-580A-4F7A-A142-294CD069A98C}"/>
              </a:ext>
            </a:extLst>
          </p:cNvPr>
          <p:cNvSpPr txBox="1"/>
          <p:nvPr/>
        </p:nvSpPr>
        <p:spPr>
          <a:xfrm>
            <a:off x="-2968579" y="41052"/>
            <a:ext cx="7818120" cy="307777"/>
          </a:xfrm>
          <a:prstGeom prst="rect">
            <a:avLst/>
          </a:prstGeom>
          <a:noFill/>
          <a:effectLst>
            <a:glow rad="228600">
              <a:schemeClr val="accent5">
                <a:satMod val="175000"/>
                <a:alpha val="40000"/>
              </a:schemeClr>
            </a:glow>
          </a:effectLst>
        </p:spPr>
        <p:txBody>
          <a:bodyPr wrap="square" rtlCol="0">
            <a:spAutoFit/>
          </a:bodyPr>
          <a:lstStyle/>
          <a:p>
            <a:pPr algn="ctr" rtl="1"/>
            <a:r>
              <a:rPr lang="fa-IR" sz="1400" dirty="0">
                <a:solidFill>
                  <a:schemeClr val="bg1"/>
                </a:solidFill>
                <a:effectLst>
                  <a:glow rad="825500">
                    <a:srgbClr val="0070C0">
                      <a:alpha val="15000"/>
                    </a:srgbClr>
                  </a:glow>
                </a:effectLst>
                <a:latin typeface="Kalameh Black" pitchFamily="2" charset="-78"/>
                <a:cs typeface="Kalameh Black" pitchFamily="2" charset="-78"/>
              </a:rPr>
              <a:t>کوروش مرادی – حسین گوهری </a:t>
            </a:r>
            <a:endParaRPr lang="en-US" sz="1400" dirty="0">
              <a:solidFill>
                <a:schemeClr val="bg1"/>
              </a:solidFill>
              <a:effectLst>
                <a:glow rad="825500">
                  <a:srgbClr val="0070C0">
                    <a:alpha val="15000"/>
                  </a:srgbClr>
                </a:glow>
              </a:effectLst>
              <a:latin typeface="Kalameh Black" pitchFamily="2" charset="-78"/>
              <a:cs typeface="Kalameh Black" pitchFamily="2" charset="-78"/>
            </a:endParaRPr>
          </a:p>
        </p:txBody>
      </p:sp>
      <p:sp>
        <p:nvSpPr>
          <p:cNvPr id="102" name="TextBox 101">
            <a:extLst>
              <a:ext uri="{FF2B5EF4-FFF2-40B4-BE49-F238E27FC236}">
                <a16:creationId xmlns:a16="http://schemas.microsoft.com/office/drawing/2014/main" id="{518A7805-3541-4891-9B90-654CBED07C78}"/>
              </a:ext>
            </a:extLst>
          </p:cNvPr>
          <p:cNvSpPr txBox="1"/>
          <p:nvPr/>
        </p:nvSpPr>
        <p:spPr>
          <a:xfrm>
            <a:off x="11844768" y="622329"/>
            <a:ext cx="3152113" cy="707886"/>
          </a:xfrm>
          <a:prstGeom prst="rect">
            <a:avLst/>
          </a:prstGeom>
          <a:noFill/>
        </p:spPr>
        <p:txBody>
          <a:bodyPr wrap="square" rtlCol="0">
            <a:spAutoFit/>
          </a:bodyPr>
          <a:lstStyle/>
          <a:p>
            <a:pPr algn="ctr"/>
            <a:r>
              <a:rPr lang="fa-IR" sz="4000" dirty="0">
                <a:solidFill>
                  <a:schemeClr val="bg1"/>
                </a:solidFill>
                <a:latin typeface="Kalameh Black" pitchFamily="2" charset="-78"/>
                <a:cs typeface="Kalameh Black" pitchFamily="2" charset="-78"/>
              </a:rPr>
              <a:t>عملکرد</a:t>
            </a:r>
            <a:endParaRPr lang="en-US" sz="4000" dirty="0">
              <a:solidFill>
                <a:schemeClr val="bg1"/>
              </a:solidFill>
              <a:latin typeface="Kalameh Black" pitchFamily="2" charset="-78"/>
              <a:cs typeface="Kalameh Black" pitchFamily="2" charset="-78"/>
            </a:endParaRPr>
          </a:p>
        </p:txBody>
      </p:sp>
      <p:sp>
        <p:nvSpPr>
          <p:cNvPr id="103" name="TextBox 102">
            <a:extLst>
              <a:ext uri="{FF2B5EF4-FFF2-40B4-BE49-F238E27FC236}">
                <a16:creationId xmlns:a16="http://schemas.microsoft.com/office/drawing/2014/main" id="{87AB43D3-B73A-4417-8735-E61A61628F8B}"/>
              </a:ext>
            </a:extLst>
          </p:cNvPr>
          <p:cNvSpPr txBox="1"/>
          <p:nvPr/>
        </p:nvSpPr>
        <p:spPr>
          <a:xfrm>
            <a:off x="13069078" y="2403122"/>
            <a:ext cx="4107051" cy="2554545"/>
          </a:xfrm>
          <a:prstGeom prst="rect">
            <a:avLst/>
          </a:prstGeom>
          <a:noFill/>
        </p:spPr>
        <p:txBody>
          <a:bodyPr wrap="square" rtlCol="0">
            <a:spAutoFit/>
          </a:bodyPr>
          <a:lstStyle/>
          <a:p>
            <a:pPr algn="just" rtl="1"/>
            <a:r>
              <a:rPr lang="fa-IR" sz="3200" b="0" i="0" dirty="0">
                <a:solidFill>
                  <a:schemeClr val="tx1">
                    <a:lumMod val="95000"/>
                    <a:lumOff val="5000"/>
                  </a:schemeClr>
                </a:solidFill>
                <a:effectLst/>
                <a:latin typeface="Kalameh Thin" pitchFamily="2" charset="-78"/>
                <a:cs typeface="Kalameh Thin" pitchFamily="2" charset="-78"/>
              </a:rPr>
              <a:t>پیام‌های ژنتیکی موجود در مولکول دی‌ان‌ای در پایان برای مواردی چون ساخت پروتئین و مولکول‌های آران‌ای یا رنا</a:t>
            </a:r>
            <a:r>
              <a:rPr lang="en-US" sz="3200" b="0" i="0" dirty="0">
                <a:solidFill>
                  <a:schemeClr val="tx1">
                    <a:lumMod val="95000"/>
                    <a:lumOff val="5000"/>
                  </a:schemeClr>
                </a:solidFill>
                <a:effectLst/>
                <a:latin typeface="Kalameh Thin" pitchFamily="2" charset="-78"/>
                <a:cs typeface="Kalameh Thin" pitchFamily="2" charset="-78"/>
              </a:rPr>
              <a:t>RNA </a:t>
            </a:r>
            <a:r>
              <a:rPr lang="fa-IR" sz="3200" b="0" i="0" dirty="0">
                <a:solidFill>
                  <a:schemeClr val="tx1">
                    <a:lumMod val="95000"/>
                    <a:lumOff val="5000"/>
                  </a:schemeClr>
                </a:solidFill>
                <a:effectLst/>
                <a:latin typeface="Kalameh Thin" pitchFamily="2" charset="-78"/>
                <a:cs typeface="Kalameh Thin" pitchFamily="2" charset="-78"/>
              </a:rPr>
              <a:t>در یاخته، مورد استفاده قرار می‌گیرد.</a:t>
            </a:r>
            <a:endParaRPr lang="en-US" sz="3200" dirty="0">
              <a:solidFill>
                <a:schemeClr val="tx1">
                  <a:lumMod val="95000"/>
                  <a:lumOff val="5000"/>
                </a:schemeClr>
              </a:solidFill>
              <a:latin typeface="Kalameh Thin" pitchFamily="2" charset="-78"/>
              <a:cs typeface="Kalameh Thin" pitchFamily="2" charset="-78"/>
            </a:endParaRPr>
          </a:p>
        </p:txBody>
      </p:sp>
      <p:sp>
        <p:nvSpPr>
          <p:cNvPr id="104" name="TextBox 103">
            <a:extLst>
              <a:ext uri="{FF2B5EF4-FFF2-40B4-BE49-F238E27FC236}">
                <a16:creationId xmlns:a16="http://schemas.microsoft.com/office/drawing/2014/main" id="{CACE26E8-B55A-48DE-BD29-80DC703502A6}"/>
              </a:ext>
            </a:extLst>
          </p:cNvPr>
          <p:cNvSpPr txBox="1"/>
          <p:nvPr/>
        </p:nvSpPr>
        <p:spPr>
          <a:xfrm>
            <a:off x="12483228" y="774066"/>
            <a:ext cx="6579931" cy="5940088"/>
          </a:xfrm>
          <a:prstGeom prst="rect">
            <a:avLst/>
          </a:prstGeom>
          <a:noFill/>
        </p:spPr>
        <p:txBody>
          <a:bodyPr wrap="square">
            <a:spAutoFit/>
          </a:bodyPr>
          <a:lstStyle/>
          <a:p>
            <a:pPr algn="ctr" rtl="1"/>
            <a:r>
              <a:rPr lang="fa-IR" sz="2000" b="0" i="0" dirty="0">
                <a:solidFill>
                  <a:schemeClr val="bg1"/>
                </a:solidFill>
                <a:effectLst/>
                <a:latin typeface="Kalameh Black" pitchFamily="2" charset="-78"/>
                <a:cs typeface="Kalameh Black" pitchFamily="2" charset="-78"/>
              </a:rPr>
              <a:t>بخش‌هایی از </a:t>
            </a:r>
            <a:r>
              <a:rPr lang="en-US" sz="2000" b="0" i="0" dirty="0">
                <a:solidFill>
                  <a:schemeClr val="bg1"/>
                </a:solidFill>
                <a:effectLst/>
                <a:latin typeface="Kalameh Black" pitchFamily="2" charset="-78"/>
                <a:cs typeface="Kalameh Black" pitchFamily="2" charset="-78"/>
              </a:rPr>
              <a:t>DNA </a:t>
            </a:r>
            <a:r>
              <a:rPr lang="fa-IR" sz="2000" b="0" i="0" dirty="0">
                <a:solidFill>
                  <a:schemeClr val="bg1"/>
                </a:solidFill>
                <a:effectLst/>
                <a:latin typeface="Kalameh Black" pitchFamily="2" charset="-78"/>
                <a:cs typeface="Kalameh Black" pitchFamily="2" charset="-78"/>
              </a:rPr>
              <a:t>که اطلاعات ژنتیکی یک صفت را با خود حمل می‌کنند ژن نامیده می‌شوند؛ البته دی‌ان‌ای توالی‌هایی به‌نام اینترون نیز دارد که در فرایند پیرایش از مولکول آران‌ای حذف می‌شوند؛ اما نقش زیستی آن‌ها چیست؟</a:t>
            </a:r>
            <a:br>
              <a:rPr lang="fa-IR" sz="2000" dirty="0">
                <a:solidFill>
                  <a:schemeClr val="bg1"/>
                </a:solidFill>
                <a:latin typeface="Kalameh Black" pitchFamily="2" charset="-78"/>
                <a:cs typeface="Kalameh Black" pitchFamily="2" charset="-78"/>
              </a:rPr>
            </a:br>
            <a:br>
              <a:rPr lang="fa-IR" sz="2000" dirty="0">
                <a:solidFill>
                  <a:schemeClr val="bg1"/>
                </a:solidFill>
                <a:latin typeface="Kalameh Black" pitchFamily="2" charset="-78"/>
                <a:cs typeface="Kalameh Black" pitchFamily="2" charset="-78"/>
              </a:rPr>
            </a:br>
            <a:r>
              <a:rPr lang="fa-IR" sz="2000" b="0" i="0" dirty="0">
                <a:solidFill>
                  <a:schemeClr val="bg1"/>
                </a:solidFill>
                <a:effectLst/>
                <a:latin typeface="Kalameh Black" pitchFamily="2" charset="-78"/>
                <a:cs typeface="Kalameh Black" pitchFamily="2" charset="-78"/>
              </a:rPr>
              <a:t>باعث کاهش آسیب‌های مؤثر به دی‌ان‌ای است.</a:t>
            </a:r>
            <a:br>
              <a:rPr lang="fa-IR" sz="2000" dirty="0">
                <a:solidFill>
                  <a:schemeClr val="bg1"/>
                </a:solidFill>
                <a:latin typeface="Kalameh Black" pitchFamily="2" charset="-78"/>
                <a:cs typeface="Kalameh Black" pitchFamily="2" charset="-78"/>
              </a:rPr>
            </a:br>
            <a:r>
              <a:rPr lang="fa-IR" sz="2000" b="0" i="0" dirty="0">
                <a:solidFill>
                  <a:schemeClr val="bg1"/>
                </a:solidFill>
                <a:effectLst/>
                <a:latin typeface="Kalameh Black" pitchFamily="2" charset="-78"/>
                <a:cs typeface="Kalameh Black" pitchFamily="2" charset="-78"/>
              </a:rPr>
              <a:t>تنوع در محصولات و گوناگونی آن‌ها.</a:t>
            </a:r>
            <a:br>
              <a:rPr lang="fa-IR" sz="2000" dirty="0">
                <a:solidFill>
                  <a:schemeClr val="bg1"/>
                </a:solidFill>
                <a:latin typeface="Kalameh Black" pitchFamily="2" charset="-78"/>
                <a:cs typeface="Kalameh Black" pitchFamily="2" charset="-78"/>
              </a:rPr>
            </a:br>
            <a:r>
              <a:rPr lang="fa-IR" sz="2000" b="0" i="0" dirty="0">
                <a:solidFill>
                  <a:schemeClr val="bg1"/>
                </a:solidFill>
                <a:effectLst/>
                <a:latin typeface="Kalameh Black" pitchFamily="2" charset="-78"/>
                <a:cs typeface="Kalameh Black" pitchFamily="2" charset="-78"/>
              </a:rPr>
              <a:t>تنظیم فرایند رونویسی.</a:t>
            </a:r>
            <a:br>
              <a:rPr lang="fa-IR" sz="2000" dirty="0">
                <a:solidFill>
                  <a:schemeClr val="bg1"/>
                </a:solidFill>
                <a:latin typeface="Kalameh Black" pitchFamily="2" charset="-78"/>
                <a:cs typeface="Kalameh Black" pitchFamily="2" charset="-78"/>
              </a:rPr>
            </a:br>
            <a:r>
              <a:rPr lang="fa-IR" sz="2000" b="0" i="0" dirty="0">
                <a:solidFill>
                  <a:schemeClr val="bg1"/>
                </a:solidFill>
                <a:effectLst/>
                <a:latin typeface="Kalameh Black" pitchFamily="2" charset="-78"/>
                <a:cs typeface="Kalameh Black" pitchFamily="2" charset="-78"/>
              </a:rPr>
              <a:t>این توالی‌ها در فرایند ترجمه شرکت ندارند.</a:t>
            </a:r>
            <a:br>
              <a:rPr lang="fa-IR" sz="2000" dirty="0">
                <a:solidFill>
                  <a:schemeClr val="bg1"/>
                </a:solidFill>
                <a:latin typeface="Kalameh Black" pitchFamily="2" charset="-78"/>
                <a:cs typeface="Kalameh Black" pitchFamily="2" charset="-78"/>
              </a:rPr>
            </a:br>
            <a:br>
              <a:rPr lang="fa-IR" sz="2000" dirty="0">
                <a:solidFill>
                  <a:schemeClr val="bg1"/>
                </a:solidFill>
                <a:latin typeface="Kalameh Black" pitchFamily="2" charset="-78"/>
                <a:cs typeface="Kalameh Black" pitchFamily="2" charset="-78"/>
              </a:rPr>
            </a:br>
            <a:r>
              <a:rPr lang="fa-IR" sz="2000" b="0" i="0" dirty="0">
                <a:solidFill>
                  <a:schemeClr val="bg1"/>
                </a:solidFill>
                <a:effectLst/>
                <a:latin typeface="Kalameh Black" pitchFamily="2" charset="-78"/>
                <a:cs typeface="Kalameh Black" pitchFamily="2" charset="-78"/>
              </a:rPr>
              <a:t>از لحاظ شیمیایی، دی‌ان‌ای از دو رشتهٔ بلند پلیمری با واحدهای ساختاری به‌نام نوکلئوتید تشکیل شده‌است؛ و به یک نردبان مارپیچ تشبیه می‌شود که ستون‌های نردبان گروه‌های قند و فسفات هستند، و پله‌هایش را بازهای آلی تشکیل می‌دهند که با پیوند فسفو دی‌استر به هم متصل شده‌اند؛ در پیوند فسفو دی‌استر قند یک نوکلئوتید به قند نوکلئوتید دیگر متصل می‌شود.</a:t>
            </a:r>
            <a:br>
              <a:rPr lang="fa-IR" sz="2000" dirty="0">
                <a:solidFill>
                  <a:schemeClr val="bg1"/>
                </a:solidFill>
                <a:latin typeface="Kalameh Black" pitchFamily="2" charset="-78"/>
                <a:cs typeface="Kalameh Black" pitchFamily="2" charset="-78"/>
              </a:rPr>
            </a:br>
            <a:br>
              <a:rPr lang="fa-IR" sz="2000" dirty="0">
                <a:solidFill>
                  <a:schemeClr val="bg1"/>
                </a:solidFill>
                <a:latin typeface="Kalameh Black" pitchFamily="2" charset="-78"/>
                <a:cs typeface="Kalameh Black" pitchFamily="2" charset="-78"/>
              </a:rPr>
            </a:br>
            <a:r>
              <a:rPr lang="fa-IR" sz="2000" b="0" i="0" dirty="0">
                <a:solidFill>
                  <a:schemeClr val="bg1"/>
                </a:solidFill>
                <a:effectLst/>
                <a:latin typeface="Kalameh Black" pitchFamily="2" charset="-78"/>
                <a:cs typeface="Kalameh Black" pitchFamily="2" charset="-78"/>
              </a:rPr>
              <a:t>دو رشتهٔ دی‌ان‌ای باهم موازی و ناهمسو هستند و توالی نوکلئوتیدی خاصی دارند؛ توالی این چهار گونه باز آلی باعث رمزگذاری رشته ژنتیکی می‌شود که این رمزها برای تعیین توالی اسیدهای‌آمینه در پروتئین مورد استفاده قرار می‌گیرد.</a:t>
            </a:r>
            <a:br>
              <a:rPr lang="fa-IR" sz="2000" dirty="0">
                <a:solidFill>
                  <a:schemeClr val="bg1"/>
                </a:solidFill>
                <a:latin typeface="Kalameh Black" pitchFamily="2" charset="-78"/>
                <a:cs typeface="Kalameh Black" pitchFamily="2" charset="-78"/>
              </a:rPr>
            </a:br>
            <a:endParaRPr lang="en-US" sz="2000" dirty="0">
              <a:solidFill>
                <a:schemeClr val="bg1"/>
              </a:solidFill>
              <a:latin typeface="Kalameh Black" pitchFamily="2" charset="-78"/>
              <a:cs typeface="Kalameh Black" pitchFamily="2" charset="-78"/>
            </a:endParaRPr>
          </a:p>
        </p:txBody>
      </p:sp>
      <p:sp>
        <p:nvSpPr>
          <p:cNvPr id="105" name="Rectangle: Rounded Corners 104">
            <a:hlinkClick r:id="rId2" action="ppaction://hlinksldjump"/>
            <a:extLst>
              <a:ext uri="{FF2B5EF4-FFF2-40B4-BE49-F238E27FC236}">
                <a16:creationId xmlns:a16="http://schemas.microsoft.com/office/drawing/2014/main" id="{C8C8DA24-15D6-4C5A-BC4A-A21AA045B251}"/>
              </a:ext>
            </a:extLst>
          </p:cNvPr>
          <p:cNvSpPr/>
          <p:nvPr/>
        </p:nvSpPr>
        <p:spPr>
          <a:xfrm>
            <a:off x="7248871" y="116412"/>
            <a:ext cx="464834" cy="464834"/>
          </a:xfrm>
          <a:prstGeom prst="roundRect">
            <a:avLst>
              <a:gd name="adj" fmla="val 33625"/>
            </a:avLst>
          </a:prstGeom>
          <a:gradFill>
            <a:gsLst>
              <a:gs pos="0">
                <a:srgbClr val="00FF99"/>
              </a:gs>
              <a:gs pos="100000">
                <a:srgbClr val="E084C1"/>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3937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250" fill="hold"/>
                                        <p:tgtEl>
                                          <p:spTgt spid="100"/>
                                        </p:tgtEl>
                                        <p:attrNameLst>
                                          <p:attrName>ppt_x</p:attrName>
                                        </p:attrNameLst>
                                      </p:cBhvr>
                                      <p:tavLst>
                                        <p:tav tm="0">
                                          <p:val>
                                            <p:strVal val="#ppt_x"/>
                                          </p:val>
                                        </p:tav>
                                        <p:tav tm="100000">
                                          <p:val>
                                            <p:strVal val="#ppt_x"/>
                                          </p:val>
                                        </p:tav>
                                      </p:tavLst>
                                    </p:anim>
                                    <p:anim calcmode="lin" valueType="num">
                                      <p:cBhvr additive="base">
                                        <p:cTn id="8" dur="250" fill="hold"/>
                                        <p:tgtEl>
                                          <p:spTgt spid="100"/>
                                        </p:tgtEl>
                                        <p:attrNameLst>
                                          <p:attrName>ppt_y</p:attrName>
                                        </p:attrNameLst>
                                      </p:cBhvr>
                                      <p:tavLst>
                                        <p:tav tm="0">
                                          <p:val>
                                            <p:strVal val="0-#ppt_h/2"/>
                                          </p:val>
                                        </p:tav>
                                        <p:tav tm="100000">
                                          <p:val>
                                            <p:strVal val="#ppt_y"/>
                                          </p:val>
                                        </p:tav>
                                      </p:tavLst>
                                    </p:anim>
                                  </p:childTnLst>
                                </p:cTn>
                              </p:par>
                            </p:childTnLst>
                          </p:cTn>
                        </p:par>
                        <p:par>
                          <p:cTn id="9" fill="hold">
                            <p:stCondLst>
                              <p:cond delay="250"/>
                            </p:stCondLst>
                            <p:childTnLst>
                              <p:par>
                                <p:cTn id="10" presetID="2" presetClass="entr" presetSubtype="1" fill="hold" grpId="0" nodeType="afterEffect">
                                  <p:stCondLst>
                                    <p:cond delay="0"/>
                                  </p:stCondLst>
                                  <p:childTnLst>
                                    <p:set>
                                      <p:cBhvr>
                                        <p:cTn id="11" dur="1" fill="hold">
                                          <p:stCondLst>
                                            <p:cond delay="0"/>
                                          </p:stCondLst>
                                        </p:cTn>
                                        <p:tgtEl>
                                          <p:spTgt spid="101"/>
                                        </p:tgtEl>
                                        <p:attrNameLst>
                                          <p:attrName>style.visibility</p:attrName>
                                        </p:attrNameLst>
                                      </p:cBhvr>
                                      <p:to>
                                        <p:strVal val="visible"/>
                                      </p:to>
                                    </p:set>
                                    <p:anim calcmode="lin" valueType="num">
                                      <p:cBhvr additive="base">
                                        <p:cTn id="12" dur="250" fill="hold"/>
                                        <p:tgtEl>
                                          <p:spTgt spid="101"/>
                                        </p:tgtEl>
                                        <p:attrNameLst>
                                          <p:attrName>ppt_x</p:attrName>
                                        </p:attrNameLst>
                                      </p:cBhvr>
                                      <p:tavLst>
                                        <p:tav tm="0">
                                          <p:val>
                                            <p:strVal val="#ppt_x"/>
                                          </p:val>
                                        </p:tav>
                                        <p:tav tm="100000">
                                          <p:val>
                                            <p:strVal val="#ppt_x"/>
                                          </p:val>
                                        </p:tav>
                                      </p:tavLst>
                                    </p:anim>
                                    <p:anim calcmode="lin" valueType="num">
                                      <p:cBhvr additive="base">
                                        <p:cTn id="13" dur="250" fill="hold"/>
                                        <p:tgtEl>
                                          <p:spTgt spid="10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5FFFF"/>
            </a:gs>
            <a:gs pos="100000">
              <a:srgbClr val="E084C1"/>
            </a:gs>
          </a:gsLst>
          <a:lin ang="0" scaled="1"/>
          <a:tileRect/>
        </a:gradFill>
        <a:effectLst/>
      </p:bgPr>
    </p:bg>
    <p:spTree>
      <p:nvGrpSpPr>
        <p:cNvPr id="1" name=""/>
        <p:cNvGrpSpPr/>
        <p:nvPr/>
      </p:nvGrpSpPr>
      <p:grpSpPr>
        <a:xfrm>
          <a:off x="0" y="0"/>
          <a:ext cx="0" cy="0"/>
          <a:chOff x="0" y="0"/>
          <a:chExt cx="0" cy="0"/>
        </a:xfrm>
      </p:grpSpPr>
      <p:sp useBgFill="1">
        <p:nvSpPr>
          <p:cNvPr id="2" name="Rectangle: Rounded Corners 1">
            <a:extLst>
              <a:ext uri="{FF2B5EF4-FFF2-40B4-BE49-F238E27FC236}">
                <a16:creationId xmlns:a16="http://schemas.microsoft.com/office/drawing/2014/main" id="{873D62A7-3601-4B9D-B93E-2915FA7A0E68}"/>
              </a:ext>
            </a:extLst>
          </p:cNvPr>
          <p:cNvSpPr/>
          <p:nvPr/>
        </p:nvSpPr>
        <p:spPr>
          <a:xfrm>
            <a:off x="5474315" y="6266612"/>
            <a:ext cx="1297080" cy="43809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prstClr val="white"/>
              </a:solidFill>
              <a:latin typeface="Kalameh Black" pitchFamily="2" charset="-78"/>
              <a:cs typeface="Kalameh Black" pitchFamily="2" charset="-78"/>
            </a:endParaRPr>
          </a:p>
        </p:txBody>
      </p:sp>
      <p:sp>
        <p:nvSpPr>
          <p:cNvPr id="4" name="Rectangle: Rounded Corners 3">
            <a:extLst>
              <a:ext uri="{FF2B5EF4-FFF2-40B4-BE49-F238E27FC236}">
                <a16:creationId xmlns:a16="http://schemas.microsoft.com/office/drawing/2014/main" id="{53DFEBDD-EE56-4437-946F-351F9E7709F7}"/>
              </a:ext>
            </a:extLst>
          </p:cNvPr>
          <p:cNvSpPr/>
          <p:nvPr/>
        </p:nvSpPr>
        <p:spPr>
          <a:xfrm>
            <a:off x="5954714" y="6333844"/>
            <a:ext cx="317570" cy="303627"/>
          </a:xfrm>
          <a:prstGeom prst="roundRect">
            <a:avLst>
              <a:gd name="adj" fmla="val 14692"/>
            </a:avLst>
          </a:prstGeom>
          <a:solidFill>
            <a:schemeClr val="bg1">
              <a:alpha val="3000"/>
            </a:schemeClr>
          </a:solidFill>
          <a:ln>
            <a:solidFill>
              <a:schemeClr val="bg1"/>
            </a:solidFill>
          </a:ln>
          <a:effectLst>
            <a:glow rad="101600">
              <a:schemeClr val="bg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prstClr val="white"/>
              </a:solidFill>
              <a:latin typeface="Kalameh Black" pitchFamily="2" charset="-78"/>
              <a:cs typeface="Kalameh Black" pitchFamily="2" charset="-78"/>
            </a:endParaRPr>
          </a:p>
        </p:txBody>
      </p:sp>
      <p:sp>
        <p:nvSpPr>
          <p:cNvPr id="3" name="TextBox 2">
            <a:extLst>
              <a:ext uri="{FF2B5EF4-FFF2-40B4-BE49-F238E27FC236}">
                <a16:creationId xmlns:a16="http://schemas.microsoft.com/office/drawing/2014/main" id="{C208D490-1E01-4494-B751-2E139112BF7F}"/>
              </a:ext>
            </a:extLst>
          </p:cNvPr>
          <p:cNvSpPr txBox="1"/>
          <p:nvPr/>
        </p:nvSpPr>
        <p:spPr>
          <a:xfrm>
            <a:off x="563786" y="6344822"/>
            <a:ext cx="7469436" cy="369332"/>
          </a:xfrm>
          <a:prstGeom prst="rect">
            <a:avLst/>
          </a:prstGeom>
          <a:noFill/>
        </p:spPr>
        <p:txBody>
          <a:bodyPr wrap="square" rtlCol="0">
            <a:spAutoFit/>
          </a:bodyPr>
          <a:lstStyle/>
          <a:p>
            <a:pPr algn="r"/>
            <a:r>
              <a:rPr lang="fa-IR" dirty="0">
                <a:solidFill>
                  <a:schemeClr val="bg1"/>
                </a:solidFill>
                <a:latin typeface="Kalameh Black" pitchFamily="2" charset="-78"/>
                <a:cs typeface="Kalameh Black" pitchFamily="2" charset="-78"/>
              </a:rPr>
              <a:t>1         2         3         4         5         6         7         8         9         10         11         12         13         14         15         16</a:t>
            </a:r>
          </a:p>
        </p:txBody>
      </p:sp>
      <p:sp useBgFill="1">
        <p:nvSpPr>
          <p:cNvPr id="5" name="Rectangle 4">
            <a:extLst>
              <a:ext uri="{FF2B5EF4-FFF2-40B4-BE49-F238E27FC236}">
                <a16:creationId xmlns:a16="http://schemas.microsoft.com/office/drawing/2014/main" id="{EAFC9EA8-6384-4A78-A696-C30175F58BD6}"/>
              </a:ext>
            </a:extLst>
          </p:cNvPr>
          <p:cNvSpPr/>
          <p:nvPr/>
        </p:nvSpPr>
        <p:spPr>
          <a:xfrm>
            <a:off x="-1241263" y="6194891"/>
            <a:ext cx="6690131" cy="5839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8746522-BA1B-42F8-A7EE-29F9FB45553C}"/>
              </a:ext>
            </a:extLst>
          </p:cNvPr>
          <p:cNvSpPr/>
          <p:nvPr/>
        </p:nvSpPr>
        <p:spPr>
          <a:xfrm>
            <a:off x="6785543" y="6194891"/>
            <a:ext cx="5844746" cy="5839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3">
            <a:extLst>
              <a:ext uri="{FF2B5EF4-FFF2-40B4-BE49-F238E27FC236}">
                <a16:creationId xmlns:a16="http://schemas.microsoft.com/office/drawing/2014/main" id="{27C0838A-76BC-42B0-877E-CF0D86D57B99}"/>
              </a:ext>
            </a:extLst>
          </p:cNvPr>
          <p:cNvSpPr/>
          <p:nvPr/>
        </p:nvSpPr>
        <p:spPr>
          <a:xfrm>
            <a:off x="-365760" y="3137932"/>
            <a:ext cx="731520" cy="778639"/>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4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ساختار</a:t>
            </a:r>
            <a:endParaRPr kumimoji="0" lang="en-US" sz="14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1" name="!!4">
            <a:extLst>
              <a:ext uri="{FF2B5EF4-FFF2-40B4-BE49-F238E27FC236}">
                <a16:creationId xmlns:a16="http://schemas.microsoft.com/office/drawing/2014/main" id="{B3D84195-AA4C-4D83-B7A6-3CDA0D5D2AD2}"/>
              </a:ext>
            </a:extLst>
          </p:cNvPr>
          <p:cNvSpPr/>
          <p:nvPr/>
        </p:nvSpPr>
        <p:spPr>
          <a:xfrm>
            <a:off x="7200559" y="-133614"/>
            <a:ext cx="7125227" cy="7125227"/>
          </a:xfrm>
          <a:prstGeom prst="octagon">
            <a:avLst/>
          </a:prstGeom>
          <a:solidFill>
            <a:schemeClr val="bg1">
              <a:alpha val="11000"/>
            </a:schemeClr>
          </a:solidFill>
          <a:ln>
            <a:solidFill>
              <a:schemeClr val="bg1"/>
            </a:solidFill>
          </a:ln>
          <a:effectLst>
            <a:glow rad="101600">
              <a:schemeClr val="tx1">
                <a:alpha val="2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prstClr val="white"/>
              </a:solidFill>
              <a:latin typeface="Kalameh Black" pitchFamily="2" charset="-78"/>
              <a:cs typeface="Kalameh Black" pitchFamily="2" charset="-78"/>
            </a:endParaRPr>
          </a:p>
        </p:txBody>
      </p:sp>
      <p:sp>
        <p:nvSpPr>
          <p:cNvPr id="12" name="!!%">
            <a:extLst>
              <a:ext uri="{FF2B5EF4-FFF2-40B4-BE49-F238E27FC236}">
                <a16:creationId xmlns:a16="http://schemas.microsoft.com/office/drawing/2014/main" id="{D12FA0D6-A9CC-464A-8E0D-C8DAF1FE7735}"/>
              </a:ext>
            </a:extLst>
          </p:cNvPr>
          <p:cNvSpPr/>
          <p:nvPr/>
        </p:nvSpPr>
        <p:spPr>
          <a:xfrm>
            <a:off x="-365760" y="5072441"/>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ویژگی</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4" name="!!2">
            <a:extLst>
              <a:ext uri="{FF2B5EF4-FFF2-40B4-BE49-F238E27FC236}">
                <a16:creationId xmlns:a16="http://schemas.microsoft.com/office/drawing/2014/main" id="{8ABBC83F-890E-41A7-8C1B-F85085B35733}"/>
              </a:ext>
            </a:extLst>
          </p:cNvPr>
          <p:cNvSpPr/>
          <p:nvPr/>
        </p:nvSpPr>
        <p:spPr>
          <a:xfrm>
            <a:off x="-365760" y="2206016"/>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4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تاریخچه</a:t>
            </a:r>
            <a:endParaRPr kumimoji="0" lang="en-US" sz="14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6" name="!!1">
            <a:extLst>
              <a:ext uri="{FF2B5EF4-FFF2-40B4-BE49-F238E27FC236}">
                <a16:creationId xmlns:a16="http://schemas.microsoft.com/office/drawing/2014/main" id="{5E408C55-00E2-4ADD-A5F4-2CB1C9CB682A}"/>
              </a:ext>
            </a:extLst>
          </p:cNvPr>
          <p:cNvSpPr/>
          <p:nvPr/>
        </p:nvSpPr>
        <p:spPr>
          <a:xfrm>
            <a:off x="-365760" y="1250541"/>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معرفی</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5" name="TextBox 14">
            <a:extLst>
              <a:ext uri="{FF2B5EF4-FFF2-40B4-BE49-F238E27FC236}">
                <a16:creationId xmlns:a16="http://schemas.microsoft.com/office/drawing/2014/main" id="{9E408C74-86F5-49EF-B9F3-D52CFACF6492}"/>
              </a:ext>
            </a:extLst>
          </p:cNvPr>
          <p:cNvSpPr txBox="1"/>
          <p:nvPr/>
        </p:nvSpPr>
        <p:spPr>
          <a:xfrm>
            <a:off x="8338644" y="701167"/>
            <a:ext cx="3152113" cy="707886"/>
          </a:xfrm>
          <a:prstGeom prst="rect">
            <a:avLst/>
          </a:prstGeom>
          <a:noFill/>
        </p:spPr>
        <p:txBody>
          <a:bodyPr wrap="square" rtlCol="0">
            <a:spAutoFit/>
          </a:bodyPr>
          <a:lstStyle/>
          <a:p>
            <a:pPr algn="ctr"/>
            <a:r>
              <a:rPr lang="fa-IR" sz="4000" dirty="0">
                <a:solidFill>
                  <a:schemeClr val="bg1"/>
                </a:solidFill>
                <a:latin typeface="Kalameh Black" pitchFamily="2" charset="-78"/>
                <a:cs typeface="Kalameh Black" pitchFamily="2" charset="-78"/>
              </a:rPr>
              <a:t>عملکرد</a:t>
            </a:r>
            <a:endParaRPr lang="en-US" sz="4000" dirty="0">
              <a:solidFill>
                <a:schemeClr val="bg1"/>
              </a:solidFill>
              <a:latin typeface="Kalameh Black" pitchFamily="2" charset="-78"/>
              <a:cs typeface="Kalameh Black" pitchFamily="2" charset="-78"/>
            </a:endParaRPr>
          </a:p>
        </p:txBody>
      </p:sp>
      <p:sp>
        <p:nvSpPr>
          <p:cNvPr id="17" name="TextBox 16">
            <a:extLst>
              <a:ext uri="{FF2B5EF4-FFF2-40B4-BE49-F238E27FC236}">
                <a16:creationId xmlns:a16="http://schemas.microsoft.com/office/drawing/2014/main" id="{385B7A73-D3BD-49D9-BEB1-D78EDA868B74}"/>
              </a:ext>
            </a:extLst>
          </p:cNvPr>
          <p:cNvSpPr txBox="1"/>
          <p:nvPr/>
        </p:nvSpPr>
        <p:spPr>
          <a:xfrm>
            <a:off x="7718156" y="2090172"/>
            <a:ext cx="4107051" cy="2554545"/>
          </a:xfrm>
          <a:prstGeom prst="rect">
            <a:avLst/>
          </a:prstGeom>
          <a:noFill/>
        </p:spPr>
        <p:txBody>
          <a:bodyPr wrap="square" rtlCol="0">
            <a:spAutoFit/>
          </a:bodyPr>
          <a:lstStyle/>
          <a:p>
            <a:pPr algn="just" rtl="1"/>
            <a:r>
              <a:rPr lang="fa-IR" sz="3200" b="0" i="0" dirty="0">
                <a:solidFill>
                  <a:schemeClr val="tx1">
                    <a:lumMod val="95000"/>
                    <a:lumOff val="5000"/>
                  </a:schemeClr>
                </a:solidFill>
                <a:effectLst/>
                <a:latin typeface="Kalameh Thin" pitchFamily="2" charset="-78"/>
                <a:cs typeface="Kalameh Thin" pitchFamily="2" charset="-78"/>
              </a:rPr>
              <a:t>پیام‌های ژنتیکی موجود در مولکول دی‌ان‌ای در پایان برای مواردی چون ساخت پروتئین و مولکول‌های آران‌ای یا رنا</a:t>
            </a:r>
            <a:r>
              <a:rPr lang="en-US" sz="3200" b="0" i="0" dirty="0">
                <a:solidFill>
                  <a:schemeClr val="tx1">
                    <a:lumMod val="95000"/>
                    <a:lumOff val="5000"/>
                  </a:schemeClr>
                </a:solidFill>
                <a:effectLst/>
                <a:latin typeface="Kalameh Thin" pitchFamily="2" charset="-78"/>
                <a:cs typeface="Kalameh Thin" pitchFamily="2" charset="-78"/>
              </a:rPr>
              <a:t>RNA </a:t>
            </a:r>
            <a:r>
              <a:rPr lang="fa-IR" sz="3200" b="0" i="0" dirty="0">
                <a:solidFill>
                  <a:schemeClr val="tx1">
                    <a:lumMod val="95000"/>
                    <a:lumOff val="5000"/>
                  </a:schemeClr>
                </a:solidFill>
                <a:effectLst/>
                <a:latin typeface="Kalameh Thin" pitchFamily="2" charset="-78"/>
                <a:cs typeface="Kalameh Thin" pitchFamily="2" charset="-78"/>
              </a:rPr>
              <a:t>در یاخته، مورد استفاده قرار می‌گیرد.</a:t>
            </a:r>
            <a:endParaRPr lang="en-US" sz="3200" dirty="0">
              <a:solidFill>
                <a:schemeClr val="tx1">
                  <a:lumMod val="95000"/>
                  <a:lumOff val="5000"/>
                </a:schemeClr>
              </a:solidFill>
              <a:latin typeface="Kalameh Thin" pitchFamily="2" charset="-78"/>
              <a:cs typeface="Kalameh Thin" pitchFamily="2" charset="-78"/>
            </a:endParaRPr>
          </a:p>
        </p:txBody>
      </p:sp>
      <p:sp>
        <p:nvSpPr>
          <p:cNvPr id="27" name="TextBox 26">
            <a:extLst>
              <a:ext uri="{FF2B5EF4-FFF2-40B4-BE49-F238E27FC236}">
                <a16:creationId xmlns:a16="http://schemas.microsoft.com/office/drawing/2014/main" id="{D5A93929-4A78-4C9E-AF2F-710B5956E50D}"/>
              </a:ext>
            </a:extLst>
          </p:cNvPr>
          <p:cNvSpPr txBox="1"/>
          <p:nvPr/>
        </p:nvSpPr>
        <p:spPr>
          <a:xfrm>
            <a:off x="499765" y="638750"/>
            <a:ext cx="6579931" cy="5940088"/>
          </a:xfrm>
          <a:prstGeom prst="rect">
            <a:avLst/>
          </a:prstGeom>
          <a:noFill/>
        </p:spPr>
        <p:txBody>
          <a:bodyPr wrap="square">
            <a:spAutoFit/>
          </a:bodyPr>
          <a:lstStyle/>
          <a:p>
            <a:pPr algn="ctr" rtl="1"/>
            <a:r>
              <a:rPr lang="fa-IR" sz="2000" b="0" i="0" dirty="0">
                <a:solidFill>
                  <a:schemeClr val="bg1"/>
                </a:solidFill>
                <a:effectLst/>
                <a:latin typeface="Kalameh Black" pitchFamily="2" charset="-78"/>
                <a:cs typeface="Kalameh Black" pitchFamily="2" charset="-78"/>
              </a:rPr>
              <a:t>بخش‌هایی از </a:t>
            </a:r>
            <a:r>
              <a:rPr lang="en-US" sz="2000" b="0" i="0" dirty="0">
                <a:solidFill>
                  <a:schemeClr val="bg1"/>
                </a:solidFill>
                <a:effectLst/>
                <a:latin typeface="Kalameh Black" pitchFamily="2" charset="-78"/>
                <a:cs typeface="Kalameh Black" pitchFamily="2" charset="-78"/>
              </a:rPr>
              <a:t>DNA </a:t>
            </a:r>
            <a:r>
              <a:rPr lang="fa-IR" sz="2000" b="0" i="0" dirty="0">
                <a:solidFill>
                  <a:schemeClr val="bg1"/>
                </a:solidFill>
                <a:effectLst/>
                <a:latin typeface="Kalameh Black" pitchFamily="2" charset="-78"/>
                <a:cs typeface="Kalameh Black" pitchFamily="2" charset="-78"/>
              </a:rPr>
              <a:t>که اطلاعات ژنتیکی یک صفت را با خود حمل می‌کنند ژن نامیده می‌شوند؛ البته دی‌ان‌ای توالی‌هایی به‌نام اینترون نیز دارد که در فرایند پیرایش از مولکول آران‌ای حذف می‌شوند؛ اما نقش زیستی آن‌ها چیست؟</a:t>
            </a:r>
            <a:br>
              <a:rPr lang="fa-IR" sz="2000" dirty="0">
                <a:solidFill>
                  <a:schemeClr val="bg1"/>
                </a:solidFill>
                <a:latin typeface="Kalameh Black" pitchFamily="2" charset="-78"/>
                <a:cs typeface="Kalameh Black" pitchFamily="2" charset="-78"/>
              </a:rPr>
            </a:br>
            <a:br>
              <a:rPr lang="fa-IR" sz="2000" dirty="0">
                <a:solidFill>
                  <a:schemeClr val="bg1"/>
                </a:solidFill>
                <a:latin typeface="Kalameh Black" pitchFamily="2" charset="-78"/>
                <a:cs typeface="Kalameh Black" pitchFamily="2" charset="-78"/>
              </a:rPr>
            </a:br>
            <a:r>
              <a:rPr lang="fa-IR" sz="2000" b="0" i="0" dirty="0">
                <a:solidFill>
                  <a:schemeClr val="bg1"/>
                </a:solidFill>
                <a:effectLst/>
                <a:latin typeface="Kalameh Black" pitchFamily="2" charset="-78"/>
                <a:cs typeface="Kalameh Black" pitchFamily="2" charset="-78"/>
              </a:rPr>
              <a:t>باعث کاهش آسیب‌های مؤثر به دی‌ان‌ای است.</a:t>
            </a:r>
            <a:br>
              <a:rPr lang="fa-IR" sz="2000" dirty="0">
                <a:solidFill>
                  <a:schemeClr val="bg1"/>
                </a:solidFill>
                <a:latin typeface="Kalameh Black" pitchFamily="2" charset="-78"/>
                <a:cs typeface="Kalameh Black" pitchFamily="2" charset="-78"/>
              </a:rPr>
            </a:br>
            <a:r>
              <a:rPr lang="fa-IR" sz="2000" b="0" i="0" dirty="0">
                <a:solidFill>
                  <a:schemeClr val="bg1"/>
                </a:solidFill>
                <a:effectLst/>
                <a:latin typeface="Kalameh Black" pitchFamily="2" charset="-78"/>
                <a:cs typeface="Kalameh Black" pitchFamily="2" charset="-78"/>
              </a:rPr>
              <a:t>تنوع در محصولات و گوناگونی آن‌ها.</a:t>
            </a:r>
            <a:br>
              <a:rPr lang="fa-IR" sz="2000" dirty="0">
                <a:solidFill>
                  <a:schemeClr val="bg1"/>
                </a:solidFill>
                <a:latin typeface="Kalameh Black" pitchFamily="2" charset="-78"/>
                <a:cs typeface="Kalameh Black" pitchFamily="2" charset="-78"/>
              </a:rPr>
            </a:br>
            <a:r>
              <a:rPr lang="fa-IR" sz="2000" b="0" i="0" dirty="0">
                <a:solidFill>
                  <a:schemeClr val="bg1"/>
                </a:solidFill>
                <a:effectLst/>
                <a:latin typeface="Kalameh Black" pitchFamily="2" charset="-78"/>
                <a:cs typeface="Kalameh Black" pitchFamily="2" charset="-78"/>
              </a:rPr>
              <a:t>تنظیم فرایند رونویسی.</a:t>
            </a:r>
            <a:br>
              <a:rPr lang="fa-IR" sz="2000" dirty="0">
                <a:solidFill>
                  <a:schemeClr val="bg1"/>
                </a:solidFill>
                <a:latin typeface="Kalameh Black" pitchFamily="2" charset="-78"/>
                <a:cs typeface="Kalameh Black" pitchFamily="2" charset="-78"/>
              </a:rPr>
            </a:br>
            <a:r>
              <a:rPr lang="fa-IR" sz="2000" b="0" i="0" dirty="0">
                <a:solidFill>
                  <a:schemeClr val="bg1"/>
                </a:solidFill>
                <a:effectLst/>
                <a:latin typeface="Kalameh Black" pitchFamily="2" charset="-78"/>
                <a:cs typeface="Kalameh Black" pitchFamily="2" charset="-78"/>
              </a:rPr>
              <a:t>این توالی‌ها در فرایند ترجمه شرکت ندارند.</a:t>
            </a:r>
            <a:br>
              <a:rPr lang="fa-IR" sz="2000" dirty="0">
                <a:solidFill>
                  <a:schemeClr val="bg1"/>
                </a:solidFill>
                <a:latin typeface="Kalameh Black" pitchFamily="2" charset="-78"/>
                <a:cs typeface="Kalameh Black" pitchFamily="2" charset="-78"/>
              </a:rPr>
            </a:br>
            <a:br>
              <a:rPr lang="fa-IR" sz="2000" dirty="0">
                <a:solidFill>
                  <a:schemeClr val="bg1"/>
                </a:solidFill>
                <a:latin typeface="Kalameh Black" pitchFamily="2" charset="-78"/>
                <a:cs typeface="Kalameh Black" pitchFamily="2" charset="-78"/>
              </a:rPr>
            </a:br>
            <a:r>
              <a:rPr lang="fa-IR" sz="2000" b="0" i="0" dirty="0">
                <a:solidFill>
                  <a:schemeClr val="bg1"/>
                </a:solidFill>
                <a:effectLst/>
                <a:latin typeface="Kalameh Black" pitchFamily="2" charset="-78"/>
                <a:cs typeface="Kalameh Black" pitchFamily="2" charset="-78"/>
              </a:rPr>
              <a:t>از لحاظ شیمیایی، دی‌ان‌ای از دو رشتهٔ بلند پلیمری با واحدهای ساختاری به‌نام نوکلئوتید تشکیل شده‌است؛ و به یک نردبان مارپیچ تشبیه می‌شود که ستون‌های نردبان گروه‌های قند و فسفات هستند، و پله‌هایش را بازهای آلی تشکیل می‌دهند که با پیوند فسفو دی‌استر به هم متصل شده‌اند؛ در پیوند فسفو دی‌استر قند یک نوکلئوتید به قند نوکلئوتید دیگر متصل می‌شود.</a:t>
            </a:r>
            <a:br>
              <a:rPr lang="fa-IR" sz="2000" dirty="0">
                <a:solidFill>
                  <a:schemeClr val="bg1"/>
                </a:solidFill>
                <a:latin typeface="Kalameh Black" pitchFamily="2" charset="-78"/>
                <a:cs typeface="Kalameh Black" pitchFamily="2" charset="-78"/>
              </a:rPr>
            </a:br>
            <a:br>
              <a:rPr lang="fa-IR" sz="2000" dirty="0">
                <a:solidFill>
                  <a:schemeClr val="bg1"/>
                </a:solidFill>
                <a:latin typeface="Kalameh Black" pitchFamily="2" charset="-78"/>
                <a:cs typeface="Kalameh Black" pitchFamily="2" charset="-78"/>
              </a:rPr>
            </a:br>
            <a:r>
              <a:rPr lang="fa-IR" sz="2000" b="0" i="0" dirty="0">
                <a:solidFill>
                  <a:schemeClr val="bg1"/>
                </a:solidFill>
                <a:effectLst/>
                <a:latin typeface="Kalameh Black" pitchFamily="2" charset="-78"/>
                <a:cs typeface="Kalameh Black" pitchFamily="2" charset="-78"/>
              </a:rPr>
              <a:t>دو رشتهٔ دی‌ان‌ای باهم موازی و ناهمسو هستند و توالی نوکلئوتیدی خاصی دارند؛ توالی این چهار گونه باز آلی باعث رمزگذاری رشته ژنتیکی می‌شود که این رمزها برای تعیین توالی اسیدهای‌آمینه در پروتئین مورد استفاده قرار می‌گیرد.</a:t>
            </a:r>
            <a:br>
              <a:rPr lang="fa-IR" sz="2000" dirty="0">
                <a:solidFill>
                  <a:schemeClr val="bg1"/>
                </a:solidFill>
                <a:latin typeface="Kalameh Black" pitchFamily="2" charset="-78"/>
                <a:cs typeface="Kalameh Black" pitchFamily="2" charset="-78"/>
              </a:rPr>
            </a:br>
            <a:endParaRPr lang="en-US" sz="2000" dirty="0">
              <a:solidFill>
                <a:schemeClr val="bg1"/>
              </a:solidFill>
              <a:latin typeface="Kalameh Black" pitchFamily="2" charset="-78"/>
              <a:cs typeface="Kalameh Black" pitchFamily="2" charset="-78"/>
            </a:endParaRPr>
          </a:p>
        </p:txBody>
      </p:sp>
      <p:sp>
        <p:nvSpPr>
          <p:cNvPr id="28" name="TextBox 27">
            <a:extLst>
              <a:ext uri="{FF2B5EF4-FFF2-40B4-BE49-F238E27FC236}">
                <a16:creationId xmlns:a16="http://schemas.microsoft.com/office/drawing/2014/main" id="{0603EEAE-B7A6-426D-9581-0767EA1B862D}"/>
              </a:ext>
            </a:extLst>
          </p:cNvPr>
          <p:cNvSpPr txBox="1"/>
          <p:nvPr/>
        </p:nvSpPr>
        <p:spPr>
          <a:xfrm>
            <a:off x="-5129519" y="173610"/>
            <a:ext cx="11915062" cy="646331"/>
          </a:xfrm>
          <a:prstGeom prst="rect">
            <a:avLst/>
          </a:prstGeom>
          <a:noFill/>
          <a:effectLst>
            <a:glow rad="228600">
              <a:schemeClr val="accent5">
                <a:satMod val="175000"/>
                <a:alpha val="40000"/>
              </a:schemeClr>
            </a:glow>
          </a:effectLst>
        </p:spPr>
        <p:txBody>
          <a:bodyPr wrap="square" rtlCol="0">
            <a:spAutoFit/>
          </a:bodyPr>
          <a:lstStyle/>
          <a:p>
            <a:pPr algn="ctr" rtl="1"/>
            <a:r>
              <a:rPr lang="fa-IR" sz="3600" dirty="0">
                <a:solidFill>
                  <a:schemeClr val="bg1"/>
                </a:solidFill>
                <a:effectLst>
                  <a:glow rad="825500">
                    <a:srgbClr val="0070C0">
                      <a:alpha val="15000"/>
                    </a:srgbClr>
                  </a:glow>
                </a:effectLst>
                <a:latin typeface="Kalameh Black" pitchFamily="2" charset="-78"/>
                <a:cs typeface="Kalameh Black" pitchFamily="2" charset="-78"/>
              </a:rPr>
              <a:t>دی ان ای</a:t>
            </a:r>
            <a:endParaRPr lang="en-US" sz="3600" dirty="0">
              <a:solidFill>
                <a:schemeClr val="bg1"/>
              </a:solidFill>
              <a:effectLst>
                <a:glow rad="825500">
                  <a:srgbClr val="0070C0">
                    <a:alpha val="15000"/>
                  </a:srgbClr>
                </a:glow>
              </a:effectLst>
              <a:latin typeface="Kalameh Black" pitchFamily="2" charset="-78"/>
              <a:cs typeface="Kalameh Black" pitchFamily="2" charset="-78"/>
            </a:endParaRPr>
          </a:p>
        </p:txBody>
      </p:sp>
      <p:sp>
        <p:nvSpPr>
          <p:cNvPr id="29" name="TextBox 28">
            <a:extLst>
              <a:ext uri="{FF2B5EF4-FFF2-40B4-BE49-F238E27FC236}">
                <a16:creationId xmlns:a16="http://schemas.microsoft.com/office/drawing/2014/main" id="{9C5613DC-38C0-4A3B-94ED-14DE13215B43}"/>
              </a:ext>
            </a:extLst>
          </p:cNvPr>
          <p:cNvSpPr txBox="1"/>
          <p:nvPr/>
        </p:nvSpPr>
        <p:spPr>
          <a:xfrm>
            <a:off x="-3081048" y="42452"/>
            <a:ext cx="7818120" cy="276999"/>
          </a:xfrm>
          <a:prstGeom prst="rect">
            <a:avLst/>
          </a:prstGeom>
          <a:noFill/>
          <a:effectLst>
            <a:glow rad="228600">
              <a:schemeClr val="accent5">
                <a:satMod val="175000"/>
                <a:alpha val="40000"/>
              </a:schemeClr>
            </a:glow>
          </a:effectLst>
        </p:spPr>
        <p:txBody>
          <a:bodyPr wrap="square" rtlCol="0">
            <a:spAutoFit/>
          </a:bodyPr>
          <a:lstStyle/>
          <a:p>
            <a:pPr algn="ctr" rtl="1"/>
            <a:r>
              <a:rPr lang="fa-IR" sz="1200" dirty="0">
                <a:solidFill>
                  <a:schemeClr val="bg1"/>
                </a:solidFill>
                <a:effectLst>
                  <a:glow rad="825500">
                    <a:srgbClr val="0070C0">
                      <a:alpha val="15000"/>
                    </a:srgbClr>
                  </a:glow>
                </a:effectLst>
                <a:latin typeface="Kalameh Black" pitchFamily="2" charset="-78"/>
                <a:cs typeface="Kalameh Black" pitchFamily="2" charset="-78"/>
              </a:rPr>
              <a:t>کوروش مرادی – حسین گوهری </a:t>
            </a:r>
            <a:endParaRPr lang="en-US" sz="1200" dirty="0">
              <a:solidFill>
                <a:schemeClr val="bg1"/>
              </a:solidFill>
              <a:effectLst>
                <a:glow rad="825500">
                  <a:srgbClr val="0070C0">
                    <a:alpha val="15000"/>
                  </a:srgbClr>
                </a:glow>
              </a:effectLst>
              <a:latin typeface="Kalameh Black" pitchFamily="2" charset="-78"/>
              <a:cs typeface="Kalameh Black" pitchFamily="2" charset="-78"/>
            </a:endParaRPr>
          </a:p>
        </p:txBody>
      </p:sp>
      <p:sp>
        <p:nvSpPr>
          <p:cNvPr id="30" name="TextBox 29">
            <a:extLst>
              <a:ext uri="{FF2B5EF4-FFF2-40B4-BE49-F238E27FC236}">
                <a16:creationId xmlns:a16="http://schemas.microsoft.com/office/drawing/2014/main" id="{A94A2E81-BF32-4ACE-B8F1-DE800AF9D63C}"/>
              </a:ext>
            </a:extLst>
          </p:cNvPr>
          <p:cNvSpPr txBox="1"/>
          <p:nvPr/>
        </p:nvSpPr>
        <p:spPr>
          <a:xfrm>
            <a:off x="12374530" y="1321969"/>
            <a:ext cx="3152113" cy="707886"/>
          </a:xfrm>
          <a:prstGeom prst="rect">
            <a:avLst/>
          </a:prstGeom>
          <a:noFill/>
        </p:spPr>
        <p:txBody>
          <a:bodyPr wrap="square" rtlCol="0">
            <a:spAutoFit/>
          </a:bodyPr>
          <a:lstStyle/>
          <a:p>
            <a:pPr algn="ctr"/>
            <a:r>
              <a:rPr lang="fa-IR" sz="4000" dirty="0">
                <a:solidFill>
                  <a:schemeClr val="bg1"/>
                </a:solidFill>
                <a:latin typeface="Kalameh Black" pitchFamily="2" charset="-78"/>
                <a:cs typeface="Kalameh Black" pitchFamily="2" charset="-78"/>
              </a:rPr>
              <a:t>ویژگی ها</a:t>
            </a:r>
            <a:endParaRPr lang="en-US" sz="4000" dirty="0">
              <a:solidFill>
                <a:schemeClr val="bg1"/>
              </a:solidFill>
              <a:latin typeface="Kalameh Black" pitchFamily="2" charset="-78"/>
              <a:cs typeface="Kalameh Black" pitchFamily="2" charset="-78"/>
            </a:endParaRPr>
          </a:p>
        </p:txBody>
      </p:sp>
      <p:sp>
        <p:nvSpPr>
          <p:cNvPr id="31" name="TextBox 30">
            <a:extLst>
              <a:ext uri="{FF2B5EF4-FFF2-40B4-BE49-F238E27FC236}">
                <a16:creationId xmlns:a16="http://schemas.microsoft.com/office/drawing/2014/main" id="{E8E94444-D379-4E1A-8C8B-43CEF805FF9C}"/>
              </a:ext>
            </a:extLst>
          </p:cNvPr>
          <p:cNvSpPr txBox="1"/>
          <p:nvPr/>
        </p:nvSpPr>
        <p:spPr>
          <a:xfrm>
            <a:off x="12964780" y="2644066"/>
            <a:ext cx="4368848" cy="3108543"/>
          </a:xfrm>
          <a:prstGeom prst="rect">
            <a:avLst/>
          </a:prstGeom>
          <a:noFill/>
        </p:spPr>
        <p:txBody>
          <a:bodyPr wrap="square" rtlCol="0">
            <a:spAutoFit/>
          </a:bodyPr>
          <a:lstStyle/>
          <a:p>
            <a:pPr algn="just" rtl="1"/>
            <a:r>
              <a:rPr lang="fa-IR" sz="2800" b="0" i="0" dirty="0">
                <a:solidFill>
                  <a:srgbClr val="000018"/>
                </a:solidFill>
                <a:effectLst/>
                <a:latin typeface="Kalameh Thin" pitchFamily="2" charset="-78"/>
                <a:cs typeface="Kalameh Thin" pitchFamily="2" charset="-78"/>
              </a:rPr>
              <a:t>دی‌ان‌ای پلیمری است قطبی که از رشته‌های تکرار شونده شامل واحدهای سازنده‌ای از جنس نوکلئوتید است. طول رشته زنجیرهای دی‌ان‌ای ۲۲ تا ۲۶ آنگستروم (۲٫۲ تا ۲٫۶ نانومتر) و عرض آن ۳٫۳ آنگستروم یا (۰٫۳۳ نانومتر) است.</a:t>
            </a:r>
            <a:endParaRPr lang="en-US" sz="2800" dirty="0">
              <a:ln>
                <a:solidFill>
                  <a:schemeClr val="bg1"/>
                </a:solidFill>
              </a:ln>
              <a:solidFill>
                <a:schemeClr val="bg1"/>
              </a:solidFill>
              <a:latin typeface="Kalameh Thin" pitchFamily="2" charset="-78"/>
              <a:cs typeface="Kalameh Thin" pitchFamily="2" charset="-78"/>
            </a:endParaRPr>
          </a:p>
        </p:txBody>
      </p:sp>
      <p:sp>
        <p:nvSpPr>
          <p:cNvPr id="32" name="TextBox 31">
            <a:extLst>
              <a:ext uri="{FF2B5EF4-FFF2-40B4-BE49-F238E27FC236}">
                <a16:creationId xmlns:a16="http://schemas.microsoft.com/office/drawing/2014/main" id="{EA4F12B6-3283-4672-B9D1-2E01C79DC170}"/>
              </a:ext>
            </a:extLst>
          </p:cNvPr>
          <p:cNvSpPr txBox="1"/>
          <p:nvPr/>
        </p:nvSpPr>
        <p:spPr>
          <a:xfrm>
            <a:off x="12708980" y="1236191"/>
            <a:ext cx="6212403" cy="5755422"/>
          </a:xfrm>
          <a:prstGeom prst="rect">
            <a:avLst/>
          </a:prstGeom>
          <a:noFill/>
        </p:spPr>
        <p:txBody>
          <a:bodyPr wrap="square">
            <a:spAutoFit/>
          </a:bodyPr>
          <a:lstStyle/>
          <a:p>
            <a:pPr algn="ctr" rtl="1"/>
            <a:r>
              <a:rPr lang="fa-IR" sz="2300" b="0" i="0" dirty="0">
                <a:solidFill>
                  <a:schemeClr val="bg1"/>
                </a:solidFill>
                <a:effectLst/>
                <a:latin typeface="Kalameh Black" pitchFamily="2" charset="-78"/>
                <a:cs typeface="Kalameh Black" pitchFamily="2" charset="-78"/>
              </a:rPr>
              <a:t>اگرچه هر واحد تکرار شونده دی‌ان‌ای بسیار کوچک است اما رشتهٔ پلیمری آن ممکن است از میلیون‌ها نوکلئوتید تشکیل شده باشد. برای مثال بزرگ‌ترین کروموزوم انسان، کروموزوم شمارهٔ یک دارای طولی به اندازه ۲۲۰ میلیون باز آلی مکمل است.</a:t>
            </a:r>
            <a:br>
              <a:rPr lang="fa-IR" sz="2300" dirty="0">
                <a:solidFill>
                  <a:schemeClr val="bg1"/>
                </a:solidFill>
                <a:latin typeface="Kalameh Black" pitchFamily="2" charset="-78"/>
                <a:cs typeface="Kalameh Black" pitchFamily="2" charset="-78"/>
              </a:rPr>
            </a:br>
            <a:r>
              <a:rPr lang="fa-IR" sz="2300" b="0" i="0" dirty="0">
                <a:solidFill>
                  <a:schemeClr val="bg1"/>
                </a:solidFill>
                <a:effectLst/>
                <a:latin typeface="Kalameh Black" pitchFamily="2" charset="-78"/>
                <a:cs typeface="Kalameh Black" pitchFamily="2" charset="-78"/>
              </a:rPr>
              <a:t>دو رشتهٔ سازندهٔ دی‌ان‌ای ساختار در هم پیچیده‌ای همچون درخت انگور به شکل مارپیچ دارند. یک باز آلی پیوند داده شده به قند نوکلئوزید گفته می‌شود واگر نوکلئوزید از طریق باز خود به گروه فسفات متصل شود نوکلئوتید تشکیل می‌شود. اگر چندین نوکلئوتید با یکدیگر پیوند داده شده باشند به‌طور مثال در دی‌ان‌ای به آن پلی نکلئوتید گفته می‌شود.</a:t>
            </a:r>
            <a:br>
              <a:rPr lang="fa-IR" sz="2300" dirty="0">
                <a:solidFill>
                  <a:schemeClr val="bg1"/>
                </a:solidFill>
                <a:latin typeface="Kalameh Black" pitchFamily="2" charset="-78"/>
                <a:cs typeface="Kalameh Black" pitchFamily="2" charset="-78"/>
              </a:rPr>
            </a:br>
            <a:r>
              <a:rPr lang="fa-IR" sz="2300" b="0" i="0" dirty="0">
                <a:solidFill>
                  <a:schemeClr val="bg1"/>
                </a:solidFill>
                <a:effectLst/>
                <a:latin typeface="Kalameh Black" pitchFamily="2" charset="-78"/>
                <a:cs typeface="Kalameh Black" pitchFamily="2" charset="-78"/>
              </a:rPr>
              <a:t>رشته‌های دی‌ان‌ای از واحدهایی متشکل از قند وگروه فسفات است که به صورت متناوب و تکراری در طول رشته قرار گرفتند.</a:t>
            </a:r>
            <a:br>
              <a:rPr lang="fa-IR" sz="2300" dirty="0">
                <a:solidFill>
                  <a:schemeClr val="bg1"/>
                </a:solidFill>
                <a:latin typeface="Kalameh Black" pitchFamily="2" charset="-78"/>
                <a:cs typeface="Kalameh Black" pitchFamily="2" charset="-78"/>
              </a:rPr>
            </a:br>
            <a:r>
              <a:rPr lang="fa-IR" sz="2300" b="0" i="0" dirty="0">
                <a:solidFill>
                  <a:schemeClr val="bg1"/>
                </a:solidFill>
                <a:effectLst/>
                <a:latin typeface="Kalameh Black" pitchFamily="2" charset="-78"/>
                <a:cs typeface="Kalameh Black" pitchFamily="2" charset="-78"/>
              </a:rPr>
              <a:t>قند مورد استفاده در دی‌ان‌ای دئوکسی‌ریبوز که گونه‌ای پنتوز (قند پنج کربنی) است تشکیل شده‌است. قندها توسط گروه‌های فسفری به یکدیگر پیوند داده شده‌اند.</a:t>
            </a:r>
            <a:br>
              <a:rPr lang="fa-IR" sz="2300" dirty="0">
                <a:solidFill>
                  <a:schemeClr val="bg1"/>
                </a:solidFill>
                <a:latin typeface="Kalameh Black" pitchFamily="2" charset="-78"/>
                <a:cs typeface="Kalameh Black" pitchFamily="2" charset="-78"/>
              </a:rPr>
            </a:br>
            <a:endParaRPr lang="en-US" sz="2300" dirty="0">
              <a:solidFill>
                <a:schemeClr val="bg1"/>
              </a:solidFill>
              <a:latin typeface="Kalameh Black" pitchFamily="2" charset="-78"/>
              <a:cs typeface="Kalameh Black" pitchFamily="2" charset="-78"/>
            </a:endParaRPr>
          </a:p>
        </p:txBody>
      </p:sp>
      <p:sp>
        <p:nvSpPr>
          <p:cNvPr id="33" name="Rectangle: Rounded Corners 32">
            <a:hlinkClick r:id="rId2" action="ppaction://hlinksldjump"/>
            <a:extLst>
              <a:ext uri="{FF2B5EF4-FFF2-40B4-BE49-F238E27FC236}">
                <a16:creationId xmlns:a16="http://schemas.microsoft.com/office/drawing/2014/main" id="{CA87112F-01FC-40FF-8BAF-6588E558A9BE}"/>
              </a:ext>
            </a:extLst>
          </p:cNvPr>
          <p:cNvSpPr/>
          <p:nvPr/>
        </p:nvSpPr>
        <p:spPr>
          <a:xfrm>
            <a:off x="7320035" y="67203"/>
            <a:ext cx="464834" cy="464834"/>
          </a:xfrm>
          <a:prstGeom prst="roundRect">
            <a:avLst>
              <a:gd name="adj" fmla="val 33625"/>
            </a:avLst>
          </a:prstGeom>
          <a:gradFill>
            <a:gsLst>
              <a:gs pos="0">
                <a:srgbClr val="00FF99"/>
              </a:gs>
              <a:gs pos="100000">
                <a:srgbClr val="E084C1"/>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855546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50" fill="hold"/>
                                        <p:tgtEl>
                                          <p:spTgt spid="28"/>
                                        </p:tgtEl>
                                        <p:attrNameLst>
                                          <p:attrName>ppt_x</p:attrName>
                                        </p:attrNameLst>
                                      </p:cBhvr>
                                      <p:tavLst>
                                        <p:tav tm="0">
                                          <p:val>
                                            <p:strVal val="#ppt_x"/>
                                          </p:val>
                                        </p:tav>
                                        <p:tav tm="100000">
                                          <p:val>
                                            <p:strVal val="#ppt_x"/>
                                          </p:val>
                                        </p:tav>
                                      </p:tavLst>
                                    </p:anim>
                                    <p:anim calcmode="lin" valueType="num">
                                      <p:cBhvr additive="base">
                                        <p:cTn id="8" dur="250" fill="hold"/>
                                        <p:tgtEl>
                                          <p:spTgt spid="28"/>
                                        </p:tgtEl>
                                        <p:attrNameLst>
                                          <p:attrName>ppt_y</p:attrName>
                                        </p:attrNameLst>
                                      </p:cBhvr>
                                      <p:tavLst>
                                        <p:tav tm="0">
                                          <p:val>
                                            <p:strVal val="0-#ppt_h/2"/>
                                          </p:val>
                                        </p:tav>
                                        <p:tav tm="100000">
                                          <p:val>
                                            <p:strVal val="#ppt_y"/>
                                          </p:val>
                                        </p:tav>
                                      </p:tavLst>
                                    </p:anim>
                                  </p:childTnLst>
                                </p:cTn>
                              </p:par>
                            </p:childTnLst>
                          </p:cTn>
                        </p:par>
                        <p:par>
                          <p:cTn id="9" fill="hold">
                            <p:stCondLst>
                              <p:cond delay="250"/>
                            </p:stCondLst>
                            <p:childTnLst>
                              <p:par>
                                <p:cTn id="10" presetID="2" presetClass="entr" presetSubtype="1"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250" fill="hold"/>
                                        <p:tgtEl>
                                          <p:spTgt spid="29"/>
                                        </p:tgtEl>
                                        <p:attrNameLst>
                                          <p:attrName>ppt_x</p:attrName>
                                        </p:attrNameLst>
                                      </p:cBhvr>
                                      <p:tavLst>
                                        <p:tav tm="0">
                                          <p:val>
                                            <p:strVal val="#ppt_x"/>
                                          </p:val>
                                        </p:tav>
                                        <p:tav tm="100000">
                                          <p:val>
                                            <p:strVal val="#ppt_x"/>
                                          </p:val>
                                        </p:tav>
                                      </p:tavLst>
                                    </p:anim>
                                    <p:anim calcmode="lin" valueType="num">
                                      <p:cBhvr additive="base">
                                        <p:cTn id="13" dur="25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5FFFF"/>
            </a:gs>
            <a:gs pos="100000">
              <a:srgbClr val="E084C1"/>
            </a:gs>
          </a:gsLst>
          <a:lin ang="10800000" scaled="1"/>
          <a:tileRect/>
        </a:gradFill>
        <a:effectLst/>
      </p:bgPr>
    </p:bg>
    <p:spTree>
      <p:nvGrpSpPr>
        <p:cNvPr id="1" name=""/>
        <p:cNvGrpSpPr/>
        <p:nvPr/>
      </p:nvGrpSpPr>
      <p:grpSpPr>
        <a:xfrm>
          <a:off x="0" y="0"/>
          <a:ext cx="0" cy="0"/>
          <a:chOff x="0" y="0"/>
          <a:chExt cx="0" cy="0"/>
        </a:xfrm>
      </p:grpSpPr>
      <p:sp useBgFill="1">
        <p:nvSpPr>
          <p:cNvPr id="2" name="Rectangle: Rounded Corners 1">
            <a:extLst>
              <a:ext uri="{FF2B5EF4-FFF2-40B4-BE49-F238E27FC236}">
                <a16:creationId xmlns:a16="http://schemas.microsoft.com/office/drawing/2014/main" id="{873D62A7-3601-4B9D-B93E-2915FA7A0E68}"/>
              </a:ext>
            </a:extLst>
          </p:cNvPr>
          <p:cNvSpPr/>
          <p:nvPr/>
        </p:nvSpPr>
        <p:spPr>
          <a:xfrm>
            <a:off x="5474315" y="6266612"/>
            <a:ext cx="1297080" cy="43809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prstClr val="white"/>
              </a:solidFill>
              <a:latin typeface="Kalameh Black" pitchFamily="2" charset="-78"/>
              <a:cs typeface="Kalameh Black" pitchFamily="2" charset="-78"/>
            </a:endParaRPr>
          </a:p>
        </p:txBody>
      </p:sp>
      <p:sp>
        <p:nvSpPr>
          <p:cNvPr id="4" name="Rectangle: Rounded Corners 3">
            <a:extLst>
              <a:ext uri="{FF2B5EF4-FFF2-40B4-BE49-F238E27FC236}">
                <a16:creationId xmlns:a16="http://schemas.microsoft.com/office/drawing/2014/main" id="{53DFEBDD-EE56-4437-946F-351F9E7709F7}"/>
              </a:ext>
            </a:extLst>
          </p:cNvPr>
          <p:cNvSpPr/>
          <p:nvPr/>
        </p:nvSpPr>
        <p:spPr>
          <a:xfrm>
            <a:off x="5954714" y="6333844"/>
            <a:ext cx="317570" cy="303627"/>
          </a:xfrm>
          <a:prstGeom prst="roundRect">
            <a:avLst>
              <a:gd name="adj" fmla="val 14692"/>
            </a:avLst>
          </a:prstGeom>
          <a:solidFill>
            <a:schemeClr val="bg1">
              <a:alpha val="3000"/>
            </a:schemeClr>
          </a:solidFill>
          <a:ln>
            <a:solidFill>
              <a:schemeClr val="bg1"/>
            </a:solidFill>
          </a:ln>
          <a:effectLst>
            <a:glow rad="101600">
              <a:schemeClr val="bg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prstClr val="white"/>
              </a:solidFill>
              <a:latin typeface="Kalameh Black" pitchFamily="2" charset="-78"/>
              <a:cs typeface="Kalameh Black" pitchFamily="2" charset="-78"/>
            </a:endParaRPr>
          </a:p>
        </p:txBody>
      </p:sp>
      <p:sp>
        <p:nvSpPr>
          <p:cNvPr id="3" name="TextBox 2">
            <a:extLst>
              <a:ext uri="{FF2B5EF4-FFF2-40B4-BE49-F238E27FC236}">
                <a16:creationId xmlns:a16="http://schemas.microsoft.com/office/drawing/2014/main" id="{C208D490-1E01-4494-B751-2E139112BF7F}"/>
              </a:ext>
            </a:extLst>
          </p:cNvPr>
          <p:cNvSpPr txBox="1"/>
          <p:nvPr/>
        </p:nvSpPr>
        <p:spPr>
          <a:xfrm>
            <a:off x="1041462" y="6344822"/>
            <a:ext cx="7469436" cy="369332"/>
          </a:xfrm>
          <a:prstGeom prst="rect">
            <a:avLst/>
          </a:prstGeom>
          <a:noFill/>
        </p:spPr>
        <p:txBody>
          <a:bodyPr wrap="square" rtlCol="0">
            <a:spAutoFit/>
          </a:bodyPr>
          <a:lstStyle/>
          <a:p>
            <a:pPr algn="r"/>
            <a:r>
              <a:rPr lang="fa-IR" dirty="0">
                <a:solidFill>
                  <a:schemeClr val="bg1"/>
                </a:solidFill>
                <a:latin typeface="Kalameh Black" pitchFamily="2" charset="-78"/>
                <a:cs typeface="Kalameh Black" pitchFamily="2" charset="-78"/>
              </a:rPr>
              <a:t>1         2         3         4         5         6         7         8         9         10         11         12         13         14         15         16</a:t>
            </a:r>
          </a:p>
        </p:txBody>
      </p:sp>
      <p:sp useBgFill="1">
        <p:nvSpPr>
          <p:cNvPr id="5" name="Rectangle 4">
            <a:extLst>
              <a:ext uri="{FF2B5EF4-FFF2-40B4-BE49-F238E27FC236}">
                <a16:creationId xmlns:a16="http://schemas.microsoft.com/office/drawing/2014/main" id="{EAFC9EA8-6384-4A78-A696-C30175F58BD6}"/>
              </a:ext>
            </a:extLst>
          </p:cNvPr>
          <p:cNvSpPr/>
          <p:nvPr/>
        </p:nvSpPr>
        <p:spPr>
          <a:xfrm>
            <a:off x="-1241263" y="6194891"/>
            <a:ext cx="6690131" cy="5839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8746522-BA1B-42F8-A7EE-29F9FB45553C}"/>
              </a:ext>
            </a:extLst>
          </p:cNvPr>
          <p:cNvSpPr/>
          <p:nvPr/>
        </p:nvSpPr>
        <p:spPr>
          <a:xfrm>
            <a:off x="6819605" y="6237493"/>
            <a:ext cx="5844746" cy="5839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3">
            <a:extLst>
              <a:ext uri="{FF2B5EF4-FFF2-40B4-BE49-F238E27FC236}">
                <a16:creationId xmlns:a16="http://schemas.microsoft.com/office/drawing/2014/main" id="{27C0838A-76BC-42B0-877E-CF0D86D57B99}"/>
              </a:ext>
            </a:extLst>
          </p:cNvPr>
          <p:cNvSpPr/>
          <p:nvPr/>
        </p:nvSpPr>
        <p:spPr>
          <a:xfrm>
            <a:off x="-365760" y="3728106"/>
            <a:ext cx="731520" cy="778639"/>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عملکرد</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1" name="!!4">
            <a:extLst>
              <a:ext uri="{FF2B5EF4-FFF2-40B4-BE49-F238E27FC236}">
                <a16:creationId xmlns:a16="http://schemas.microsoft.com/office/drawing/2014/main" id="{B3D84195-AA4C-4D83-B7A6-3CDA0D5D2AD2}"/>
              </a:ext>
            </a:extLst>
          </p:cNvPr>
          <p:cNvSpPr/>
          <p:nvPr/>
        </p:nvSpPr>
        <p:spPr>
          <a:xfrm>
            <a:off x="-365760" y="4707140"/>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ساختار</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2" name="!!%">
            <a:extLst>
              <a:ext uri="{FF2B5EF4-FFF2-40B4-BE49-F238E27FC236}">
                <a16:creationId xmlns:a16="http://schemas.microsoft.com/office/drawing/2014/main" id="{D12FA0D6-A9CC-464A-8E0D-C8DAF1FE7735}"/>
              </a:ext>
            </a:extLst>
          </p:cNvPr>
          <p:cNvSpPr/>
          <p:nvPr/>
        </p:nvSpPr>
        <p:spPr>
          <a:xfrm>
            <a:off x="7169184" y="-174010"/>
            <a:ext cx="7206019" cy="7206019"/>
          </a:xfrm>
          <a:prstGeom prst="octagon">
            <a:avLst/>
          </a:prstGeom>
          <a:solidFill>
            <a:schemeClr val="bg1">
              <a:alpha val="11000"/>
            </a:schemeClr>
          </a:solidFill>
          <a:ln>
            <a:solidFill>
              <a:schemeClr val="bg1"/>
            </a:solidFill>
          </a:ln>
          <a:effectLst>
            <a:glow rad="101600">
              <a:schemeClr val="tx1">
                <a:alpha val="2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prstClr val="white"/>
              </a:solidFill>
              <a:latin typeface="Kalameh Black" pitchFamily="2" charset="-78"/>
              <a:cs typeface="Kalameh Black" pitchFamily="2" charset="-78"/>
            </a:endParaRPr>
          </a:p>
        </p:txBody>
      </p:sp>
      <p:sp>
        <p:nvSpPr>
          <p:cNvPr id="14" name="!!2">
            <a:extLst>
              <a:ext uri="{FF2B5EF4-FFF2-40B4-BE49-F238E27FC236}">
                <a16:creationId xmlns:a16="http://schemas.microsoft.com/office/drawing/2014/main" id="{8ABBC83F-890E-41A7-8C1B-F85085B35733}"/>
              </a:ext>
            </a:extLst>
          </p:cNvPr>
          <p:cNvSpPr/>
          <p:nvPr/>
        </p:nvSpPr>
        <p:spPr>
          <a:xfrm>
            <a:off x="-365760" y="2796190"/>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4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تاریخچه</a:t>
            </a:r>
            <a:endParaRPr kumimoji="0" lang="en-US" sz="14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6" name="!!1">
            <a:extLst>
              <a:ext uri="{FF2B5EF4-FFF2-40B4-BE49-F238E27FC236}">
                <a16:creationId xmlns:a16="http://schemas.microsoft.com/office/drawing/2014/main" id="{5E408C55-00E2-4ADD-A5F4-2CB1C9CB682A}"/>
              </a:ext>
            </a:extLst>
          </p:cNvPr>
          <p:cNvSpPr/>
          <p:nvPr/>
        </p:nvSpPr>
        <p:spPr>
          <a:xfrm>
            <a:off x="-365760" y="1840715"/>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معرفی</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5" name="TextBox 14">
            <a:extLst>
              <a:ext uri="{FF2B5EF4-FFF2-40B4-BE49-F238E27FC236}">
                <a16:creationId xmlns:a16="http://schemas.microsoft.com/office/drawing/2014/main" id="{100E61EC-0B26-4DC4-A5CA-C82FDA1C7F30}"/>
              </a:ext>
            </a:extLst>
          </p:cNvPr>
          <p:cNvSpPr txBox="1"/>
          <p:nvPr/>
        </p:nvSpPr>
        <p:spPr>
          <a:xfrm>
            <a:off x="8654623" y="642187"/>
            <a:ext cx="3152113" cy="707886"/>
          </a:xfrm>
          <a:prstGeom prst="rect">
            <a:avLst/>
          </a:prstGeom>
          <a:noFill/>
        </p:spPr>
        <p:txBody>
          <a:bodyPr wrap="square" rtlCol="0">
            <a:spAutoFit/>
          </a:bodyPr>
          <a:lstStyle/>
          <a:p>
            <a:pPr algn="ctr"/>
            <a:r>
              <a:rPr lang="fa-IR" sz="4000" dirty="0">
                <a:solidFill>
                  <a:schemeClr val="bg1"/>
                </a:solidFill>
                <a:latin typeface="Kalameh Black" pitchFamily="2" charset="-78"/>
                <a:cs typeface="Kalameh Black" pitchFamily="2" charset="-78"/>
              </a:rPr>
              <a:t>ویژگی ها</a:t>
            </a:r>
            <a:endParaRPr lang="en-US" sz="4000" dirty="0">
              <a:solidFill>
                <a:schemeClr val="bg1"/>
              </a:solidFill>
              <a:latin typeface="Kalameh Black" pitchFamily="2" charset="-78"/>
              <a:cs typeface="Kalameh Black" pitchFamily="2" charset="-78"/>
            </a:endParaRPr>
          </a:p>
        </p:txBody>
      </p:sp>
      <p:sp>
        <p:nvSpPr>
          <p:cNvPr id="17" name="TextBox 16">
            <a:extLst>
              <a:ext uri="{FF2B5EF4-FFF2-40B4-BE49-F238E27FC236}">
                <a16:creationId xmlns:a16="http://schemas.microsoft.com/office/drawing/2014/main" id="{311FEB7F-E395-4179-8F30-9A5AA7E9440A}"/>
              </a:ext>
            </a:extLst>
          </p:cNvPr>
          <p:cNvSpPr txBox="1"/>
          <p:nvPr/>
        </p:nvSpPr>
        <p:spPr>
          <a:xfrm>
            <a:off x="7688833" y="1742947"/>
            <a:ext cx="4368848" cy="3108543"/>
          </a:xfrm>
          <a:prstGeom prst="rect">
            <a:avLst/>
          </a:prstGeom>
          <a:noFill/>
        </p:spPr>
        <p:txBody>
          <a:bodyPr wrap="square" rtlCol="0">
            <a:spAutoFit/>
          </a:bodyPr>
          <a:lstStyle/>
          <a:p>
            <a:pPr algn="just" rtl="1"/>
            <a:r>
              <a:rPr lang="fa-IR" sz="2800" b="0" i="0" dirty="0">
                <a:solidFill>
                  <a:srgbClr val="000018"/>
                </a:solidFill>
                <a:effectLst/>
                <a:latin typeface="Kalameh Thin" pitchFamily="2" charset="-78"/>
                <a:cs typeface="Kalameh Thin" pitchFamily="2" charset="-78"/>
              </a:rPr>
              <a:t>دی‌ان‌ای پلیمری است قطبی که از رشته‌های تکرار شونده شامل واحدهای سازنده‌ای از جنس نوکلئوتید است. طول رشته زنجیرهای دی‌ان‌ای ۲۲ تا ۲۶ آنگستروم (۲٫۲ تا ۲٫۶ نانومتر) و عرض آن ۳٫۳ آنگستروم یا (۰٫۳۳ نانومتر) است.</a:t>
            </a:r>
            <a:endParaRPr lang="en-US" sz="2800" dirty="0">
              <a:ln>
                <a:solidFill>
                  <a:schemeClr val="bg1"/>
                </a:solidFill>
              </a:ln>
              <a:solidFill>
                <a:schemeClr val="bg1"/>
              </a:solidFill>
              <a:latin typeface="Kalameh Thin" pitchFamily="2" charset="-78"/>
              <a:cs typeface="Kalameh Thin" pitchFamily="2" charset="-78"/>
            </a:endParaRPr>
          </a:p>
        </p:txBody>
      </p:sp>
      <p:sp>
        <p:nvSpPr>
          <p:cNvPr id="21" name="TextBox 20">
            <a:extLst>
              <a:ext uri="{FF2B5EF4-FFF2-40B4-BE49-F238E27FC236}">
                <a16:creationId xmlns:a16="http://schemas.microsoft.com/office/drawing/2014/main" id="{B93B645A-272A-43C9-8000-1B4BD8573240}"/>
              </a:ext>
            </a:extLst>
          </p:cNvPr>
          <p:cNvSpPr txBox="1"/>
          <p:nvPr/>
        </p:nvSpPr>
        <p:spPr>
          <a:xfrm>
            <a:off x="536241" y="949283"/>
            <a:ext cx="6212403" cy="5755422"/>
          </a:xfrm>
          <a:prstGeom prst="rect">
            <a:avLst/>
          </a:prstGeom>
          <a:noFill/>
        </p:spPr>
        <p:txBody>
          <a:bodyPr wrap="square">
            <a:spAutoFit/>
          </a:bodyPr>
          <a:lstStyle/>
          <a:p>
            <a:pPr algn="ctr" rtl="1"/>
            <a:r>
              <a:rPr lang="fa-IR" sz="2300" b="0" i="0" dirty="0">
                <a:solidFill>
                  <a:schemeClr val="bg1"/>
                </a:solidFill>
                <a:effectLst/>
                <a:latin typeface="Kalameh Black" pitchFamily="2" charset="-78"/>
                <a:cs typeface="Kalameh Black" pitchFamily="2" charset="-78"/>
              </a:rPr>
              <a:t>اگرچه هر واحد تکرار شونده دی‌ان‌ای بسیار کوچک است اما رشتهٔ پلیمری آن ممکن است از میلیون‌ها نوکلئوتید تشکیل شده باشد. برای مثال بزرگ‌ترین کروموزوم انسان، کروموزوم شمارهٔ یک دارای طولی به اندازه ۲۲۰ میلیون باز آلی مکمل است.</a:t>
            </a:r>
            <a:br>
              <a:rPr lang="fa-IR" sz="2300" dirty="0">
                <a:solidFill>
                  <a:schemeClr val="bg1"/>
                </a:solidFill>
                <a:latin typeface="Kalameh Black" pitchFamily="2" charset="-78"/>
                <a:cs typeface="Kalameh Black" pitchFamily="2" charset="-78"/>
              </a:rPr>
            </a:br>
            <a:r>
              <a:rPr lang="fa-IR" sz="2300" b="0" i="0" dirty="0">
                <a:solidFill>
                  <a:schemeClr val="bg1"/>
                </a:solidFill>
                <a:effectLst/>
                <a:latin typeface="Kalameh Black" pitchFamily="2" charset="-78"/>
                <a:cs typeface="Kalameh Black" pitchFamily="2" charset="-78"/>
              </a:rPr>
              <a:t>دو رشتهٔ سازندهٔ دی‌ان‌ای ساختار در هم پیچیده‌ای همچون درخت انگور به شکل مارپیچ دارند. یک باز آلی پیوند داده شده به قند نوکلئوزید گفته می‌شود واگر نوکلئوزید از طریق باز خود به گروه فسفات متصل شود نوکلئوتید تشکیل می‌شود. اگر چندین نوکلئوتید با یکدیگر پیوند داده شده باشند به‌طور مثال در دی‌ان‌ای به آن پلی نکلئوتید گفته می‌شود.</a:t>
            </a:r>
            <a:br>
              <a:rPr lang="fa-IR" sz="2300" dirty="0">
                <a:solidFill>
                  <a:schemeClr val="bg1"/>
                </a:solidFill>
                <a:latin typeface="Kalameh Black" pitchFamily="2" charset="-78"/>
                <a:cs typeface="Kalameh Black" pitchFamily="2" charset="-78"/>
              </a:rPr>
            </a:br>
            <a:r>
              <a:rPr lang="fa-IR" sz="2300" b="0" i="0" dirty="0">
                <a:solidFill>
                  <a:schemeClr val="bg1"/>
                </a:solidFill>
                <a:effectLst/>
                <a:latin typeface="Kalameh Black" pitchFamily="2" charset="-78"/>
                <a:cs typeface="Kalameh Black" pitchFamily="2" charset="-78"/>
              </a:rPr>
              <a:t>رشته‌های دی‌ان‌ای از واحدهایی متشکل از قند وگروه فسفات است که به صورت متناوب و تکراری در طول رشته قرار گرفتند.</a:t>
            </a:r>
            <a:br>
              <a:rPr lang="fa-IR" sz="2300" dirty="0">
                <a:solidFill>
                  <a:schemeClr val="bg1"/>
                </a:solidFill>
                <a:latin typeface="Kalameh Black" pitchFamily="2" charset="-78"/>
                <a:cs typeface="Kalameh Black" pitchFamily="2" charset="-78"/>
              </a:rPr>
            </a:br>
            <a:r>
              <a:rPr lang="fa-IR" sz="2300" b="0" i="0" dirty="0">
                <a:solidFill>
                  <a:schemeClr val="bg1"/>
                </a:solidFill>
                <a:effectLst/>
                <a:latin typeface="Kalameh Black" pitchFamily="2" charset="-78"/>
                <a:cs typeface="Kalameh Black" pitchFamily="2" charset="-78"/>
              </a:rPr>
              <a:t>قند مورد استفاده در دی‌ان‌ای دئوکسی‌ریبوز که گونه‌ای پنتوز (قند پنج کربنی) است تشکیل شده‌است. قندها توسط گروه‌های فسفری به یکدیگر پیوند داده شده‌اند.</a:t>
            </a:r>
            <a:br>
              <a:rPr lang="fa-IR" sz="2300" dirty="0">
                <a:solidFill>
                  <a:schemeClr val="bg1"/>
                </a:solidFill>
                <a:latin typeface="Kalameh Black" pitchFamily="2" charset="-78"/>
                <a:cs typeface="Kalameh Black" pitchFamily="2" charset="-78"/>
              </a:rPr>
            </a:br>
            <a:endParaRPr lang="en-US" sz="2300" dirty="0">
              <a:solidFill>
                <a:schemeClr val="bg1"/>
              </a:solidFill>
              <a:latin typeface="Kalameh Black" pitchFamily="2" charset="-78"/>
              <a:cs typeface="Kalameh Black" pitchFamily="2" charset="-78"/>
            </a:endParaRPr>
          </a:p>
        </p:txBody>
      </p:sp>
      <p:sp>
        <p:nvSpPr>
          <p:cNvPr id="22" name="TextBox 21">
            <a:extLst>
              <a:ext uri="{FF2B5EF4-FFF2-40B4-BE49-F238E27FC236}">
                <a16:creationId xmlns:a16="http://schemas.microsoft.com/office/drawing/2014/main" id="{1D8D78FE-1445-4382-B97A-E442057BF161}"/>
              </a:ext>
            </a:extLst>
          </p:cNvPr>
          <p:cNvSpPr txBox="1"/>
          <p:nvPr/>
        </p:nvSpPr>
        <p:spPr>
          <a:xfrm>
            <a:off x="-5017050" y="172210"/>
            <a:ext cx="11915062" cy="707886"/>
          </a:xfrm>
          <a:prstGeom prst="rect">
            <a:avLst/>
          </a:prstGeom>
          <a:noFill/>
          <a:effectLst>
            <a:glow rad="228600">
              <a:schemeClr val="accent5">
                <a:satMod val="175000"/>
                <a:alpha val="40000"/>
              </a:schemeClr>
            </a:glow>
          </a:effectLst>
        </p:spPr>
        <p:txBody>
          <a:bodyPr wrap="square" rtlCol="0">
            <a:spAutoFit/>
          </a:bodyPr>
          <a:lstStyle/>
          <a:p>
            <a:pPr algn="ctr" rtl="1"/>
            <a:r>
              <a:rPr lang="fa-IR" sz="4000" dirty="0">
                <a:solidFill>
                  <a:schemeClr val="bg1"/>
                </a:solidFill>
                <a:effectLst>
                  <a:glow rad="825500">
                    <a:srgbClr val="0070C0">
                      <a:alpha val="15000"/>
                    </a:srgbClr>
                  </a:glow>
                </a:effectLst>
                <a:latin typeface="Kalameh Black" pitchFamily="2" charset="-78"/>
                <a:cs typeface="Kalameh Black" pitchFamily="2" charset="-78"/>
              </a:rPr>
              <a:t>دی ان ای</a:t>
            </a:r>
            <a:endParaRPr lang="en-US" sz="4000" dirty="0">
              <a:solidFill>
                <a:schemeClr val="bg1"/>
              </a:solidFill>
              <a:effectLst>
                <a:glow rad="825500">
                  <a:srgbClr val="0070C0">
                    <a:alpha val="15000"/>
                  </a:srgbClr>
                </a:glow>
              </a:effectLst>
              <a:latin typeface="Kalameh Black" pitchFamily="2" charset="-78"/>
              <a:cs typeface="Kalameh Black" pitchFamily="2" charset="-78"/>
            </a:endParaRPr>
          </a:p>
        </p:txBody>
      </p:sp>
      <p:sp>
        <p:nvSpPr>
          <p:cNvPr id="24" name="TextBox 23">
            <a:extLst>
              <a:ext uri="{FF2B5EF4-FFF2-40B4-BE49-F238E27FC236}">
                <a16:creationId xmlns:a16="http://schemas.microsoft.com/office/drawing/2014/main" id="{00C61B34-4938-4B2E-A909-1A1125BF3551}"/>
              </a:ext>
            </a:extLst>
          </p:cNvPr>
          <p:cNvSpPr txBox="1"/>
          <p:nvPr/>
        </p:nvSpPr>
        <p:spPr>
          <a:xfrm>
            <a:off x="-2968579" y="41052"/>
            <a:ext cx="7818120" cy="307777"/>
          </a:xfrm>
          <a:prstGeom prst="rect">
            <a:avLst/>
          </a:prstGeom>
          <a:noFill/>
          <a:effectLst>
            <a:glow rad="228600">
              <a:schemeClr val="accent5">
                <a:satMod val="175000"/>
                <a:alpha val="40000"/>
              </a:schemeClr>
            </a:glow>
          </a:effectLst>
        </p:spPr>
        <p:txBody>
          <a:bodyPr wrap="square" rtlCol="0">
            <a:spAutoFit/>
          </a:bodyPr>
          <a:lstStyle/>
          <a:p>
            <a:pPr algn="ctr" rtl="1"/>
            <a:r>
              <a:rPr lang="fa-IR" sz="1400" dirty="0">
                <a:solidFill>
                  <a:schemeClr val="bg1"/>
                </a:solidFill>
                <a:effectLst>
                  <a:glow rad="825500">
                    <a:srgbClr val="0070C0">
                      <a:alpha val="15000"/>
                    </a:srgbClr>
                  </a:glow>
                </a:effectLst>
                <a:latin typeface="Kalameh Black" pitchFamily="2" charset="-78"/>
                <a:cs typeface="Kalameh Black" pitchFamily="2" charset="-78"/>
              </a:rPr>
              <a:t>کوروش مرادی – حسین گوهری </a:t>
            </a:r>
            <a:endParaRPr lang="en-US" sz="1400" dirty="0">
              <a:solidFill>
                <a:schemeClr val="bg1"/>
              </a:solidFill>
              <a:effectLst>
                <a:glow rad="825500">
                  <a:srgbClr val="0070C0">
                    <a:alpha val="15000"/>
                  </a:srgbClr>
                </a:glow>
              </a:effectLst>
              <a:latin typeface="Kalameh Black" pitchFamily="2" charset="-78"/>
              <a:cs typeface="Kalameh Black" pitchFamily="2" charset="-78"/>
            </a:endParaRPr>
          </a:p>
        </p:txBody>
      </p:sp>
      <p:sp>
        <p:nvSpPr>
          <p:cNvPr id="25" name="Rectangle: Rounded Corners 24">
            <a:extLst>
              <a:ext uri="{FF2B5EF4-FFF2-40B4-BE49-F238E27FC236}">
                <a16:creationId xmlns:a16="http://schemas.microsoft.com/office/drawing/2014/main" id="{8AA16E64-2363-4CEC-ADFF-D11E70A146F1}"/>
              </a:ext>
            </a:extLst>
          </p:cNvPr>
          <p:cNvSpPr/>
          <p:nvPr/>
        </p:nvSpPr>
        <p:spPr>
          <a:xfrm>
            <a:off x="12433738" y="2812169"/>
            <a:ext cx="5675586" cy="1618204"/>
          </a:xfrm>
          <a:prstGeom prst="roundRect">
            <a:avLst>
              <a:gd name="adj" fmla="val 50000"/>
            </a:avLst>
          </a:prstGeom>
          <a:noFill/>
          <a:ln w="107950">
            <a:gradFill>
              <a:gsLst>
                <a:gs pos="0">
                  <a:srgbClr val="002060"/>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latin typeface="Bauhaus 93" panose="04030905020B02020C02" pitchFamily="82" charset="0"/>
              </a:rPr>
              <a:t>END</a:t>
            </a:r>
          </a:p>
        </p:txBody>
      </p:sp>
      <p:sp>
        <p:nvSpPr>
          <p:cNvPr id="26" name="Rectangle: Rounded Corners 25">
            <a:hlinkClick r:id="rId2" action="ppaction://hlinksldjump"/>
            <a:extLst>
              <a:ext uri="{FF2B5EF4-FFF2-40B4-BE49-F238E27FC236}">
                <a16:creationId xmlns:a16="http://schemas.microsoft.com/office/drawing/2014/main" id="{552A9DC0-4EB0-4677-B3F2-B9BE451D4A6F}"/>
              </a:ext>
            </a:extLst>
          </p:cNvPr>
          <p:cNvSpPr/>
          <p:nvPr/>
        </p:nvSpPr>
        <p:spPr>
          <a:xfrm>
            <a:off x="7247591" y="89206"/>
            <a:ext cx="464834" cy="464834"/>
          </a:xfrm>
          <a:prstGeom prst="roundRect">
            <a:avLst>
              <a:gd name="adj" fmla="val 33625"/>
            </a:avLst>
          </a:prstGeom>
          <a:gradFill>
            <a:gsLst>
              <a:gs pos="0">
                <a:srgbClr val="00FF99"/>
              </a:gs>
              <a:gs pos="100000">
                <a:srgbClr val="E084C1"/>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87661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50" fill="hold"/>
                                        <p:tgtEl>
                                          <p:spTgt spid="22"/>
                                        </p:tgtEl>
                                        <p:attrNameLst>
                                          <p:attrName>ppt_x</p:attrName>
                                        </p:attrNameLst>
                                      </p:cBhvr>
                                      <p:tavLst>
                                        <p:tav tm="0">
                                          <p:val>
                                            <p:strVal val="#ppt_x"/>
                                          </p:val>
                                        </p:tav>
                                        <p:tav tm="100000">
                                          <p:val>
                                            <p:strVal val="#ppt_x"/>
                                          </p:val>
                                        </p:tav>
                                      </p:tavLst>
                                    </p:anim>
                                    <p:anim calcmode="lin" valueType="num">
                                      <p:cBhvr additive="base">
                                        <p:cTn id="8" dur="25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250"/>
                            </p:stCondLst>
                            <p:childTnLst>
                              <p:par>
                                <p:cTn id="10" presetID="2" presetClass="entr" presetSubtype="1"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250" fill="hold"/>
                                        <p:tgtEl>
                                          <p:spTgt spid="24"/>
                                        </p:tgtEl>
                                        <p:attrNameLst>
                                          <p:attrName>ppt_x</p:attrName>
                                        </p:attrNameLst>
                                      </p:cBhvr>
                                      <p:tavLst>
                                        <p:tav tm="0">
                                          <p:val>
                                            <p:strVal val="#ppt_x"/>
                                          </p:val>
                                        </p:tav>
                                        <p:tav tm="100000">
                                          <p:val>
                                            <p:strVal val="#ppt_x"/>
                                          </p:val>
                                        </p:tav>
                                      </p:tavLst>
                                    </p:anim>
                                    <p:anim calcmode="lin" valueType="num">
                                      <p:cBhvr additive="base">
                                        <p:cTn id="13" dur="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5FFFF"/>
            </a:gs>
            <a:gs pos="100000">
              <a:srgbClr val="E084C1"/>
            </a:gs>
          </a:gsLst>
          <a:lin ang="135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587DF9-D509-4D90-A7B1-C99EE4883890}"/>
              </a:ext>
            </a:extLst>
          </p:cNvPr>
          <p:cNvSpPr txBox="1"/>
          <p:nvPr/>
        </p:nvSpPr>
        <p:spPr>
          <a:xfrm>
            <a:off x="20770423" y="795482"/>
            <a:ext cx="3152113" cy="707886"/>
          </a:xfrm>
          <a:prstGeom prst="rect">
            <a:avLst/>
          </a:prstGeom>
          <a:noFill/>
        </p:spPr>
        <p:txBody>
          <a:bodyPr wrap="square" rtlCol="0">
            <a:spAutoFit/>
          </a:bodyPr>
          <a:lstStyle/>
          <a:p>
            <a:pPr algn="ctr"/>
            <a:r>
              <a:rPr lang="fa-IR" sz="4000" dirty="0">
                <a:solidFill>
                  <a:schemeClr val="bg1"/>
                </a:solidFill>
                <a:latin typeface="Kalameh Black" pitchFamily="2" charset="-78"/>
                <a:cs typeface="Kalameh Black" pitchFamily="2" charset="-78"/>
              </a:rPr>
              <a:t>ویژگی ها</a:t>
            </a:r>
            <a:endParaRPr lang="en-US" sz="4000" dirty="0">
              <a:solidFill>
                <a:schemeClr val="bg1"/>
              </a:solidFill>
              <a:latin typeface="Kalameh Black" pitchFamily="2" charset="-78"/>
              <a:cs typeface="Kalameh Black" pitchFamily="2" charset="-78"/>
            </a:endParaRPr>
          </a:p>
        </p:txBody>
      </p:sp>
      <p:sp>
        <p:nvSpPr>
          <p:cNvPr id="3" name="TextBox 2">
            <a:extLst>
              <a:ext uri="{FF2B5EF4-FFF2-40B4-BE49-F238E27FC236}">
                <a16:creationId xmlns:a16="http://schemas.microsoft.com/office/drawing/2014/main" id="{06BDB71D-9031-4F94-85A6-ED4ED966E9F1}"/>
              </a:ext>
            </a:extLst>
          </p:cNvPr>
          <p:cNvSpPr txBox="1"/>
          <p:nvPr/>
        </p:nvSpPr>
        <p:spPr>
          <a:xfrm>
            <a:off x="19804633" y="1896242"/>
            <a:ext cx="4368848" cy="3108543"/>
          </a:xfrm>
          <a:prstGeom prst="rect">
            <a:avLst/>
          </a:prstGeom>
          <a:noFill/>
        </p:spPr>
        <p:txBody>
          <a:bodyPr wrap="square" rtlCol="0">
            <a:spAutoFit/>
          </a:bodyPr>
          <a:lstStyle/>
          <a:p>
            <a:pPr algn="just" rtl="1"/>
            <a:r>
              <a:rPr lang="fa-IR" sz="2800" b="0" i="0" dirty="0">
                <a:solidFill>
                  <a:srgbClr val="000018"/>
                </a:solidFill>
                <a:effectLst/>
                <a:latin typeface="Kalameh Thin" pitchFamily="2" charset="-78"/>
                <a:cs typeface="Kalameh Thin" pitchFamily="2" charset="-78"/>
              </a:rPr>
              <a:t>دی‌ان‌ای پلیمری است قطبی که از رشته‌های تکرار شونده شامل واحدهای سازنده‌ای از جنس نوکلئوتید است. طول رشته زنجیرهای دی‌ان‌ای ۲۲ تا ۲۶ آنگستروم (۲٫۲ تا ۲٫۶ نانومتر) و عرض آن ۳٫۳ آنگستروم یا (۰٫۳۳ نانومتر) است.</a:t>
            </a:r>
            <a:endParaRPr lang="en-US" sz="2800" dirty="0">
              <a:ln>
                <a:solidFill>
                  <a:schemeClr val="bg1"/>
                </a:solidFill>
              </a:ln>
              <a:solidFill>
                <a:schemeClr val="bg1"/>
              </a:solidFill>
              <a:latin typeface="Kalameh Thin" pitchFamily="2" charset="-78"/>
              <a:cs typeface="Kalameh Thin" pitchFamily="2" charset="-78"/>
            </a:endParaRPr>
          </a:p>
        </p:txBody>
      </p:sp>
      <p:sp>
        <p:nvSpPr>
          <p:cNvPr id="4" name="TextBox 3">
            <a:extLst>
              <a:ext uri="{FF2B5EF4-FFF2-40B4-BE49-F238E27FC236}">
                <a16:creationId xmlns:a16="http://schemas.microsoft.com/office/drawing/2014/main" id="{E7DBB4F8-F235-44B8-BE67-595241E81CD4}"/>
              </a:ext>
            </a:extLst>
          </p:cNvPr>
          <p:cNvSpPr txBox="1"/>
          <p:nvPr/>
        </p:nvSpPr>
        <p:spPr>
          <a:xfrm>
            <a:off x="12652041" y="1102578"/>
            <a:ext cx="6212403" cy="5755422"/>
          </a:xfrm>
          <a:prstGeom prst="rect">
            <a:avLst/>
          </a:prstGeom>
          <a:noFill/>
        </p:spPr>
        <p:txBody>
          <a:bodyPr wrap="square">
            <a:spAutoFit/>
          </a:bodyPr>
          <a:lstStyle/>
          <a:p>
            <a:pPr algn="ctr" rtl="1"/>
            <a:r>
              <a:rPr lang="fa-IR" sz="2300" b="0" i="0" dirty="0">
                <a:solidFill>
                  <a:schemeClr val="bg1"/>
                </a:solidFill>
                <a:effectLst/>
                <a:latin typeface="Kalameh Black" pitchFamily="2" charset="-78"/>
                <a:cs typeface="Kalameh Black" pitchFamily="2" charset="-78"/>
              </a:rPr>
              <a:t>اگرچه هر واحد تکرار شونده دی‌ان‌ای بسیار کوچک است اما رشتهٔ پلیمری آن ممکن است از میلیون‌ها نوکلئوتید تشکیل شده باشد. برای مثال بزرگ‌ترین کروموزوم انسان، کروموزوم شمارهٔ یک دارای طولی به اندازه ۲۲۰ میلیون باز آلی مکمل است.</a:t>
            </a:r>
            <a:br>
              <a:rPr lang="fa-IR" sz="2300" dirty="0">
                <a:solidFill>
                  <a:schemeClr val="bg1"/>
                </a:solidFill>
                <a:latin typeface="Kalameh Black" pitchFamily="2" charset="-78"/>
                <a:cs typeface="Kalameh Black" pitchFamily="2" charset="-78"/>
              </a:rPr>
            </a:br>
            <a:r>
              <a:rPr lang="fa-IR" sz="2300" b="0" i="0" dirty="0">
                <a:solidFill>
                  <a:schemeClr val="bg1"/>
                </a:solidFill>
                <a:effectLst/>
                <a:latin typeface="Kalameh Black" pitchFamily="2" charset="-78"/>
                <a:cs typeface="Kalameh Black" pitchFamily="2" charset="-78"/>
              </a:rPr>
              <a:t>دو رشتهٔ سازندهٔ دی‌ان‌ای ساختار در هم پیچیده‌ای همچون درخت انگور به شکل مارپیچ دارند. یک باز آلی پیوند داده شده به قند نوکلئوزید گفته می‌شود واگر نوکلئوزید از طریق باز خود به گروه فسفات متصل شود نوکلئوتید تشکیل می‌شود. اگر چندین نوکلئوتید با یکدیگر پیوند داده شده باشند به‌طور مثال در دی‌ان‌ای به آن پلی نکلئوتید گفته می‌شود.</a:t>
            </a:r>
            <a:br>
              <a:rPr lang="fa-IR" sz="2300" dirty="0">
                <a:solidFill>
                  <a:schemeClr val="bg1"/>
                </a:solidFill>
                <a:latin typeface="Kalameh Black" pitchFamily="2" charset="-78"/>
                <a:cs typeface="Kalameh Black" pitchFamily="2" charset="-78"/>
              </a:rPr>
            </a:br>
            <a:r>
              <a:rPr lang="fa-IR" sz="2300" b="0" i="0" dirty="0">
                <a:solidFill>
                  <a:schemeClr val="bg1"/>
                </a:solidFill>
                <a:effectLst/>
                <a:latin typeface="Kalameh Black" pitchFamily="2" charset="-78"/>
                <a:cs typeface="Kalameh Black" pitchFamily="2" charset="-78"/>
              </a:rPr>
              <a:t>رشته‌های دی‌ان‌ای از واحدهایی متشکل از قند وگروه فسفات است که به صورت متناوب و تکراری در طول رشته قرار گرفتند.</a:t>
            </a:r>
            <a:br>
              <a:rPr lang="fa-IR" sz="2300" dirty="0">
                <a:solidFill>
                  <a:schemeClr val="bg1"/>
                </a:solidFill>
                <a:latin typeface="Kalameh Black" pitchFamily="2" charset="-78"/>
                <a:cs typeface="Kalameh Black" pitchFamily="2" charset="-78"/>
              </a:rPr>
            </a:br>
            <a:r>
              <a:rPr lang="fa-IR" sz="2300" b="0" i="0" dirty="0">
                <a:solidFill>
                  <a:schemeClr val="bg1"/>
                </a:solidFill>
                <a:effectLst/>
                <a:latin typeface="Kalameh Black" pitchFamily="2" charset="-78"/>
                <a:cs typeface="Kalameh Black" pitchFamily="2" charset="-78"/>
              </a:rPr>
              <a:t>قند مورد استفاده در دی‌ان‌ای دئوکسی‌ریبوز که گونه‌ای پنتوز (قند پنج کربنی) است تشکیل شده‌است. قندها توسط گروه‌های فسفری به یکدیگر پیوند داده شده‌اند.</a:t>
            </a:r>
            <a:br>
              <a:rPr lang="fa-IR" sz="2300" dirty="0">
                <a:solidFill>
                  <a:schemeClr val="bg1"/>
                </a:solidFill>
                <a:latin typeface="Kalameh Black" pitchFamily="2" charset="-78"/>
                <a:cs typeface="Kalameh Black" pitchFamily="2" charset="-78"/>
              </a:rPr>
            </a:br>
            <a:endParaRPr lang="en-US" sz="2300" dirty="0">
              <a:solidFill>
                <a:schemeClr val="bg1"/>
              </a:solidFill>
              <a:latin typeface="Kalameh Black" pitchFamily="2" charset="-78"/>
              <a:cs typeface="Kalameh Black" pitchFamily="2" charset="-78"/>
            </a:endParaRPr>
          </a:p>
        </p:txBody>
      </p:sp>
      <p:sp>
        <p:nvSpPr>
          <p:cNvPr id="5" name="TextBox 4">
            <a:extLst>
              <a:ext uri="{FF2B5EF4-FFF2-40B4-BE49-F238E27FC236}">
                <a16:creationId xmlns:a16="http://schemas.microsoft.com/office/drawing/2014/main" id="{1E6FB586-0E14-4532-8FB4-A119694D883B}"/>
              </a:ext>
            </a:extLst>
          </p:cNvPr>
          <p:cNvSpPr txBox="1"/>
          <p:nvPr/>
        </p:nvSpPr>
        <p:spPr>
          <a:xfrm>
            <a:off x="-346827" y="3591593"/>
            <a:ext cx="12885654" cy="3154710"/>
          </a:xfrm>
          <a:prstGeom prst="rect">
            <a:avLst/>
          </a:prstGeom>
          <a:noFill/>
          <a:effectLst>
            <a:glow rad="228600">
              <a:schemeClr val="accent5">
                <a:satMod val="175000"/>
                <a:alpha val="40000"/>
              </a:schemeClr>
            </a:glow>
          </a:effectLst>
        </p:spPr>
        <p:txBody>
          <a:bodyPr wrap="square" rtlCol="0">
            <a:spAutoFit/>
          </a:bodyPr>
          <a:lstStyle/>
          <a:p>
            <a:pPr algn="ctr" rtl="1"/>
            <a:r>
              <a:rPr lang="fa-IR" sz="19900" dirty="0">
                <a:solidFill>
                  <a:schemeClr val="bg1"/>
                </a:solidFill>
                <a:effectLst>
                  <a:glow rad="825500">
                    <a:srgbClr val="0070C0">
                      <a:alpha val="15000"/>
                    </a:srgbClr>
                  </a:glow>
                </a:effectLst>
                <a:latin typeface="Kalameh Black" pitchFamily="2" charset="-78"/>
                <a:cs typeface="Kalameh Black" pitchFamily="2" charset="-78"/>
              </a:rPr>
              <a:t>دی ان ای</a:t>
            </a:r>
            <a:endParaRPr lang="en-US" sz="19900" dirty="0">
              <a:solidFill>
                <a:schemeClr val="bg1"/>
              </a:solidFill>
              <a:effectLst>
                <a:glow rad="825500">
                  <a:srgbClr val="0070C0">
                    <a:alpha val="15000"/>
                  </a:srgbClr>
                </a:glow>
              </a:effectLst>
              <a:latin typeface="Kalameh Black" pitchFamily="2" charset="-78"/>
              <a:cs typeface="Kalameh Black" pitchFamily="2" charset="-78"/>
            </a:endParaRPr>
          </a:p>
        </p:txBody>
      </p:sp>
      <p:sp>
        <p:nvSpPr>
          <p:cNvPr id="6" name="TextBox 5">
            <a:extLst>
              <a:ext uri="{FF2B5EF4-FFF2-40B4-BE49-F238E27FC236}">
                <a16:creationId xmlns:a16="http://schemas.microsoft.com/office/drawing/2014/main" id="{5DDD2A22-D07B-4F7C-A71C-D962E3BE733A}"/>
              </a:ext>
            </a:extLst>
          </p:cNvPr>
          <p:cNvSpPr txBox="1"/>
          <p:nvPr/>
        </p:nvSpPr>
        <p:spPr>
          <a:xfrm>
            <a:off x="1024250" y="111697"/>
            <a:ext cx="10143500" cy="1107996"/>
          </a:xfrm>
          <a:prstGeom prst="rect">
            <a:avLst/>
          </a:prstGeom>
          <a:noFill/>
          <a:effectLst>
            <a:glow rad="228600">
              <a:schemeClr val="accent5">
                <a:satMod val="175000"/>
                <a:alpha val="40000"/>
              </a:schemeClr>
            </a:glow>
          </a:effectLst>
        </p:spPr>
        <p:txBody>
          <a:bodyPr wrap="square" rtlCol="0">
            <a:spAutoFit/>
          </a:bodyPr>
          <a:lstStyle/>
          <a:p>
            <a:pPr algn="ctr" rtl="1"/>
            <a:r>
              <a:rPr lang="fa-IR" sz="6600" dirty="0">
                <a:solidFill>
                  <a:schemeClr val="bg1"/>
                </a:solidFill>
                <a:effectLst>
                  <a:glow rad="825500">
                    <a:srgbClr val="0070C0">
                      <a:alpha val="15000"/>
                    </a:srgbClr>
                  </a:glow>
                </a:effectLst>
                <a:latin typeface="Kalameh Black" pitchFamily="2" charset="-78"/>
                <a:cs typeface="Kalameh Black" pitchFamily="2" charset="-78"/>
              </a:rPr>
              <a:t>کوروش مرادی – حسین گوهری </a:t>
            </a:r>
            <a:endParaRPr lang="en-US" sz="6600" dirty="0">
              <a:solidFill>
                <a:schemeClr val="bg1"/>
              </a:solidFill>
              <a:effectLst>
                <a:glow rad="825500">
                  <a:srgbClr val="0070C0">
                    <a:alpha val="15000"/>
                  </a:srgbClr>
                </a:glow>
              </a:effectLst>
              <a:latin typeface="Kalameh Black" pitchFamily="2" charset="-78"/>
              <a:cs typeface="Kalameh Black" pitchFamily="2" charset="-78"/>
            </a:endParaRPr>
          </a:p>
        </p:txBody>
      </p:sp>
      <p:sp>
        <p:nvSpPr>
          <p:cNvPr id="7" name="Rectangle: Rounded Corners 6">
            <a:extLst>
              <a:ext uri="{FF2B5EF4-FFF2-40B4-BE49-F238E27FC236}">
                <a16:creationId xmlns:a16="http://schemas.microsoft.com/office/drawing/2014/main" id="{E34F6D3E-35DA-45C7-A3A4-1DC3BDFADC05}"/>
              </a:ext>
            </a:extLst>
          </p:cNvPr>
          <p:cNvSpPr/>
          <p:nvPr/>
        </p:nvSpPr>
        <p:spPr>
          <a:xfrm>
            <a:off x="3258207" y="2197051"/>
            <a:ext cx="5675586" cy="1618204"/>
          </a:xfrm>
          <a:prstGeom prst="roundRect">
            <a:avLst>
              <a:gd name="adj" fmla="val 50000"/>
            </a:avLst>
          </a:prstGeom>
          <a:noFill/>
          <a:ln w="107950">
            <a:gradFill>
              <a:gsLst>
                <a:gs pos="0">
                  <a:srgbClr val="002060"/>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latin typeface="Bauhaus 93" panose="04030905020B02020C02" pitchFamily="82" charset="0"/>
              </a:rPr>
              <a:t>END</a:t>
            </a:r>
          </a:p>
        </p:txBody>
      </p:sp>
      <p:sp>
        <p:nvSpPr>
          <p:cNvPr id="8" name="!!3">
            <a:hlinkClick r:id="rId2" action="ppaction://hlinksldjump"/>
            <a:extLst>
              <a:ext uri="{FF2B5EF4-FFF2-40B4-BE49-F238E27FC236}">
                <a16:creationId xmlns:a16="http://schemas.microsoft.com/office/drawing/2014/main" id="{AD8BEBD7-BD72-408A-909F-AE79089F8D6A}"/>
              </a:ext>
            </a:extLst>
          </p:cNvPr>
          <p:cNvSpPr/>
          <p:nvPr/>
        </p:nvSpPr>
        <p:spPr>
          <a:xfrm>
            <a:off x="170268" y="4084442"/>
            <a:ext cx="731520" cy="778639"/>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عملکرد</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9" name="!!4">
            <a:hlinkClick r:id="rId3" action="ppaction://hlinksldjump"/>
            <a:extLst>
              <a:ext uri="{FF2B5EF4-FFF2-40B4-BE49-F238E27FC236}">
                <a16:creationId xmlns:a16="http://schemas.microsoft.com/office/drawing/2014/main" id="{CEEA145A-A873-4F4D-A3E1-CBFBDBA41CFA}"/>
              </a:ext>
            </a:extLst>
          </p:cNvPr>
          <p:cNvSpPr/>
          <p:nvPr/>
        </p:nvSpPr>
        <p:spPr>
          <a:xfrm>
            <a:off x="170268" y="5063476"/>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ساختار</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0" name="!!2">
            <a:hlinkClick r:id="rId4" action="ppaction://hlinksldjump"/>
            <a:extLst>
              <a:ext uri="{FF2B5EF4-FFF2-40B4-BE49-F238E27FC236}">
                <a16:creationId xmlns:a16="http://schemas.microsoft.com/office/drawing/2014/main" id="{301045FC-31EE-4FEE-A800-034616239C35}"/>
              </a:ext>
            </a:extLst>
          </p:cNvPr>
          <p:cNvSpPr/>
          <p:nvPr/>
        </p:nvSpPr>
        <p:spPr>
          <a:xfrm>
            <a:off x="170268" y="3152526"/>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4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تاریخچه</a:t>
            </a:r>
            <a:endParaRPr kumimoji="0" lang="en-US" sz="14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1" name="!!1">
            <a:hlinkClick r:id="rId5" action="ppaction://hlinksldjump"/>
            <a:extLst>
              <a:ext uri="{FF2B5EF4-FFF2-40B4-BE49-F238E27FC236}">
                <a16:creationId xmlns:a16="http://schemas.microsoft.com/office/drawing/2014/main" id="{FE97AA9C-F9B1-4663-A9C2-F1A906D36E40}"/>
              </a:ext>
            </a:extLst>
          </p:cNvPr>
          <p:cNvSpPr/>
          <p:nvPr/>
        </p:nvSpPr>
        <p:spPr>
          <a:xfrm>
            <a:off x="170268" y="2197051"/>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معرفی</a:t>
            </a:r>
            <a:endParaRPr kumimoji="0" lang="en-US" sz="16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
        <p:nvSpPr>
          <p:cNvPr id="12" name="!!1">
            <a:hlinkClick r:id="rId6" action="ppaction://hlinksldjump"/>
            <a:extLst>
              <a:ext uri="{FF2B5EF4-FFF2-40B4-BE49-F238E27FC236}">
                <a16:creationId xmlns:a16="http://schemas.microsoft.com/office/drawing/2014/main" id="{75C4D8D0-D86E-4CEE-809F-C41664DBCE18}"/>
              </a:ext>
            </a:extLst>
          </p:cNvPr>
          <p:cNvSpPr/>
          <p:nvPr/>
        </p:nvSpPr>
        <p:spPr>
          <a:xfrm>
            <a:off x="170268" y="1265135"/>
            <a:ext cx="731520" cy="731520"/>
          </a:xfrm>
          <a:prstGeom prst="octagon">
            <a:avLst/>
          </a:prstGeom>
          <a:solidFill>
            <a:schemeClr val="bg1"/>
          </a:solidFill>
          <a:ln>
            <a:noFill/>
          </a:ln>
          <a:effectLst>
            <a:innerShdw blurRad="3048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1500" b="0" i="0" u="none" strike="noStrike" kern="1200" cap="none" spc="0" normalizeH="0" baseline="0" noProof="0" dirty="0">
                <a:ln>
                  <a:noFill/>
                </a:ln>
                <a:solidFill>
                  <a:prstClr val="black"/>
                </a:solidFill>
                <a:effectLst/>
                <a:uLnTx/>
                <a:uFillTx/>
                <a:latin typeface="Kalameh Black" pitchFamily="2" charset="-78"/>
                <a:cs typeface="Kalameh Black" pitchFamily="2" charset="-78"/>
              </a:rPr>
              <a:t>ویژگی ها</a:t>
            </a:r>
            <a:endParaRPr kumimoji="0" lang="en-US" sz="1500" b="0" i="0" u="none" strike="noStrike" kern="1200" cap="none" spc="0" normalizeH="0" baseline="0" noProof="0" dirty="0">
              <a:ln>
                <a:noFill/>
              </a:ln>
              <a:solidFill>
                <a:prstClr val="black"/>
              </a:solidFill>
              <a:effectLst/>
              <a:uLnTx/>
              <a:uFillTx/>
              <a:latin typeface="Kalameh Black" pitchFamily="2" charset="-78"/>
              <a:cs typeface="Kalameh Black" pitchFamily="2" charset="-78"/>
            </a:endParaRPr>
          </a:p>
        </p:txBody>
      </p:sp>
    </p:spTree>
    <p:extLst>
      <p:ext uri="{BB962C8B-B14F-4D97-AF65-F5344CB8AC3E}">
        <p14:creationId xmlns:p14="http://schemas.microsoft.com/office/powerpoint/2010/main" val="31157702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250"/>
                            </p:stCondLst>
                            <p:childTnLst>
                              <p:par>
                                <p:cTn id="10" presetID="2" presetClass="entr" presetSubtype="1"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2416</Words>
  <Application>Microsoft Office PowerPoint</Application>
  <PresentationFormat>Widescreen</PresentationFormat>
  <Paragraphs>90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Bauhaus 93</vt:lpstr>
      <vt:lpstr>Calibri</vt:lpstr>
      <vt:lpstr>Calibri Light</vt:lpstr>
      <vt:lpstr>Kalameh</vt:lpstr>
      <vt:lpstr>Kalameh Black</vt:lpstr>
      <vt:lpstr>Kalameh Thin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jadoyepowerpoint</dc:creator>
  <cp:lastModifiedBy>opal pc</cp:lastModifiedBy>
  <cp:revision>13</cp:revision>
  <dcterms:created xsi:type="dcterms:W3CDTF">2023-07-25T14:21:01Z</dcterms:created>
  <dcterms:modified xsi:type="dcterms:W3CDTF">2024-01-27T20:32:14Z</dcterms:modified>
</cp:coreProperties>
</file>