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516"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nSpc>
                <a:spcPct val="70000"/>
              </a:lnSpc>
              <a:buSzPts val="1850"/>
            </a:pPr>
            <a:r>
              <a:rPr lang="en-US" sz="1850" dirty="0"/>
              <a:t>Developer: </a:t>
            </a:r>
            <a:r>
              <a:rPr lang="en-US" sz="1850" i="1" dirty="0" smtClean="0"/>
              <a:t>[</a:t>
            </a:r>
            <a:r>
              <a:rPr lang="en-US" sz="1850" i="1" dirty="0" err="1" smtClean="0"/>
              <a:t>Kourosh</a:t>
            </a:r>
            <a:r>
              <a:rPr lang="en-US" sz="1850" i="1" dirty="0" smtClean="0"/>
              <a:t> </a:t>
            </a:r>
            <a:r>
              <a:rPr lang="en-US" sz="1850" i="1" dirty="0" err="1"/>
              <a:t>F</a:t>
            </a:r>
            <a:r>
              <a:rPr lang="en-US" sz="1850" i="1" dirty="0" err="1" smtClean="0"/>
              <a:t>arrehiyazdi</a:t>
            </a:r>
            <a:r>
              <a:rPr lang="en-US" sz="1850" i="1" dirty="0"/>
              <a:t>]</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8420100" y="177799"/>
            <a:ext cx="2197100" cy="508001"/>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Rectangle 1"/>
          <p:cNvSpPr/>
          <p:nvPr/>
        </p:nvSpPr>
        <p:spPr>
          <a:xfrm>
            <a:off x="0" y="464997"/>
            <a:ext cx="11404600" cy="6124754"/>
          </a:xfrm>
          <a:prstGeom prst="rect">
            <a:avLst/>
          </a:prstGeom>
        </p:spPr>
        <p:txBody>
          <a:bodyPr wrap="square">
            <a:spAutoFit/>
          </a:bodyPr>
          <a:lstStyle/>
          <a:p>
            <a:r>
              <a:rPr lang="en-US" b="1" dirty="0" err="1">
                <a:solidFill>
                  <a:srgbClr val="D1D5DB"/>
                </a:solidFill>
                <a:latin typeface="Times New Roman" panose="02020603050405020304" pitchFamily="18" charset="0"/>
                <a:cs typeface="Times New Roman" panose="02020603050405020304" pitchFamily="18" charset="0"/>
              </a:rPr>
              <a:t>DevSecOps</a:t>
            </a:r>
            <a:r>
              <a:rPr lang="en-US" b="1" dirty="0">
                <a:solidFill>
                  <a:srgbClr val="D1D5DB"/>
                </a:solidFill>
                <a:latin typeface="Times New Roman" panose="02020603050405020304" pitchFamily="18" charset="0"/>
                <a:cs typeface="Times New Roman" panose="02020603050405020304" pitchFamily="18" charset="0"/>
              </a:rPr>
              <a:t> Pipeline Explanation:</a:t>
            </a:r>
            <a:endParaRPr lang="en-US" dirty="0">
              <a:solidFill>
                <a:srgbClr val="D1D5DB"/>
              </a:solidFill>
              <a:latin typeface="Times New Roman" panose="02020603050405020304" pitchFamily="18" charset="0"/>
              <a:cs typeface="Times New Roman" panose="02020603050405020304" pitchFamily="18" charset="0"/>
            </a:endParaRPr>
          </a:p>
          <a:p>
            <a:r>
              <a:rPr lang="en-US" dirty="0">
                <a:solidFill>
                  <a:srgbClr val="D1D5DB"/>
                </a:solidFill>
                <a:latin typeface="Times New Roman" panose="02020603050405020304" pitchFamily="18" charset="0"/>
                <a:cs typeface="Times New Roman" panose="02020603050405020304" pitchFamily="18" charset="0"/>
              </a:rPr>
              <a:t>The </a:t>
            </a:r>
            <a:r>
              <a:rPr lang="en-US" dirty="0" err="1">
                <a:solidFill>
                  <a:srgbClr val="D1D5DB"/>
                </a:solidFill>
                <a:latin typeface="Times New Roman" panose="02020603050405020304" pitchFamily="18" charset="0"/>
                <a:cs typeface="Times New Roman" panose="02020603050405020304" pitchFamily="18" charset="0"/>
              </a:rPr>
              <a:t>DevSecOps</a:t>
            </a:r>
            <a:r>
              <a:rPr lang="en-US" dirty="0">
                <a:solidFill>
                  <a:srgbClr val="D1D5DB"/>
                </a:solidFill>
                <a:latin typeface="Times New Roman" panose="02020603050405020304" pitchFamily="18" charset="0"/>
                <a:cs typeface="Times New Roman" panose="02020603050405020304" pitchFamily="18" charset="0"/>
              </a:rPr>
              <a:t> pipeline integrates security practices seamlessly into the DevOps workflow, ensuring security is an integral part of the software development lifecycle. It encompasses continuous integration, continuous delivery, and continuous security testing.</a:t>
            </a:r>
          </a:p>
          <a:p>
            <a:pPr>
              <a:buFont typeface="+mj-lt"/>
              <a:buAutoNum type="arabicPeriod"/>
            </a:pPr>
            <a:r>
              <a:rPr lang="en-US" b="1" dirty="0">
                <a:solidFill>
                  <a:srgbClr val="D1D5DB"/>
                </a:solidFill>
                <a:latin typeface="Times New Roman" panose="02020603050405020304" pitchFamily="18" charset="0"/>
                <a:cs typeface="Times New Roman" panose="02020603050405020304" pitchFamily="18" charset="0"/>
              </a:rPr>
              <a:t>Source Code Repository (e.g., </a:t>
            </a:r>
            <a:r>
              <a:rPr lang="en-US" b="1" dirty="0" err="1">
                <a:solidFill>
                  <a:srgbClr val="D1D5DB"/>
                </a:solidFill>
                <a:latin typeface="Times New Roman" panose="02020603050405020304" pitchFamily="18" charset="0"/>
                <a:cs typeface="Times New Roman" panose="02020603050405020304" pitchFamily="18" charset="0"/>
              </a:rPr>
              <a:t>Git</a:t>
            </a:r>
            <a:r>
              <a:rPr lang="en-US" b="1" dirty="0">
                <a:solidFill>
                  <a:srgbClr val="D1D5DB"/>
                </a:solidFill>
                <a:latin typeface="Times New Roman" panose="02020603050405020304" pitchFamily="18" charset="0"/>
                <a:cs typeface="Times New Roman" panose="02020603050405020304" pitchFamily="18" charset="0"/>
              </a:rPr>
              <a:t>):</a:t>
            </a:r>
            <a:endParaRPr lang="en-US" dirty="0">
              <a:solidFill>
                <a:srgbClr val="D1D5DB"/>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i="1" dirty="0">
                <a:solidFill>
                  <a:srgbClr val="D1D5DB"/>
                </a:solidFill>
                <a:latin typeface="Times New Roman" panose="02020603050405020304" pitchFamily="18" charset="0"/>
                <a:cs typeface="Times New Roman" panose="02020603050405020304" pitchFamily="18" charset="0"/>
              </a:rPr>
              <a:t>Usage:</a:t>
            </a:r>
            <a:r>
              <a:rPr lang="en-US" dirty="0">
                <a:solidFill>
                  <a:srgbClr val="D1D5DB"/>
                </a:solidFill>
                <a:latin typeface="Times New Roman" panose="02020603050405020304" pitchFamily="18" charset="0"/>
                <a:cs typeface="Times New Roman" panose="02020603050405020304" pitchFamily="18" charset="0"/>
              </a:rPr>
              <a:t> Developers commit code changes to the repository.</a:t>
            </a:r>
          </a:p>
          <a:p>
            <a:pPr>
              <a:buFont typeface="+mj-lt"/>
              <a:buAutoNum type="arabicPeriod"/>
            </a:pPr>
            <a:r>
              <a:rPr lang="en-US" b="1" dirty="0">
                <a:solidFill>
                  <a:srgbClr val="D1D5DB"/>
                </a:solidFill>
                <a:latin typeface="Times New Roman" panose="02020603050405020304" pitchFamily="18" charset="0"/>
                <a:cs typeface="Times New Roman" panose="02020603050405020304" pitchFamily="18" charset="0"/>
              </a:rPr>
              <a:t>Continuous Integration (CI) Server (e.g., Jenkins):</a:t>
            </a:r>
            <a:endParaRPr lang="en-US" dirty="0">
              <a:solidFill>
                <a:srgbClr val="D1D5DB"/>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i="1" dirty="0">
                <a:solidFill>
                  <a:srgbClr val="D1D5DB"/>
                </a:solidFill>
                <a:latin typeface="Times New Roman" panose="02020603050405020304" pitchFamily="18" charset="0"/>
                <a:cs typeface="Times New Roman" panose="02020603050405020304" pitchFamily="18" charset="0"/>
              </a:rPr>
              <a:t>Usage:</a:t>
            </a:r>
            <a:r>
              <a:rPr lang="en-US" dirty="0">
                <a:solidFill>
                  <a:srgbClr val="D1D5DB"/>
                </a:solidFill>
                <a:latin typeface="Times New Roman" panose="02020603050405020304" pitchFamily="18" charset="0"/>
                <a:cs typeface="Times New Roman" panose="02020603050405020304" pitchFamily="18" charset="0"/>
              </a:rPr>
              <a:t> Automatically builds and tests code upon each commit, ensuring early detection of issues.</a:t>
            </a:r>
          </a:p>
          <a:p>
            <a:pPr>
              <a:buFont typeface="+mj-lt"/>
              <a:buAutoNum type="arabicPeriod"/>
            </a:pPr>
            <a:r>
              <a:rPr lang="en-US" b="1" dirty="0">
                <a:solidFill>
                  <a:srgbClr val="D1D5DB"/>
                </a:solidFill>
                <a:latin typeface="Times New Roman" panose="02020603050405020304" pitchFamily="18" charset="0"/>
                <a:cs typeface="Times New Roman" panose="02020603050405020304" pitchFamily="18" charset="0"/>
              </a:rPr>
              <a:t>Static Application Security Testing (SAST) Tool (e.g., </a:t>
            </a:r>
            <a:r>
              <a:rPr lang="en-US" b="1" dirty="0" err="1">
                <a:solidFill>
                  <a:srgbClr val="D1D5DB"/>
                </a:solidFill>
                <a:latin typeface="Times New Roman" panose="02020603050405020304" pitchFamily="18" charset="0"/>
                <a:cs typeface="Times New Roman" panose="02020603050405020304" pitchFamily="18" charset="0"/>
              </a:rPr>
              <a:t>SonarQube</a:t>
            </a:r>
            <a:r>
              <a:rPr lang="en-US" b="1" dirty="0">
                <a:solidFill>
                  <a:srgbClr val="D1D5DB"/>
                </a:solidFill>
                <a:latin typeface="Times New Roman" panose="02020603050405020304" pitchFamily="18" charset="0"/>
                <a:cs typeface="Times New Roman" panose="02020603050405020304" pitchFamily="18" charset="0"/>
              </a:rPr>
              <a:t>):</a:t>
            </a:r>
            <a:endParaRPr lang="en-US" dirty="0">
              <a:solidFill>
                <a:srgbClr val="D1D5DB"/>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i="1" dirty="0">
                <a:solidFill>
                  <a:srgbClr val="D1D5DB"/>
                </a:solidFill>
                <a:latin typeface="Times New Roman" panose="02020603050405020304" pitchFamily="18" charset="0"/>
                <a:cs typeface="Times New Roman" panose="02020603050405020304" pitchFamily="18" charset="0"/>
              </a:rPr>
              <a:t>Usage:</a:t>
            </a:r>
            <a:r>
              <a:rPr lang="en-US" dirty="0">
                <a:solidFill>
                  <a:srgbClr val="D1D5DB"/>
                </a:solidFill>
                <a:latin typeface="Times New Roman" panose="02020603050405020304" pitchFamily="18" charset="0"/>
                <a:cs typeface="Times New Roman" panose="02020603050405020304" pitchFamily="18" charset="0"/>
              </a:rPr>
              <a:t> Scans the source code for vulnerabilities during the build process, providing early feedback to developers.</a:t>
            </a:r>
          </a:p>
          <a:p>
            <a:pPr>
              <a:buFont typeface="+mj-lt"/>
              <a:buAutoNum type="arabicPeriod"/>
            </a:pPr>
            <a:r>
              <a:rPr lang="en-US" b="1" dirty="0">
                <a:solidFill>
                  <a:srgbClr val="D1D5DB"/>
                </a:solidFill>
                <a:latin typeface="Times New Roman" panose="02020603050405020304" pitchFamily="18" charset="0"/>
                <a:cs typeface="Times New Roman" panose="02020603050405020304" pitchFamily="18" charset="0"/>
              </a:rPr>
              <a:t>Dependency Scanning Tool (e.g., OWASP Dependency-Check):</a:t>
            </a:r>
            <a:endParaRPr lang="en-US" dirty="0">
              <a:solidFill>
                <a:srgbClr val="D1D5DB"/>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i="1" dirty="0">
                <a:solidFill>
                  <a:srgbClr val="D1D5DB"/>
                </a:solidFill>
                <a:latin typeface="Times New Roman" panose="02020603050405020304" pitchFamily="18" charset="0"/>
                <a:cs typeface="Times New Roman" panose="02020603050405020304" pitchFamily="18" charset="0"/>
              </a:rPr>
              <a:t>Usage:</a:t>
            </a:r>
            <a:r>
              <a:rPr lang="en-US" dirty="0">
                <a:solidFill>
                  <a:srgbClr val="D1D5DB"/>
                </a:solidFill>
                <a:latin typeface="Times New Roman" panose="02020603050405020304" pitchFamily="18" charset="0"/>
                <a:cs typeface="Times New Roman" panose="02020603050405020304" pitchFamily="18" charset="0"/>
              </a:rPr>
              <a:t> Identifies and alerts on vulnerable dependencies within third-party libraries.</a:t>
            </a:r>
          </a:p>
          <a:p>
            <a:pPr>
              <a:buFont typeface="+mj-lt"/>
              <a:buAutoNum type="arabicPeriod"/>
            </a:pPr>
            <a:r>
              <a:rPr lang="en-US" b="1" dirty="0">
                <a:solidFill>
                  <a:srgbClr val="D1D5DB"/>
                </a:solidFill>
                <a:latin typeface="Times New Roman" panose="02020603050405020304" pitchFamily="18" charset="0"/>
                <a:cs typeface="Times New Roman" panose="02020603050405020304" pitchFamily="18" charset="0"/>
              </a:rPr>
              <a:t>Container Security Scanning (e.g., Clair):</a:t>
            </a:r>
            <a:endParaRPr lang="en-US" dirty="0">
              <a:solidFill>
                <a:srgbClr val="D1D5DB"/>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i="1" dirty="0">
                <a:solidFill>
                  <a:srgbClr val="D1D5DB"/>
                </a:solidFill>
                <a:latin typeface="Times New Roman" panose="02020603050405020304" pitchFamily="18" charset="0"/>
                <a:cs typeface="Times New Roman" panose="02020603050405020304" pitchFamily="18" charset="0"/>
              </a:rPr>
              <a:t>Usage:</a:t>
            </a:r>
            <a:r>
              <a:rPr lang="en-US" dirty="0">
                <a:solidFill>
                  <a:srgbClr val="D1D5DB"/>
                </a:solidFill>
                <a:latin typeface="Times New Roman" panose="02020603050405020304" pitchFamily="18" charset="0"/>
                <a:cs typeface="Times New Roman" panose="02020603050405020304" pitchFamily="18" charset="0"/>
              </a:rPr>
              <a:t> Scans container images for vulnerabilities before deployment, ensuring secure containers.</a:t>
            </a:r>
          </a:p>
          <a:p>
            <a:pPr>
              <a:buFont typeface="+mj-lt"/>
              <a:buAutoNum type="arabicPeriod"/>
            </a:pPr>
            <a:r>
              <a:rPr lang="en-US" b="1" dirty="0">
                <a:solidFill>
                  <a:srgbClr val="D1D5DB"/>
                </a:solidFill>
                <a:latin typeface="Times New Roman" panose="02020603050405020304" pitchFamily="18" charset="0"/>
                <a:cs typeface="Times New Roman" panose="02020603050405020304" pitchFamily="18" charset="0"/>
              </a:rPr>
              <a:t>Dynamic Application Security Testing (DAST) Tool (e.g., OWASP ZAP):</a:t>
            </a:r>
            <a:endParaRPr lang="en-US" dirty="0">
              <a:solidFill>
                <a:srgbClr val="D1D5DB"/>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i="1" dirty="0">
                <a:solidFill>
                  <a:srgbClr val="D1D5DB"/>
                </a:solidFill>
                <a:latin typeface="Times New Roman" panose="02020603050405020304" pitchFamily="18" charset="0"/>
                <a:cs typeface="Times New Roman" panose="02020603050405020304" pitchFamily="18" charset="0"/>
              </a:rPr>
              <a:t>Usage:</a:t>
            </a:r>
            <a:r>
              <a:rPr lang="en-US" dirty="0">
                <a:solidFill>
                  <a:srgbClr val="D1D5DB"/>
                </a:solidFill>
                <a:latin typeface="Times New Roman" panose="02020603050405020304" pitchFamily="18" charset="0"/>
                <a:cs typeface="Times New Roman" panose="02020603050405020304" pitchFamily="18" charset="0"/>
              </a:rPr>
              <a:t> Performs security testing on running applications, simulating real-world attacks.</a:t>
            </a:r>
          </a:p>
          <a:p>
            <a:pPr>
              <a:buFont typeface="+mj-lt"/>
              <a:buAutoNum type="arabicPeriod"/>
            </a:pPr>
            <a:r>
              <a:rPr lang="en-US" b="1" dirty="0">
                <a:solidFill>
                  <a:srgbClr val="D1D5DB"/>
                </a:solidFill>
                <a:latin typeface="Times New Roman" panose="02020603050405020304" pitchFamily="18" charset="0"/>
                <a:cs typeface="Times New Roman" panose="02020603050405020304" pitchFamily="18" charset="0"/>
              </a:rPr>
              <a:t>Infrastructure as Code (</a:t>
            </a:r>
            <a:r>
              <a:rPr lang="en-US" b="1" dirty="0" err="1">
                <a:solidFill>
                  <a:srgbClr val="D1D5DB"/>
                </a:solidFill>
                <a:latin typeface="Times New Roman" panose="02020603050405020304" pitchFamily="18" charset="0"/>
                <a:cs typeface="Times New Roman" panose="02020603050405020304" pitchFamily="18" charset="0"/>
              </a:rPr>
              <a:t>IaC</a:t>
            </a:r>
            <a:r>
              <a:rPr lang="en-US" b="1" dirty="0">
                <a:solidFill>
                  <a:srgbClr val="D1D5DB"/>
                </a:solidFill>
                <a:latin typeface="Times New Roman" panose="02020603050405020304" pitchFamily="18" charset="0"/>
                <a:cs typeface="Times New Roman" panose="02020603050405020304" pitchFamily="18" charset="0"/>
              </a:rPr>
              <a:t>) Security Check (e.g., </a:t>
            </a:r>
            <a:r>
              <a:rPr lang="en-US" b="1" dirty="0" err="1">
                <a:solidFill>
                  <a:srgbClr val="D1D5DB"/>
                </a:solidFill>
                <a:latin typeface="Times New Roman" panose="02020603050405020304" pitchFamily="18" charset="0"/>
                <a:cs typeface="Times New Roman" panose="02020603050405020304" pitchFamily="18" charset="0"/>
              </a:rPr>
              <a:t>Terrascan</a:t>
            </a:r>
            <a:r>
              <a:rPr lang="en-US" b="1" dirty="0">
                <a:solidFill>
                  <a:srgbClr val="D1D5DB"/>
                </a:solidFill>
                <a:latin typeface="Times New Roman" panose="02020603050405020304" pitchFamily="18" charset="0"/>
                <a:cs typeface="Times New Roman" panose="02020603050405020304" pitchFamily="18" charset="0"/>
              </a:rPr>
              <a:t>):</a:t>
            </a:r>
            <a:endParaRPr lang="en-US" dirty="0">
              <a:solidFill>
                <a:srgbClr val="D1D5DB"/>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i="1" dirty="0">
                <a:solidFill>
                  <a:srgbClr val="D1D5DB"/>
                </a:solidFill>
                <a:latin typeface="Times New Roman" panose="02020603050405020304" pitchFamily="18" charset="0"/>
                <a:cs typeface="Times New Roman" panose="02020603050405020304" pitchFamily="18" charset="0"/>
              </a:rPr>
              <a:t>Usage:</a:t>
            </a:r>
            <a:r>
              <a:rPr lang="en-US" dirty="0">
                <a:solidFill>
                  <a:srgbClr val="D1D5DB"/>
                </a:solidFill>
                <a:latin typeface="Times New Roman" panose="02020603050405020304" pitchFamily="18" charset="0"/>
                <a:cs typeface="Times New Roman" panose="02020603050405020304" pitchFamily="18" charset="0"/>
              </a:rPr>
              <a:t> Ensures security best practices in the infrastructure code, preventing misconfigurations.</a:t>
            </a:r>
          </a:p>
          <a:p>
            <a:pPr>
              <a:buFont typeface="+mj-lt"/>
              <a:buAutoNum type="arabicPeriod"/>
            </a:pPr>
            <a:r>
              <a:rPr lang="en-US" b="1" dirty="0">
                <a:solidFill>
                  <a:srgbClr val="D1D5DB"/>
                </a:solidFill>
                <a:latin typeface="Times New Roman" panose="02020603050405020304" pitchFamily="18" charset="0"/>
                <a:cs typeface="Times New Roman" panose="02020603050405020304" pitchFamily="18" charset="0"/>
              </a:rPr>
              <a:t>Continuous Delivery/Deployment (CD) Server (e.g., Kubernetes):</a:t>
            </a:r>
            <a:endParaRPr lang="en-US" dirty="0">
              <a:solidFill>
                <a:srgbClr val="D1D5DB"/>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i="1" dirty="0">
                <a:solidFill>
                  <a:srgbClr val="D1D5DB"/>
                </a:solidFill>
                <a:latin typeface="Times New Roman" panose="02020603050405020304" pitchFamily="18" charset="0"/>
                <a:cs typeface="Times New Roman" panose="02020603050405020304" pitchFamily="18" charset="0"/>
              </a:rPr>
              <a:t>Usage:</a:t>
            </a:r>
            <a:r>
              <a:rPr lang="en-US" dirty="0">
                <a:solidFill>
                  <a:srgbClr val="D1D5DB"/>
                </a:solidFill>
                <a:latin typeface="Times New Roman" panose="02020603050405020304" pitchFamily="18" charset="0"/>
                <a:cs typeface="Times New Roman" panose="02020603050405020304" pitchFamily="18" charset="0"/>
              </a:rPr>
              <a:t> Automates deployment of applications to production or staging environments.</a:t>
            </a:r>
          </a:p>
          <a:p>
            <a:pPr>
              <a:buFont typeface="+mj-lt"/>
              <a:buAutoNum type="arabicPeriod"/>
            </a:pPr>
            <a:r>
              <a:rPr lang="en-US" b="1" dirty="0">
                <a:solidFill>
                  <a:srgbClr val="D1D5DB"/>
                </a:solidFill>
                <a:latin typeface="Times New Roman" panose="02020603050405020304" pitchFamily="18" charset="0"/>
                <a:cs typeface="Times New Roman" panose="02020603050405020304" pitchFamily="18" charset="0"/>
              </a:rPr>
              <a:t>Runtime Application Self-Protection (RASP) (e.g., Aqua Security):</a:t>
            </a:r>
            <a:endParaRPr lang="en-US" dirty="0">
              <a:solidFill>
                <a:srgbClr val="D1D5DB"/>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i="1" dirty="0">
                <a:solidFill>
                  <a:srgbClr val="D1D5DB"/>
                </a:solidFill>
                <a:latin typeface="Times New Roman" panose="02020603050405020304" pitchFamily="18" charset="0"/>
                <a:cs typeface="Times New Roman" panose="02020603050405020304" pitchFamily="18" charset="0"/>
              </a:rPr>
              <a:t>Usage:</a:t>
            </a:r>
            <a:r>
              <a:rPr lang="en-US" dirty="0">
                <a:solidFill>
                  <a:srgbClr val="D1D5DB"/>
                </a:solidFill>
                <a:latin typeface="Times New Roman" panose="02020603050405020304" pitchFamily="18" charset="0"/>
                <a:cs typeface="Times New Roman" panose="02020603050405020304" pitchFamily="18" charset="0"/>
              </a:rPr>
              <a:t> Monitors and protects applications in real-time during runtime, detecting and preventing attacks.</a:t>
            </a:r>
          </a:p>
          <a:p>
            <a:r>
              <a:rPr lang="en-US" b="1" dirty="0">
                <a:solidFill>
                  <a:srgbClr val="D1D5DB"/>
                </a:solidFill>
                <a:latin typeface="Times New Roman" panose="02020603050405020304" pitchFamily="18" charset="0"/>
                <a:cs typeface="Times New Roman" panose="02020603050405020304" pitchFamily="18" charset="0"/>
              </a:rPr>
              <a:t>Summary of External Tools:</a:t>
            </a:r>
            <a:endParaRPr lang="en-US" dirty="0">
              <a:solidFill>
                <a:srgbClr val="D1D5DB"/>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err="1">
                <a:solidFill>
                  <a:srgbClr val="D1D5DB"/>
                </a:solidFill>
                <a:latin typeface="Times New Roman" panose="02020603050405020304" pitchFamily="18" charset="0"/>
                <a:cs typeface="Times New Roman" panose="02020603050405020304" pitchFamily="18" charset="0"/>
              </a:rPr>
              <a:t>SonarQube</a:t>
            </a:r>
            <a:r>
              <a:rPr lang="en-US" b="1" dirty="0">
                <a:solidFill>
                  <a:srgbClr val="D1D5DB"/>
                </a:solidFill>
                <a:latin typeface="Times New Roman" panose="02020603050405020304" pitchFamily="18" charset="0"/>
                <a:cs typeface="Times New Roman" panose="02020603050405020304" pitchFamily="18" charset="0"/>
              </a:rPr>
              <a:t>, OWASP Dependency-Check, Clair, OWASP ZAP, </a:t>
            </a:r>
            <a:r>
              <a:rPr lang="en-US" b="1" dirty="0" err="1">
                <a:solidFill>
                  <a:srgbClr val="D1D5DB"/>
                </a:solidFill>
                <a:latin typeface="Times New Roman" panose="02020603050405020304" pitchFamily="18" charset="0"/>
                <a:cs typeface="Times New Roman" panose="02020603050405020304" pitchFamily="18" charset="0"/>
              </a:rPr>
              <a:t>Terrascan</a:t>
            </a:r>
            <a:r>
              <a:rPr lang="en-US" b="1" dirty="0">
                <a:solidFill>
                  <a:srgbClr val="D1D5DB"/>
                </a:solidFill>
                <a:latin typeface="Times New Roman" panose="02020603050405020304" pitchFamily="18" charset="0"/>
                <a:cs typeface="Times New Roman" panose="02020603050405020304" pitchFamily="18" charset="0"/>
              </a:rPr>
              <a:t>, Aqua Security:</a:t>
            </a:r>
            <a:endParaRPr lang="en-US" dirty="0">
              <a:solidFill>
                <a:srgbClr val="D1D5DB"/>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i="1" dirty="0">
                <a:solidFill>
                  <a:srgbClr val="D1D5DB"/>
                </a:solidFill>
                <a:latin typeface="Times New Roman" panose="02020603050405020304" pitchFamily="18" charset="0"/>
                <a:cs typeface="Times New Roman" panose="02020603050405020304" pitchFamily="18" charset="0"/>
              </a:rPr>
              <a:t>Location:</a:t>
            </a:r>
            <a:r>
              <a:rPr lang="en-US" dirty="0">
                <a:solidFill>
                  <a:srgbClr val="D1D5DB"/>
                </a:solidFill>
                <a:latin typeface="Times New Roman" panose="02020603050405020304" pitchFamily="18" charset="0"/>
                <a:cs typeface="Times New Roman" panose="02020603050405020304" pitchFamily="18" charset="0"/>
              </a:rPr>
              <a:t> Integrated into the CI/CD pipeline.</a:t>
            </a:r>
          </a:p>
          <a:p>
            <a:pPr marL="742950" lvl="1" indent="-285750">
              <a:buFont typeface="Arial" panose="020B0604020202020204" pitchFamily="34" charset="0"/>
              <a:buChar char="•"/>
            </a:pPr>
            <a:r>
              <a:rPr lang="en-US" i="1" dirty="0">
                <a:solidFill>
                  <a:srgbClr val="D1D5DB"/>
                </a:solidFill>
                <a:latin typeface="Times New Roman" panose="02020603050405020304" pitchFamily="18" charset="0"/>
                <a:cs typeface="Times New Roman" panose="02020603050405020304" pitchFamily="18" charset="0"/>
              </a:rPr>
              <a:t>Usage:</a:t>
            </a:r>
            <a:r>
              <a:rPr lang="en-US" dirty="0">
                <a:solidFill>
                  <a:srgbClr val="D1D5DB"/>
                </a:solidFill>
                <a:latin typeface="Times New Roman" panose="02020603050405020304" pitchFamily="18" charset="0"/>
                <a:cs typeface="Times New Roman" panose="02020603050405020304" pitchFamily="18" charset="0"/>
              </a:rPr>
              <a:t> These tools ensure secure coding practices, identify vulnerabilities in dependencies, scan containers, test applications dynamically, check infrastructure as code, and provide runtime protection.</a:t>
            </a:r>
          </a:p>
          <a:p>
            <a:r>
              <a:rPr lang="en-US" b="1" dirty="0">
                <a:solidFill>
                  <a:srgbClr val="D1D5DB"/>
                </a:solidFill>
                <a:latin typeface="Times New Roman" panose="02020603050405020304" pitchFamily="18" charset="0"/>
                <a:cs typeface="Times New Roman" panose="02020603050405020304" pitchFamily="18" charset="0"/>
              </a:rPr>
              <a:t>Conclusion:</a:t>
            </a:r>
            <a:r>
              <a:rPr lang="en-US" dirty="0">
                <a:solidFill>
                  <a:srgbClr val="D1D5DB"/>
                </a:solidFill>
                <a:latin typeface="Times New Roman" panose="02020603050405020304" pitchFamily="18" charset="0"/>
                <a:cs typeface="Times New Roman" panose="02020603050405020304" pitchFamily="18" charset="0"/>
              </a:rPr>
              <a:t> The </a:t>
            </a:r>
            <a:r>
              <a:rPr lang="en-US" dirty="0" err="1">
                <a:solidFill>
                  <a:srgbClr val="D1D5DB"/>
                </a:solidFill>
                <a:latin typeface="Times New Roman" panose="02020603050405020304" pitchFamily="18" charset="0"/>
                <a:cs typeface="Times New Roman" panose="02020603050405020304" pitchFamily="18" charset="0"/>
              </a:rPr>
              <a:t>DevSecOps</a:t>
            </a:r>
            <a:r>
              <a:rPr lang="en-US" dirty="0">
                <a:solidFill>
                  <a:srgbClr val="D1D5DB"/>
                </a:solidFill>
                <a:latin typeface="Times New Roman" panose="02020603050405020304" pitchFamily="18" charset="0"/>
                <a:cs typeface="Times New Roman" panose="02020603050405020304" pitchFamily="18" charset="0"/>
              </a:rPr>
              <a:t> pipeline, fortified with these external tools, ensures a proactive and automated approach to security throughout the software development lifecycle, promoting continuous security integration and delivery.</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3124200" y="218273"/>
            <a:ext cx="8610600" cy="820361"/>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0" y="1308100"/>
            <a:ext cx="12077700" cy="4910585"/>
          </a:xfrm>
          <a:prstGeom prst="rect">
            <a:avLst/>
          </a:prstGeom>
          <a:noFill/>
          <a:ln>
            <a:noFill/>
          </a:ln>
        </p:spPr>
        <p:txBody>
          <a:bodyPr spcFirstLastPara="1" wrap="square" lIns="91425" tIns="45700" rIns="91425" bIns="45700" anchor="t" anchorCtr="0">
            <a:normAutofit fontScale="92500" lnSpcReduction="20000"/>
          </a:bodyPr>
          <a:lstStyle/>
          <a:p>
            <a:r>
              <a:rPr lang="en-US" b="1" dirty="0"/>
              <a:t>Current Problems:</a:t>
            </a:r>
            <a:r>
              <a:rPr lang="en-US" dirty="0"/>
              <a:t> Potential vulnerabilities in input validation, authentication, and encryption practices.</a:t>
            </a:r>
          </a:p>
          <a:p>
            <a:r>
              <a:rPr lang="en-US" b="1" dirty="0"/>
              <a:t>Proposed Solutions:</a:t>
            </a:r>
            <a:r>
              <a:rPr lang="en-US" dirty="0"/>
              <a:t> Implement Green Pace Security Policy with coding standards, encryption, and Triple-A framework. Conduct unit testing and integrate security into the </a:t>
            </a:r>
            <a:r>
              <a:rPr lang="en-US" dirty="0" err="1"/>
              <a:t>DevSecOps</a:t>
            </a:r>
            <a:r>
              <a:rPr lang="en-US" dirty="0"/>
              <a:t> pipeline.</a:t>
            </a:r>
          </a:p>
          <a:p>
            <a:r>
              <a:rPr lang="en-US" b="1" dirty="0"/>
              <a:t>Risks of Waiting:</a:t>
            </a:r>
            <a:r>
              <a:rPr lang="en-US" dirty="0"/>
              <a:t> Delay increases the risk of data breaches, unauthorized access, and regulatory non-compliance.</a:t>
            </a:r>
          </a:p>
          <a:p>
            <a:r>
              <a:rPr lang="en-US" b="1" dirty="0"/>
              <a:t>Benefits of Immediate Action:</a:t>
            </a:r>
            <a:r>
              <a:rPr lang="en-US" dirty="0"/>
              <a:t> Proactive security measures build user trust, reduce the likelihood of incidents, and align with industry best practices.</a:t>
            </a:r>
          </a:p>
          <a:p>
            <a:r>
              <a:rPr lang="en-US" b="1" dirty="0"/>
              <a:t>Lacking Strategy:</a:t>
            </a:r>
            <a:r>
              <a:rPr lang="en-US" dirty="0"/>
              <a:t> Continuous improvement is essential for sustained effectiveness.</a:t>
            </a:r>
          </a:p>
          <a:p>
            <a:r>
              <a:rPr lang="en-US" b="1" dirty="0"/>
              <a:t>Recommended Steps:</a:t>
            </a:r>
            <a:endParaRPr lang="en-US" dirty="0"/>
          </a:p>
          <a:p>
            <a:r>
              <a:rPr lang="en-US" dirty="0"/>
              <a:t>Regular audits and updates.</a:t>
            </a:r>
          </a:p>
          <a:p>
            <a:r>
              <a:rPr lang="en-US" dirty="0"/>
              <a:t>User education on security.</a:t>
            </a:r>
          </a:p>
          <a:p>
            <a:r>
              <a:rPr lang="en-US" dirty="0"/>
              <a:t>Develop and test an incident response plan.</a:t>
            </a:r>
          </a:p>
          <a:p>
            <a:r>
              <a:rPr lang="en-US" dirty="0"/>
              <a:t>Integrate threat intelligence for informed decision-making.</a:t>
            </a:r>
          </a:p>
          <a:p>
            <a:pPr marL="228600" lvl="0" indent="-228600" algn="l" rtl="0">
              <a:lnSpc>
                <a:spcPct val="90000"/>
              </a:lnSpc>
              <a:spcBef>
                <a:spcPts val="0"/>
              </a:spcBef>
              <a:spcAft>
                <a:spcPts val="0"/>
              </a:spcAft>
              <a:buClr>
                <a:schemeClr val="lt1"/>
              </a:buClr>
              <a:buSzPts val="2000"/>
              <a:buChar char="•"/>
            </a:pP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 Placeholder 1"/>
          <p:cNvSpPr>
            <a:spLocks noGrp="1"/>
          </p:cNvSpPr>
          <p:nvPr>
            <p:ph type="body" idx="1"/>
          </p:nvPr>
        </p:nvSpPr>
        <p:spPr>
          <a:xfrm>
            <a:off x="317500" y="1562100"/>
            <a:ext cx="11455400" cy="4902200"/>
          </a:xfrm>
        </p:spPr>
        <p:txBody>
          <a:bodyPr>
            <a:normAutofit fontScale="92500" lnSpcReduction="10000"/>
          </a:bodyPr>
          <a:lstStyle/>
          <a:p>
            <a:r>
              <a:rPr lang="en-US" b="1" dirty="0"/>
              <a:t>Current Gaps:</a:t>
            </a:r>
            <a:r>
              <a:rPr lang="en-US" dirty="0"/>
              <a:t> While the proposed security policy addresses key vulnerabilities, there are additional considerations for a more robust defense. Continuous monitoring, user training, and threat intelligence integration should be prioritized to fill existing gaps.</a:t>
            </a:r>
          </a:p>
          <a:p>
            <a:r>
              <a:rPr lang="en-US" b="1" dirty="0"/>
              <a:t>Standards for Prevention:</a:t>
            </a:r>
            <a:r>
              <a:rPr lang="en-US" dirty="0"/>
              <a:t> Adopt industry standards such as ISO/IEC 27001 and NIST Cybersecurity Framework for a comprehensive security approach. These frameworks provide guidelines for risk management, continuous improvement, and resilience against evolving threats.</a:t>
            </a:r>
          </a:p>
          <a:p>
            <a:r>
              <a:rPr lang="en-US" b="1" dirty="0"/>
              <a:t>Next Steps:</a:t>
            </a:r>
            <a:endParaRPr lang="en-US" dirty="0"/>
          </a:p>
          <a:p>
            <a:r>
              <a:rPr lang="en-US" b="1" dirty="0"/>
              <a:t>Continuous Improvement:</a:t>
            </a:r>
            <a:r>
              <a:rPr lang="en-US" dirty="0"/>
              <a:t> Establish a culture of continuous improvement in security practices.</a:t>
            </a:r>
          </a:p>
          <a:p>
            <a:r>
              <a:rPr lang="en-US" b="1" dirty="0"/>
              <a:t>User Training:</a:t>
            </a:r>
            <a:r>
              <a:rPr lang="en-US" dirty="0"/>
              <a:t> Conduct regular training sessions to enhance user awareness of security best practices.</a:t>
            </a:r>
          </a:p>
          <a:p>
            <a:r>
              <a:rPr lang="en-US" b="1" dirty="0"/>
              <a:t>Threat Intelligence Integration:</a:t>
            </a:r>
            <a:r>
              <a:rPr lang="en-US" dirty="0"/>
              <a:t> Implement a system for real-time threat intelligence to stay ahead of emerging risks.</a:t>
            </a:r>
          </a:p>
          <a:p>
            <a:r>
              <a:rPr lang="en-US" b="1" dirty="0"/>
              <a:t>Collaboration:</a:t>
            </a:r>
            <a:r>
              <a:rPr lang="en-US" dirty="0"/>
              <a:t> Foster collaboration between development, operations, and security teams to ensure a unified and proactive approach.</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7239000" y="332573"/>
            <a:ext cx="4406900" cy="912027"/>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266699" y="1244600"/>
            <a:ext cx="11703975" cy="5207000"/>
          </a:xfrm>
          <a:prstGeom prst="rect">
            <a:avLst/>
          </a:prstGeom>
          <a:noFill/>
          <a:ln>
            <a:noFill/>
          </a:ln>
        </p:spPr>
        <p:txBody>
          <a:bodyPr spcFirstLastPara="1" wrap="square" lIns="91425" tIns="45700" rIns="91425" bIns="45700" anchor="t" anchorCtr="0">
            <a:normAutofit fontScale="77500" lnSpcReduction="20000"/>
          </a:bodyPr>
          <a:lstStyle/>
          <a:p>
            <a:r>
              <a:rPr lang="en-US" dirty="0"/>
              <a:t>To prevent future problems and enhance the overall cybersecurity posture, Green Pace should consider adopting the following standards:</a:t>
            </a:r>
          </a:p>
          <a:p>
            <a:r>
              <a:rPr lang="en-US" b="1" dirty="0"/>
              <a:t>ISO/IEC 27001: Information Security Management System (ISMS) Standard:</a:t>
            </a:r>
            <a:endParaRPr lang="en-US" dirty="0"/>
          </a:p>
          <a:p>
            <a:pPr lvl="1"/>
            <a:r>
              <a:rPr lang="en-US" i="1" dirty="0"/>
              <a:t>Rationale:</a:t>
            </a:r>
            <a:r>
              <a:rPr lang="en-US" dirty="0"/>
              <a:t> ISO/IEC 27001 provides a systematic approach to managing sensitive company information, ensuring the confidentiality, integrity, and availability of data. Implementing this standard establishes a robust Information Security Management System.</a:t>
            </a:r>
          </a:p>
          <a:p>
            <a:r>
              <a:rPr lang="en-US" b="1" dirty="0"/>
              <a:t>NIST Cybersecurity Framework:</a:t>
            </a:r>
            <a:endParaRPr lang="en-US" dirty="0"/>
          </a:p>
          <a:p>
            <a:pPr lvl="1"/>
            <a:r>
              <a:rPr lang="en-US" i="1" dirty="0"/>
              <a:t>Rationale:</a:t>
            </a:r>
            <a:r>
              <a:rPr lang="en-US" dirty="0"/>
              <a:t> The NIST framework offers a comprehensive set of guidelines and best practices for managing and improving cybersecurity risk. It provides a flexible structure that aligns with industry standards and regulations, promoting a proactive approach to cybersecurity.</a:t>
            </a:r>
          </a:p>
          <a:p>
            <a:r>
              <a:rPr lang="en-US" b="1" dirty="0"/>
              <a:t>OWASP Application Security Verification Standard:</a:t>
            </a:r>
            <a:endParaRPr lang="en-US" dirty="0"/>
          </a:p>
          <a:p>
            <a:pPr lvl="1"/>
            <a:r>
              <a:rPr lang="en-US" i="1" dirty="0"/>
              <a:t>Rationale:</a:t>
            </a:r>
            <a:r>
              <a:rPr lang="en-US" dirty="0"/>
              <a:t> OWASP ASVS provides a framework for designing, building, and testing highly secure applications. Adopting this standard ensures that applications are resilient against a wide range of security threats, enhancing the security of Green Pace's software.</a:t>
            </a:r>
          </a:p>
          <a:p>
            <a:r>
              <a:rPr lang="en-US" b="1" dirty="0"/>
              <a:t>CIS Critical Security Controls:</a:t>
            </a:r>
            <a:endParaRPr lang="en-US" dirty="0"/>
          </a:p>
          <a:p>
            <a:pPr lvl="1"/>
            <a:r>
              <a:rPr lang="en-US" i="1" dirty="0"/>
              <a:t>Rationale:</a:t>
            </a:r>
            <a:r>
              <a:rPr lang="en-US" dirty="0"/>
              <a:t> The CIS Controls offer a prioritized approach to cybersecurity, focusing on key areas that, when implemented effectively, can significantly reduce the risk of cyber incidents. Adopting these controls provides a roadmap for effective cybersecurity defense.</a:t>
            </a:r>
          </a:p>
          <a:p>
            <a:r>
              <a:rPr lang="en-US" b="1" dirty="0"/>
              <a:t>PCI DSS: Payment Card Industry Data Security Standard:</a:t>
            </a:r>
            <a:endParaRPr lang="en-US" dirty="0"/>
          </a:p>
          <a:p>
            <a:pPr lvl="1"/>
            <a:r>
              <a:rPr lang="en-US" i="1" dirty="0"/>
              <a:t>Rationale:</a:t>
            </a:r>
            <a:r>
              <a:rPr lang="en-US" dirty="0"/>
              <a:t> If dealing with payment card data, adopting PCI DSS is essential. It provides a set of security requirements for businesses that handle cardholder information, ensuring secure processing, storage, and transmission of payment data.</a:t>
            </a: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7848600" y="431801"/>
            <a:ext cx="3657600" cy="93703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127000" y="1473201"/>
            <a:ext cx="12065000" cy="4310226"/>
          </a:xfrm>
          <a:prstGeom prst="rect">
            <a:avLst/>
          </a:prstGeom>
          <a:noFill/>
          <a:ln>
            <a:noFill/>
          </a:ln>
        </p:spPr>
        <p:txBody>
          <a:bodyPr spcFirstLastPara="1" wrap="square" lIns="91425" tIns="45700" rIns="91425" bIns="45700" anchor="t" anchorCtr="0">
            <a:normAutofit/>
          </a:bodyPr>
          <a:lstStyle/>
          <a:p>
            <a:r>
              <a:rPr lang="en-US" dirty="0" err="1"/>
              <a:t>Dhotre</a:t>
            </a:r>
            <a:r>
              <a:rPr lang="en-US" dirty="0"/>
              <a:t>, A. (2020). </a:t>
            </a:r>
            <a:r>
              <a:rPr lang="en-US" i="1" dirty="0" err="1"/>
              <a:t>DevSecOps</a:t>
            </a:r>
            <a:r>
              <a:rPr lang="en-US" i="1" dirty="0"/>
              <a:t>: Security in the DevOps World.</a:t>
            </a:r>
            <a:r>
              <a:rPr lang="en-US" dirty="0"/>
              <a:t> </a:t>
            </a:r>
            <a:r>
              <a:rPr lang="en-US" dirty="0" err="1"/>
              <a:t>Apress</a:t>
            </a:r>
            <a:r>
              <a:rPr lang="en-US" dirty="0"/>
              <a:t>.</a:t>
            </a:r>
          </a:p>
          <a:p>
            <a:r>
              <a:rPr lang="en-US" dirty="0"/>
              <a:t>ISO/IEC 27001:2013. (2013). </a:t>
            </a:r>
            <a:r>
              <a:rPr lang="en-US" i="1" dirty="0"/>
              <a:t>Information technology — Security techniques — Information security management systems — Requirements.</a:t>
            </a:r>
            <a:endParaRPr lang="en-US" dirty="0"/>
          </a:p>
          <a:p>
            <a:r>
              <a:rPr lang="en-US" dirty="0"/>
              <a:t>National Institute of Standards and Technology (NIST). (2018). </a:t>
            </a:r>
            <a:r>
              <a:rPr lang="en-US" i="1" dirty="0"/>
              <a:t>Framework for Improving Critical Infrastructure Cybersecurity.</a:t>
            </a:r>
            <a:endParaRPr lang="en-US" dirty="0"/>
          </a:p>
          <a:p>
            <a:r>
              <a:rPr lang="en-US" dirty="0"/>
              <a:t>Open Web Application Security Project (OWASP). (2019). </a:t>
            </a:r>
            <a:r>
              <a:rPr lang="en-US" i="1" dirty="0"/>
              <a:t>Application Security Verification Standard (ASVS).</a:t>
            </a:r>
            <a:endParaRPr lang="en-US" dirty="0"/>
          </a:p>
          <a:p>
            <a:r>
              <a:rPr lang="en-US" dirty="0"/>
              <a:t>Center for Internet Security (CIS). (2021). </a:t>
            </a:r>
            <a:r>
              <a:rPr lang="en-US" i="1" dirty="0"/>
              <a:t>CIS Critical Security Controls.</a:t>
            </a:r>
            <a:endParaRPr lang="en-US" dirty="0"/>
          </a:p>
          <a:p>
            <a:r>
              <a:rPr lang="en-US" dirty="0"/>
              <a:t>Payment Card Industry Security Standards Council (PCI SSC). (2016). </a:t>
            </a:r>
            <a:r>
              <a:rPr lang="en-US" i="1" dirty="0"/>
              <a:t>PCI Data Security Standard (PCI DSS) Version 3.2.</a:t>
            </a:r>
            <a:endParaRPr lang="en-US" dirty="0"/>
          </a:p>
          <a:p>
            <a:pPr marL="0" lvl="0" indent="0" algn="l" rtl="0">
              <a:lnSpc>
                <a:spcPct val="90000"/>
              </a:lnSpc>
              <a:spcBef>
                <a:spcPts val="0"/>
              </a:spcBef>
              <a:spcAft>
                <a:spcPts val="0"/>
              </a:spcAft>
              <a:buClr>
                <a:schemeClr val="lt1"/>
              </a:buClr>
              <a:buSzPts val="2200"/>
              <a:buNone/>
            </a:pP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4025899" y="-123017"/>
            <a:ext cx="7944775" cy="889394"/>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304800" y="533400"/>
            <a:ext cx="12496800" cy="6223000"/>
          </a:xfrm>
          <a:prstGeom prst="rect">
            <a:avLst/>
          </a:prstGeom>
          <a:noFill/>
          <a:ln>
            <a:noFill/>
          </a:ln>
        </p:spPr>
        <p:txBody>
          <a:bodyPr spcFirstLastPara="1" wrap="square" lIns="91425" tIns="45700" rIns="91425" bIns="45700" anchor="t" anchorCtr="0">
            <a:normAutofit/>
          </a:bodyPr>
          <a:lstStyle/>
          <a:p>
            <a:pPr marL="685800" lvl="0" indent="0">
              <a:spcBef>
                <a:spcPts val="0"/>
              </a:spcBef>
              <a:buNone/>
            </a:pPr>
            <a:r>
              <a:rPr lang="en-US" dirty="0"/>
              <a:t>The Green Pace Security Policy is crucial amid growing cybersecurity threats. As our team expands, securing against vulnerabilities is paramount. This policy acts as a unified framework, ensuring adherence to standardized principles and best practices. By adopting a defense-in-depth approach, it creates layers of protection, encompassing principles, coding standards, encryption strategies, and the Triple-A framework. This strategy not only safeguards our systems but also fosters a security-conscious culture, collectively reinforcing Green Pace against emerging cybersecurity challenges.</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4025899" y="2792555"/>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graphicFrame>
        <p:nvGraphicFramePr>
          <p:cNvPr id="161" name="Google Shape;161;p4" descr="Alt text required"/>
          <p:cNvGraphicFramePr/>
          <p:nvPr>
            <p:extLst>
              <p:ext uri="{D42A27DB-BD31-4B8C-83A1-F6EECF244321}">
                <p14:modId xmlns:p14="http://schemas.microsoft.com/office/powerpoint/2010/main" val="1412048045"/>
              </p:ext>
            </p:extLst>
          </p:nvPr>
        </p:nvGraphicFramePr>
        <p:xfrm>
          <a:off x="330201" y="1790700"/>
          <a:ext cx="10528299" cy="4758660"/>
        </p:xfrm>
        <a:graphic>
          <a:graphicData uri="http://schemas.openxmlformats.org/drawingml/2006/table">
            <a:tbl>
              <a:tblPr firstRow="1" firstCol="1">
                <a:noFill/>
                <a:tableStyleId>{802198C4-3087-4945-87E3-76CBB3509B7E}</a:tableStyleId>
              </a:tblPr>
              <a:tblGrid>
                <a:gridCol w="5021055">
                  <a:extLst>
                    <a:ext uri="{9D8B030D-6E8A-4147-A177-3AD203B41FA5}">
                      <a16:colId xmlns:a16="http://schemas.microsoft.com/office/drawing/2014/main" val="20000"/>
                    </a:ext>
                  </a:extLst>
                </a:gridCol>
                <a:gridCol w="5507244">
                  <a:extLst>
                    <a:ext uri="{9D8B030D-6E8A-4147-A177-3AD203B41FA5}">
                      <a16:colId xmlns:a16="http://schemas.microsoft.com/office/drawing/2014/main" val="20001"/>
                    </a:ext>
                  </a:extLst>
                </a:gridCol>
              </a:tblGrid>
              <a:tr h="2216150">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smtClean="0">
                          <a:solidFill>
                            <a:srgbClr val="FFD966"/>
                          </a:solidFill>
                        </a:rPr>
                        <a:t>[</a:t>
                      </a:r>
                      <a:r>
                        <a:rPr lang="en-US" sz="3200" u="none" strike="noStrike" cap="none" dirty="0" smtClean="0">
                          <a:solidFill>
                            <a:srgbClr val="FFD966"/>
                          </a:solidFill>
                        </a:rPr>
                        <a:t>Software Vulnerabilities</a:t>
                      </a:r>
                      <a:r>
                        <a:rPr lang="en-US" sz="3600" u="none" strike="noStrike" cap="none" dirty="0" smtClean="0">
                          <a:solidFill>
                            <a:srgbClr val="FFD966"/>
                          </a:solidFill>
                        </a:rPr>
                        <a:t>.]</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smtClean="0">
                          <a:solidFill>
                            <a:srgbClr val="FFD966"/>
                          </a:solidFill>
                        </a:rPr>
                        <a:t>[High, as unpatched software poses an immediate security risk.]</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381250">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smtClean="0">
                          <a:solidFill>
                            <a:srgbClr val="FFD966"/>
                          </a:solidFill>
                        </a:rPr>
                        <a:t>[</a:t>
                      </a:r>
                      <a:r>
                        <a:rPr lang="en-US" sz="3200" u="none" strike="noStrike" cap="none" dirty="0" smtClean="0">
                          <a:solidFill>
                            <a:srgbClr val="FFD966"/>
                          </a:solidFill>
                        </a:rPr>
                        <a:t>Physical Security Breach</a:t>
                      </a:r>
                      <a:r>
                        <a:rPr lang="en-US" sz="3600" u="none" strike="noStrike" cap="none" dirty="0" smtClean="0">
                          <a:solidFill>
                            <a:srgbClr val="FFD966"/>
                          </a:solidFill>
                        </a:rPr>
                        <a:t>.]</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smtClean="0">
                          <a:solidFill>
                            <a:srgbClr val="FFD966"/>
                          </a:solidFill>
                        </a:rPr>
                        <a:t>[Unlikely scenarios such as natural disasters affecting security.]</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3251200" y="91273"/>
            <a:ext cx="8610600" cy="670727"/>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241300" y="762000"/>
            <a:ext cx="11620500" cy="5943600"/>
          </a:xfrm>
          <a:prstGeom prst="rect">
            <a:avLst/>
          </a:prstGeom>
          <a:noFill/>
          <a:ln>
            <a:noFill/>
          </a:ln>
        </p:spPr>
        <p:txBody>
          <a:bodyPr spcFirstLastPara="1" wrap="square" lIns="91425" tIns="45700" rIns="91425" bIns="45700" anchor="t" anchorCtr="0">
            <a:normAutofit fontScale="77500" lnSpcReduction="20000"/>
          </a:bodyPr>
          <a:lstStyle/>
          <a:p>
            <a:pPr>
              <a:buFont typeface="Wingdings" panose="05000000000000000000" pitchFamily="2" charset="2"/>
              <a:buChar char="Ø"/>
            </a:pPr>
            <a:r>
              <a:rPr lang="en-US" b="1" dirty="0"/>
              <a:t>Least Privilege Principle</a:t>
            </a:r>
            <a:endParaRPr lang="en-US" dirty="0"/>
          </a:p>
          <a:p>
            <a:pPr lvl="1"/>
            <a:r>
              <a:rPr lang="en-US" dirty="0"/>
              <a:t>Coding Standard: Implement strict access controls based on the principle of least privilege.</a:t>
            </a:r>
          </a:p>
          <a:p>
            <a:pPr>
              <a:buFont typeface="Wingdings" panose="05000000000000000000" pitchFamily="2" charset="2"/>
              <a:buChar char="Ø"/>
            </a:pPr>
            <a:r>
              <a:rPr lang="en-US" b="1" dirty="0"/>
              <a:t>Defense-in-Depth Principle</a:t>
            </a:r>
            <a:endParaRPr lang="en-US" dirty="0"/>
          </a:p>
          <a:p>
            <a:pPr lvl="1"/>
            <a:r>
              <a:rPr lang="en-US" dirty="0"/>
              <a:t>Coding Standard: Apply multiple layers of security controls, including encryption and intrusion detection.</a:t>
            </a:r>
          </a:p>
          <a:p>
            <a:pPr>
              <a:buFont typeface="Wingdings" panose="05000000000000000000" pitchFamily="2" charset="2"/>
              <a:buChar char="Ø"/>
            </a:pPr>
            <a:r>
              <a:rPr lang="en-US" b="1" dirty="0"/>
              <a:t>Fail-Safe Defaults Principle</a:t>
            </a:r>
            <a:endParaRPr lang="en-US" dirty="0"/>
          </a:p>
          <a:p>
            <a:pPr lvl="1"/>
            <a:r>
              <a:rPr lang="en-US" dirty="0"/>
              <a:t>Coding Standard: Ensure secure default settings to minimize the risk of accidental misconfigurations.</a:t>
            </a:r>
          </a:p>
          <a:p>
            <a:pPr>
              <a:buFont typeface="Wingdings" panose="05000000000000000000" pitchFamily="2" charset="2"/>
              <a:buChar char="Ø"/>
            </a:pPr>
            <a:r>
              <a:rPr lang="en-US" b="1" dirty="0"/>
              <a:t>Economy of Mechanism Principle</a:t>
            </a:r>
            <a:endParaRPr lang="en-US" dirty="0"/>
          </a:p>
          <a:p>
            <a:pPr lvl="1"/>
            <a:r>
              <a:rPr lang="en-US" dirty="0"/>
              <a:t>Coding Standard: Keep the design and implementation simple to reduce potential vulnerabilities.</a:t>
            </a:r>
          </a:p>
          <a:p>
            <a:pPr>
              <a:buFont typeface="Wingdings" panose="05000000000000000000" pitchFamily="2" charset="2"/>
              <a:buChar char="Ø"/>
            </a:pPr>
            <a:r>
              <a:rPr lang="en-US" b="1" dirty="0"/>
              <a:t>Complete Mediation Principle</a:t>
            </a:r>
            <a:endParaRPr lang="en-US" dirty="0"/>
          </a:p>
          <a:p>
            <a:pPr lvl="1"/>
            <a:r>
              <a:rPr lang="en-US" dirty="0"/>
              <a:t>Coding Standard: Validate and authorize every request, ensuring no assumptions about trust are made.</a:t>
            </a:r>
          </a:p>
          <a:p>
            <a:pPr>
              <a:buFont typeface="Wingdings" panose="05000000000000000000" pitchFamily="2" charset="2"/>
              <a:buChar char="Ø"/>
            </a:pPr>
            <a:r>
              <a:rPr lang="en-US" b="1" dirty="0"/>
              <a:t>Open Design Principle</a:t>
            </a:r>
            <a:endParaRPr lang="en-US" dirty="0"/>
          </a:p>
          <a:p>
            <a:pPr lvl="1"/>
            <a:r>
              <a:rPr lang="en-US" dirty="0"/>
              <a:t>Coding Standard: Avoid security through obscurity; rely on open design principles for transparency.</a:t>
            </a:r>
          </a:p>
          <a:p>
            <a:pPr>
              <a:buFont typeface="Wingdings" panose="05000000000000000000" pitchFamily="2" charset="2"/>
              <a:buChar char="Ø"/>
            </a:pPr>
            <a:r>
              <a:rPr lang="en-US" b="1" dirty="0"/>
              <a:t>Separation of Duties Principle</a:t>
            </a:r>
            <a:endParaRPr lang="en-US" dirty="0"/>
          </a:p>
          <a:p>
            <a:pPr lvl="1"/>
            <a:r>
              <a:rPr lang="en-US" dirty="0"/>
              <a:t>Coding Standard: Enforce role-based access control to separate and limit responsibilities.</a:t>
            </a:r>
          </a:p>
          <a:p>
            <a:pPr>
              <a:buFont typeface="Wingdings" panose="05000000000000000000" pitchFamily="2" charset="2"/>
              <a:buChar char="Ø"/>
            </a:pPr>
            <a:r>
              <a:rPr lang="en-US" b="1" dirty="0"/>
              <a:t>Least Common Mechanism Principle</a:t>
            </a:r>
            <a:endParaRPr lang="en-US" dirty="0"/>
          </a:p>
          <a:p>
            <a:pPr lvl="1">
              <a:buFont typeface="Arial" panose="020B0604020202020204" pitchFamily="34" charset="0"/>
              <a:buChar char="•"/>
            </a:pPr>
            <a:r>
              <a:rPr lang="en-US" dirty="0"/>
              <a:t>Coding Standard: Minimize shared resources to reduce the impact of a compromise.</a:t>
            </a:r>
          </a:p>
          <a:p>
            <a:pPr>
              <a:buFont typeface="Wingdings" panose="05000000000000000000" pitchFamily="2" charset="2"/>
              <a:buChar char="Ø"/>
            </a:pPr>
            <a:r>
              <a:rPr lang="en-US" b="1" dirty="0"/>
              <a:t>Psychological Acceptability Principle</a:t>
            </a:r>
            <a:endParaRPr lang="en-US" dirty="0"/>
          </a:p>
          <a:p>
            <a:pPr lvl="1"/>
            <a:r>
              <a:rPr lang="en-US" dirty="0"/>
              <a:t>Coding Standard: Implement security measures that are user-friendly to encourage compliance.</a:t>
            </a:r>
          </a:p>
          <a:p>
            <a:pPr>
              <a:buFont typeface="Wingdings" panose="05000000000000000000" pitchFamily="2" charset="2"/>
              <a:buChar char="Ø"/>
            </a:pPr>
            <a:r>
              <a:rPr lang="en-US" b="1" dirty="0"/>
              <a:t>Secure by Default Principle</a:t>
            </a:r>
            <a:endParaRPr lang="en-US" dirty="0"/>
          </a:p>
          <a:p>
            <a:pPr lvl="1">
              <a:buFont typeface="Arial" panose="020B0604020202020204" pitchFamily="34" charset="0"/>
              <a:buChar char="•"/>
            </a:pPr>
            <a:r>
              <a:rPr lang="en-US" dirty="0"/>
              <a:t>Coding Standard: Configure systems with security in mind by default, minimizing post-installation adjustments.</a:t>
            </a:r>
          </a:p>
          <a:p>
            <a:pPr marL="228600" lvl="0" indent="-228600" algn="l" rtl="0">
              <a:lnSpc>
                <a:spcPct val="90000"/>
              </a:lnSpc>
              <a:spcBef>
                <a:spcPts val="0"/>
              </a:spcBef>
              <a:spcAft>
                <a:spcPts val="0"/>
              </a:spcAft>
              <a:buClr>
                <a:schemeClr val="lt1"/>
              </a:buClr>
              <a:buSzPts val="2200"/>
              <a:buChar char="•"/>
            </a:pP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6248400" y="0"/>
            <a:ext cx="5722275" cy="9017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215900" y="1016000"/>
            <a:ext cx="11754776" cy="5702300"/>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Ø"/>
            </a:pPr>
            <a:r>
              <a:rPr lang="en-US" sz="1300" b="1" dirty="0"/>
              <a:t>Input </a:t>
            </a:r>
            <a:r>
              <a:rPr lang="en-US" sz="1300" b="1" dirty="0" smtClean="0"/>
              <a:t>Validation</a:t>
            </a:r>
            <a:r>
              <a:rPr lang="en-US" sz="1300" dirty="0" smtClean="0"/>
              <a:t>: Priority</a:t>
            </a:r>
            <a:r>
              <a:rPr lang="en-US" sz="1300" dirty="0"/>
              <a:t>: High</a:t>
            </a:r>
          </a:p>
          <a:p>
            <a:pPr marL="571500" lvl="1" indent="0">
              <a:buNone/>
            </a:pPr>
            <a:r>
              <a:rPr lang="en-US" sz="1300" dirty="0"/>
              <a:t>Explanation: Critical for preventing injection attacks like SQL injection or cross-site scripting.</a:t>
            </a:r>
          </a:p>
          <a:p>
            <a:pPr>
              <a:buFont typeface="Wingdings" panose="05000000000000000000" pitchFamily="2" charset="2"/>
              <a:buChar char="Ø"/>
            </a:pPr>
            <a:r>
              <a:rPr lang="en-US" sz="1300" b="1" dirty="0"/>
              <a:t>Authentication and Authorization </a:t>
            </a:r>
            <a:r>
              <a:rPr lang="en-US" sz="1300" b="1" dirty="0" smtClean="0"/>
              <a:t>Controls</a:t>
            </a:r>
            <a:r>
              <a:rPr lang="en-US" sz="1300" dirty="0" smtClean="0"/>
              <a:t>: Priority</a:t>
            </a:r>
            <a:r>
              <a:rPr lang="en-US" sz="1300" dirty="0"/>
              <a:t>: High</a:t>
            </a:r>
          </a:p>
          <a:p>
            <a:pPr marL="571500" lvl="1" indent="0">
              <a:buNone/>
            </a:pPr>
            <a:r>
              <a:rPr lang="en-US" sz="1300" dirty="0"/>
              <a:t>Explanation: Crucial for preventing unauthorized access, ensuring system security.</a:t>
            </a:r>
          </a:p>
          <a:p>
            <a:pPr>
              <a:buFont typeface="Wingdings" panose="05000000000000000000" pitchFamily="2" charset="2"/>
              <a:buChar char="Ø"/>
            </a:pPr>
            <a:r>
              <a:rPr lang="en-US" sz="1300" b="1" dirty="0"/>
              <a:t>Data </a:t>
            </a:r>
            <a:r>
              <a:rPr lang="en-US" sz="1300" b="1" dirty="0" smtClean="0"/>
              <a:t>Encryption</a:t>
            </a:r>
            <a:r>
              <a:rPr lang="en-US" sz="1300" dirty="0" smtClean="0"/>
              <a:t>; Priority</a:t>
            </a:r>
            <a:r>
              <a:rPr lang="en-US" sz="1300" dirty="0"/>
              <a:t>: High</a:t>
            </a:r>
          </a:p>
          <a:p>
            <a:pPr marL="571500" lvl="1" indent="0">
              <a:buNone/>
            </a:pPr>
            <a:r>
              <a:rPr lang="en-US" sz="1300" dirty="0"/>
              <a:t>Explanation: Essential for safeguarding sensitive data from unauthorized access.</a:t>
            </a:r>
          </a:p>
          <a:p>
            <a:pPr>
              <a:buFont typeface="Wingdings" panose="05000000000000000000" pitchFamily="2" charset="2"/>
              <a:buChar char="Ø"/>
            </a:pPr>
            <a:r>
              <a:rPr lang="en-US" sz="1300" b="1" dirty="0"/>
              <a:t>Error Handling and </a:t>
            </a:r>
            <a:r>
              <a:rPr lang="en-US" sz="1300" b="1" dirty="0" smtClean="0"/>
              <a:t>Logging: </a:t>
            </a:r>
            <a:r>
              <a:rPr lang="en-US" sz="1300" dirty="0" smtClean="0"/>
              <a:t>Priority</a:t>
            </a:r>
            <a:r>
              <a:rPr lang="en-US" sz="1300" dirty="0"/>
              <a:t>: Medium</a:t>
            </a:r>
          </a:p>
          <a:p>
            <a:pPr marL="571500" lvl="1" indent="0">
              <a:buNone/>
            </a:pPr>
            <a:r>
              <a:rPr lang="en-US" sz="1300" dirty="0"/>
              <a:t>Explanation: Important for identifying issues but not as critical as other vulnerabilities.</a:t>
            </a:r>
          </a:p>
          <a:p>
            <a:pPr>
              <a:buFont typeface="Wingdings" panose="05000000000000000000" pitchFamily="2" charset="2"/>
              <a:buChar char="Ø"/>
            </a:pPr>
            <a:r>
              <a:rPr lang="en-US" sz="1300" b="1" dirty="0"/>
              <a:t>Secure </a:t>
            </a:r>
            <a:r>
              <a:rPr lang="en-US" sz="1300" b="1" dirty="0" smtClean="0"/>
              <a:t>Communication</a:t>
            </a:r>
            <a:r>
              <a:rPr lang="en-US" sz="1300" dirty="0" smtClean="0"/>
              <a:t>: Priority</a:t>
            </a:r>
            <a:r>
              <a:rPr lang="en-US" sz="1300" dirty="0"/>
              <a:t>: High</a:t>
            </a:r>
          </a:p>
          <a:p>
            <a:pPr marL="571500" lvl="1" indent="0">
              <a:buNone/>
            </a:pPr>
            <a:r>
              <a:rPr lang="en-US" sz="1300" dirty="0"/>
              <a:t>Explanation: Vital to prevent data exposure during transmission.</a:t>
            </a:r>
          </a:p>
          <a:p>
            <a:pPr>
              <a:buFont typeface="Wingdings" panose="05000000000000000000" pitchFamily="2" charset="2"/>
              <a:buChar char="Ø"/>
            </a:pPr>
            <a:r>
              <a:rPr lang="en-US" sz="1300" b="1" dirty="0"/>
              <a:t>Code Review and Static </a:t>
            </a:r>
            <a:r>
              <a:rPr lang="en-US" sz="1300" b="1" dirty="0" smtClean="0"/>
              <a:t>Analysis</a:t>
            </a:r>
            <a:r>
              <a:rPr lang="en-US" sz="1300" dirty="0" smtClean="0"/>
              <a:t>: Priority</a:t>
            </a:r>
            <a:r>
              <a:rPr lang="en-US" sz="1300" dirty="0"/>
              <a:t>: Medium</a:t>
            </a:r>
          </a:p>
          <a:p>
            <a:pPr marL="571500" lvl="1" indent="0">
              <a:buNone/>
            </a:pPr>
            <a:r>
              <a:rPr lang="en-US" sz="1300" dirty="0"/>
              <a:t>Explanation: Crucial for early identification of vulnerabilities but rated as medium priority.</a:t>
            </a:r>
          </a:p>
          <a:p>
            <a:pPr>
              <a:buFont typeface="Wingdings" panose="05000000000000000000" pitchFamily="2" charset="2"/>
              <a:buChar char="Ø"/>
            </a:pPr>
            <a:r>
              <a:rPr lang="en-US" sz="1300" b="1" dirty="0"/>
              <a:t>Dependency </a:t>
            </a:r>
            <a:r>
              <a:rPr lang="en-US" sz="1300" b="1" dirty="0" smtClean="0"/>
              <a:t>Management</a:t>
            </a:r>
            <a:r>
              <a:rPr lang="en-US" sz="1300" dirty="0" smtClean="0"/>
              <a:t>: Priority</a:t>
            </a:r>
            <a:r>
              <a:rPr lang="en-US" sz="1300" dirty="0"/>
              <a:t>: Medium</a:t>
            </a:r>
          </a:p>
          <a:p>
            <a:pPr marL="571500" lvl="1" indent="0">
              <a:buNone/>
            </a:pPr>
            <a:r>
              <a:rPr lang="en-US" sz="1300" dirty="0"/>
              <a:t>Explanation: Important for avoiding vulnerabilities from third-party libraries, rated as medium priority.</a:t>
            </a:r>
          </a:p>
          <a:p>
            <a:pPr>
              <a:buFont typeface="Wingdings" panose="05000000000000000000" pitchFamily="2" charset="2"/>
              <a:buChar char="Ø"/>
            </a:pPr>
            <a:r>
              <a:rPr lang="en-US" sz="1300" b="1" dirty="0"/>
              <a:t>Session </a:t>
            </a:r>
            <a:r>
              <a:rPr lang="en-US" sz="1300" b="1" dirty="0" smtClean="0"/>
              <a:t>Management: </a:t>
            </a:r>
            <a:r>
              <a:rPr lang="en-US" sz="1300" dirty="0" smtClean="0"/>
              <a:t>Priority</a:t>
            </a:r>
            <a:r>
              <a:rPr lang="en-US" sz="1300" dirty="0"/>
              <a:t>: High</a:t>
            </a:r>
          </a:p>
          <a:p>
            <a:pPr marL="571500" lvl="1" indent="0">
              <a:buNone/>
            </a:pPr>
            <a:r>
              <a:rPr lang="en-US" sz="1300" dirty="0"/>
              <a:t>Explanation: Essential for preventing unauthorized access through session hijacking.</a:t>
            </a:r>
          </a:p>
          <a:p>
            <a:pPr>
              <a:buFont typeface="Wingdings" panose="05000000000000000000" pitchFamily="2" charset="2"/>
              <a:buChar char="Ø"/>
            </a:pPr>
            <a:r>
              <a:rPr lang="en-US" sz="1300" b="1" dirty="0"/>
              <a:t>Secure File </a:t>
            </a:r>
            <a:r>
              <a:rPr lang="en-US" sz="1300" b="1" dirty="0" smtClean="0"/>
              <a:t>Handling</a:t>
            </a:r>
            <a:r>
              <a:rPr lang="en-US" sz="1300" dirty="0" smtClean="0"/>
              <a:t>: Priority</a:t>
            </a:r>
            <a:r>
              <a:rPr lang="en-US" sz="1300" dirty="0"/>
              <a:t>: Medium</a:t>
            </a:r>
          </a:p>
          <a:p>
            <a:pPr marL="571500" lvl="1" indent="0">
              <a:buNone/>
            </a:pPr>
            <a:r>
              <a:rPr lang="en-US" sz="1300" dirty="0"/>
              <a:t>Explanation: Important to prevent issues like path traversal but rated as medium priority.</a:t>
            </a:r>
          </a:p>
          <a:p>
            <a:pPr>
              <a:buFont typeface="Wingdings" panose="05000000000000000000" pitchFamily="2" charset="2"/>
              <a:buChar char="Ø"/>
            </a:pPr>
            <a:r>
              <a:rPr lang="en-US" sz="1300" b="1" dirty="0"/>
              <a:t>Configuration </a:t>
            </a:r>
            <a:r>
              <a:rPr lang="en-US" sz="1300" b="1" dirty="0" smtClean="0"/>
              <a:t>Management</a:t>
            </a:r>
            <a:r>
              <a:rPr lang="en-US" sz="1300" dirty="0" smtClean="0"/>
              <a:t>: Priority</a:t>
            </a:r>
            <a:r>
              <a:rPr lang="en-US" sz="1300" dirty="0"/>
              <a:t>: Medium</a:t>
            </a:r>
          </a:p>
          <a:p>
            <a:pPr marL="571500" lvl="1" indent="0">
              <a:buNone/>
            </a:pPr>
            <a:r>
              <a:rPr lang="en-US" sz="1300" dirty="0"/>
              <a:t>Explanation: Vital for system security but rated as medium priority compared to critical standards.</a:t>
            </a:r>
          </a:p>
          <a:p>
            <a:pPr marL="0" indent="0">
              <a:spcBef>
                <a:spcPts val="0"/>
              </a:spcBef>
              <a:buSzPts val="2000"/>
              <a:buNone/>
            </a:pPr>
            <a:endParaRPr sz="1300"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4483100" y="472273"/>
            <a:ext cx="7251700" cy="1116777"/>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266700" y="1589051"/>
            <a:ext cx="11239500" cy="4824450"/>
          </a:xfrm>
          <a:prstGeom prst="rect">
            <a:avLst/>
          </a:prstGeom>
          <a:noFill/>
          <a:ln>
            <a:noFill/>
          </a:ln>
        </p:spPr>
        <p:txBody>
          <a:bodyPr spcFirstLastPara="1" wrap="square" lIns="91425" tIns="45700" rIns="91425" bIns="45700" anchor="t" anchorCtr="0">
            <a:normAutofit fontScale="92500" lnSpcReduction="20000"/>
          </a:bodyPr>
          <a:lstStyle/>
          <a:p>
            <a:r>
              <a:rPr lang="en-US" b="1" dirty="0"/>
              <a:t>Encryption in Flight</a:t>
            </a:r>
            <a:endParaRPr lang="en-US" dirty="0"/>
          </a:p>
          <a:p>
            <a:pPr lvl="1">
              <a:buFont typeface="Courier New" panose="02070309020205020404" pitchFamily="49" charset="0"/>
              <a:buChar char="o"/>
            </a:pPr>
            <a:r>
              <a:rPr lang="en-US" i="1" dirty="0"/>
              <a:t>Policy:</a:t>
            </a:r>
            <a:r>
              <a:rPr lang="en-US" dirty="0"/>
              <a:t> All data transmitted over networks, both internal and external, must be encrypted using industry-standard encryption protocols such as TLS (Transport Layer Security). This includes communication between servers, clients, and any other networked components.</a:t>
            </a:r>
          </a:p>
          <a:p>
            <a:pPr lvl="1">
              <a:buFont typeface="Courier New" panose="02070309020205020404" pitchFamily="49" charset="0"/>
              <a:buChar char="o"/>
            </a:pPr>
            <a:r>
              <a:rPr lang="en-US" i="1" dirty="0"/>
              <a:t>Rationale:</a:t>
            </a:r>
            <a:r>
              <a:rPr lang="en-US" dirty="0"/>
              <a:t> Ensures the confidentiality and integrity of data during transmission, protecting against eavesdropping and man-in-the-middle attacks.</a:t>
            </a:r>
          </a:p>
          <a:p>
            <a:r>
              <a:rPr lang="en-US" b="1" dirty="0"/>
              <a:t>Encryption at Rest</a:t>
            </a:r>
            <a:endParaRPr lang="en-US" dirty="0"/>
          </a:p>
          <a:p>
            <a:pPr lvl="1">
              <a:buFont typeface="Courier New" panose="02070309020205020404" pitchFamily="49" charset="0"/>
              <a:buChar char="o"/>
            </a:pPr>
            <a:r>
              <a:rPr lang="en-US" i="1" dirty="0"/>
              <a:t>Policy:</a:t>
            </a:r>
            <a:r>
              <a:rPr lang="en-US" dirty="0"/>
              <a:t> All stored data, whether on servers, databases, or other storage devices, must be encrypted. This applies to both physical and cloud-based storage solutions. Encryption keys must be securely managed and rotated regularly.</a:t>
            </a:r>
          </a:p>
          <a:p>
            <a:pPr lvl="1">
              <a:buFont typeface="Courier New" panose="02070309020205020404" pitchFamily="49" charset="0"/>
              <a:buChar char="o"/>
            </a:pPr>
            <a:r>
              <a:rPr lang="en-US" i="1" dirty="0"/>
              <a:t>Rationale:</a:t>
            </a:r>
            <a:r>
              <a:rPr lang="en-US" dirty="0"/>
              <a:t> Safeguards data against unauthorized access in the event of physical theft, unauthorized access to storage devices, or breaches within cloud environments.</a:t>
            </a:r>
          </a:p>
          <a:p>
            <a:r>
              <a:rPr lang="en-US" b="1" dirty="0"/>
              <a:t>Encryption in Use</a:t>
            </a:r>
            <a:endParaRPr lang="en-US" dirty="0"/>
          </a:p>
          <a:p>
            <a:pPr lvl="1">
              <a:buFont typeface="Courier New" panose="02070309020205020404" pitchFamily="49" charset="0"/>
              <a:buChar char="o"/>
            </a:pPr>
            <a:r>
              <a:rPr lang="en-US" i="1" dirty="0"/>
              <a:t>Policy:</a:t>
            </a:r>
            <a:r>
              <a:rPr lang="en-US" dirty="0"/>
              <a:t> Any sensitive data processed or used within applications or during computation must be encrypted. This includes encrypting data within memory, caches, and temporary storage during processing. Encryption keys must be managed securely.</a:t>
            </a:r>
          </a:p>
          <a:p>
            <a:pPr lvl="1">
              <a:buFont typeface="Courier New" panose="02070309020205020404" pitchFamily="49" charset="0"/>
              <a:buChar char="o"/>
            </a:pPr>
            <a:r>
              <a:rPr lang="en-US" i="1" dirty="0"/>
              <a:t>Rationale:</a:t>
            </a:r>
            <a:r>
              <a:rPr lang="en-US" dirty="0"/>
              <a:t> Protects data during processing and prevents exposure in the event of memory dumps or other memory-related attacks, enhancing overall system security.</a:t>
            </a:r>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127000" y="1803400"/>
            <a:ext cx="11379200" cy="4415285"/>
          </a:xfrm>
          <a:prstGeom prst="rect">
            <a:avLst/>
          </a:prstGeom>
          <a:noFill/>
          <a:ln>
            <a:noFill/>
          </a:ln>
        </p:spPr>
        <p:txBody>
          <a:bodyPr spcFirstLastPara="1" wrap="square" lIns="91425" tIns="45700" rIns="91425" bIns="45700" anchor="t" anchorCtr="0">
            <a:normAutofit fontScale="92500" lnSpcReduction="10000"/>
          </a:bodyPr>
          <a:lstStyle/>
          <a:p>
            <a:r>
              <a:rPr lang="en-US" b="1" dirty="0"/>
              <a:t>Authentication</a:t>
            </a:r>
            <a:endParaRPr lang="en-US" dirty="0"/>
          </a:p>
          <a:p>
            <a:pPr lvl="1">
              <a:buFont typeface="Wingdings" panose="05000000000000000000" pitchFamily="2" charset="2"/>
              <a:buChar char="q"/>
            </a:pPr>
            <a:r>
              <a:rPr lang="en-US" i="1" dirty="0"/>
              <a:t>Policy:</a:t>
            </a:r>
            <a:r>
              <a:rPr lang="en-US" dirty="0"/>
              <a:t> Users must authenticate using secure methods, such as strong passwords, multi-factor authentication, or biometrics, before accessing systems or data.</a:t>
            </a:r>
          </a:p>
          <a:p>
            <a:pPr lvl="1">
              <a:buFont typeface="Wingdings" panose="05000000000000000000" pitchFamily="2" charset="2"/>
              <a:buChar char="q"/>
            </a:pPr>
            <a:r>
              <a:rPr lang="en-US" i="1" dirty="0"/>
              <a:t>Rationale:</a:t>
            </a:r>
            <a:r>
              <a:rPr lang="en-US" dirty="0"/>
              <a:t> Ensures only authorized individuals can access resources, preventing unauthorized entry.</a:t>
            </a:r>
          </a:p>
          <a:p>
            <a:r>
              <a:rPr lang="en-US" b="1" dirty="0"/>
              <a:t>Authorization</a:t>
            </a:r>
            <a:endParaRPr lang="en-US" dirty="0"/>
          </a:p>
          <a:p>
            <a:pPr lvl="1">
              <a:buFont typeface="Wingdings" panose="05000000000000000000" pitchFamily="2" charset="2"/>
              <a:buChar char="q"/>
            </a:pPr>
            <a:r>
              <a:rPr lang="en-US" i="1" dirty="0"/>
              <a:t>Policy:</a:t>
            </a:r>
            <a:r>
              <a:rPr lang="en-US" dirty="0"/>
              <a:t> Access permissions are granted based on roles and responsibilities. Users receive the minimum necessary access rights to perform their tasks.</a:t>
            </a:r>
          </a:p>
          <a:p>
            <a:pPr lvl="1">
              <a:buFont typeface="Wingdings" panose="05000000000000000000" pitchFamily="2" charset="2"/>
              <a:buChar char="q"/>
            </a:pPr>
            <a:r>
              <a:rPr lang="en-US" i="1" dirty="0"/>
              <a:t>Rationale:</a:t>
            </a:r>
            <a:r>
              <a:rPr lang="en-US" dirty="0"/>
              <a:t> Limits potential damage from unauthorized access, following the principle of least privilege.</a:t>
            </a:r>
          </a:p>
          <a:p>
            <a:r>
              <a:rPr lang="en-US" b="1" dirty="0"/>
              <a:t>Accounting</a:t>
            </a:r>
            <a:endParaRPr lang="en-US" dirty="0"/>
          </a:p>
          <a:p>
            <a:pPr lvl="1">
              <a:buFont typeface="Wingdings" panose="05000000000000000000" pitchFamily="2" charset="2"/>
              <a:buChar char="q"/>
            </a:pPr>
            <a:r>
              <a:rPr lang="en-US" i="1" dirty="0"/>
              <a:t>Policy:</a:t>
            </a:r>
            <a:r>
              <a:rPr lang="en-US" dirty="0"/>
              <a:t> Comprehensive logging of user activities and system events. Access logs are regularly reviewed for anomalies or suspicious activities.</a:t>
            </a:r>
          </a:p>
          <a:p>
            <a:pPr lvl="1">
              <a:buFont typeface="Wingdings" panose="05000000000000000000" pitchFamily="2" charset="2"/>
              <a:buChar char="q"/>
            </a:pPr>
            <a:r>
              <a:rPr lang="en-US" i="1" dirty="0"/>
              <a:t>Rationale:</a:t>
            </a:r>
            <a:r>
              <a:rPr lang="en-US" dirty="0"/>
              <a:t> Provides a trail of user actions, aiding in forensic analysis, and helps detect and respond to security incidents.</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6858000" y="203199"/>
            <a:ext cx="4669374" cy="876301"/>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Rectangle 2"/>
          <p:cNvSpPr/>
          <p:nvPr/>
        </p:nvSpPr>
        <p:spPr>
          <a:xfrm>
            <a:off x="203200" y="1079500"/>
            <a:ext cx="11767475" cy="5355312"/>
          </a:xfrm>
          <a:prstGeom prst="rect">
            <a:avLst/>
          </a:prstGeom>
        </p:spPr>
        <p:txBody>
          <a:bodyPr wrap="square">
            <a:spAutoFit/>
          </a:bodyPr>
          <a:lstStyle/>
          <a:p>
            <a:r>
              <a:rPr lang="en-US" sz="1800" i="1" dirty="0">
                <a:solidFill>
                  <a:srgbClr val="D1D5DB"/>
                </a:solidFill>
                <a:latin typeface="Times New Roman" panose="02020603050405020304" pitchFamily="18" charset="0"/>
                <a:cs typeface="Times New Roman" panose="02020603050405020304" pitchFamily="18" charset="0"/>
              </a:rPr>
              <a:t>Chosen Coding Vulnerability: Input Validation</a:t>
            </a:r>
            <a:endParaRPr lang="en-US" sz="1800" dirty="0">
              <a:solidFill>
                <a:srgbClr val="D1D5D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b="1" dirty="0">
                <a:solidFill>
                  <a:srgbClr val="D1D5DB"/>
                </a:solidFill>
                <a:latin typeface="Times New Roman" panose="02020603050405020304" pitchFamily="18" charset="0"/>
                <a:cs typeface="Times New Roman" panose="02020603050405020304" pitchFamily="18" charset="0"/>
              </a:rPr>
              <a:t>Test 1: Valid Input for User Registration</a:t>
            </a:r>
            <a:endParaRPr lang="en-US" sz="1800" dirty="0">
              <a:solidFill>
                <a:srgbClr val="D1D5D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i="1" dirty="0">
                <a:solidFill>
                  <a:srgbClr val="D1D5DB"/>
                </a:solidFill>
                <a:latin typeface="Times New Roman" panose="02020603050405020304" pitchFamily="18" charset="0"/>
                <a:cs typeface="Times New Roman" panose="02020603050405020304" pitchFamily="18" charset="0"/>
              </a:rPr>
              <a:t>Question:</a:t>
            </a:r>
            <a:r>
              <a:rPr lang="en-US" sz="1800" dirty="0">
                <a:solidFill>
                  <a:srgbClr val="D1D5DB"/>
                </a:solidFill>
                <a:latin typeface="Times New Roman" panose="02020603050405020304" pitchFamily="18" charset="0"/>
                <a:cs typeface="Times New Roman" panose="02020603050405020304" pitchFamily="18" charset="0"/>
              </a:rPr>
              <a:t> Can the system handle valid user registration input?</a:t>
            </a:r>
          </a:p>
          <a:p>
            <a:pPr marL="285750" indent="-285750">
              <a:buFont typeface="Wingdings" panose="05000000000000000000" pitchFamily="2" charset="2"/>
              <a:buChar char="Ø"/>
            </a:pPr>
            <a:r>
              <a:rPr lang="en-US" sz="1800" i="1" dirty="0">
                <a:solidFill>
                  <a:srgbClr val="D1D5DB"/>
                </a:solidFill>
                <a:latin typeface="Times New Roman" panose="02020603050405020304" pitchFamily="18" charset="0"/>
                <a:cs typeface="Times New Roman" panose="02020603050405020304" pitchFamily="18" charset="0"/>
              </a:rPr>
              <a:t>Result:</a:t>
            </a:r>
            <a:r>
              <a:rPr lang="en-US" sz="1800" dirty="0">
                <a:solidFill>
                  <a:srgbClr val="D1D5DB"/>
                </a:solidFill>
                <a:latin typeface="Times New Roman" panose="02020603050405020304" pitchFamily="18" charset="0"/>
                <a:cs typeface="Times New Roman" panose="02020603050405020304" pitchFamily="18" charset="0"/>
              </a:rPr>
              <a:t> Positive. The system successfully registers a user with valid input.</a:t>
            </a:r>
          </a:p>
          <a:p>
            <a:pPr marL="285750" indent="-285750">
              <a:buFont typeface="Wingdings" panose="05000000000000000000" pitchFamily="2" charset="2"/>
              <a:buChar char="Ø"/>
            </a:pPr>
            <a:r>
              <a:rPr lang="en-US" sz="1800" b="1" dirty="0">
                <a:solidFill>
                  <a:srgbClr val="D1D5DB"/>
                </a:solidFill>
                <a:latin typeface="Times New Roman" panose="02020603050405020304" pitchFamily="18" charset="0"/>
                <a:cs typeface="Times New Roman" panose="02020603050405020304" pitchFamily="18" charset="0"/>
              </a:rPr>
              <a:t>Test 2: SQL Injection Attempt</a:t>
            </a:r>
            <a:endParaRPr lang="en-US" sz="1800" dirty="0">
              <a:solidFill>
                <a:srgbClr val="D1D5D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i="1" dirty="0">
                <a:solidFill>
                  <a:srgbClr val="D1D5DB"/>
                </a:solidFill>
                <a:latin typeface="Times New Roman" panose="02020603050405020304" pitchFamily="18" charset="0"/>
                <a:cs typeface="Times New Roman" panose="02020603050405020304" pitchFamily="18" charset="0"/>
              </a:rPr>
              <a:t>Question:</a:t>
            </a:r>
            <a:r>
              <a:rPr lang="en-US" sz="1800" dirty="0">
                <a:solidFill>
                  <a:srgbClr val="D1D5DB"/>
                </a:solidFill>
                <a:latin typeface="Times New Roman" panose="02020603050405020304" pitchFamily="18" charset="0"/>
                <a:cs typeface="Times New Roman" panose="02020603050405020304" pitchFamily="18" charset="0"/>
              </a:rPr>
              <a:t> Does the system prevent SQL injection attempts?</a:t>
            </a:r>
          </a:p>
          <a:p>
            <a:pPr marL="285750" indent="-285750">
              <a:buFont typeface="Wingdings" panose="05000000000000000000" pitchFamily="2" charset="2"/>
              <a:buChar char="Ø"/>
            </a:pPr>
            <a:r>
              <a:rPr lang="en-US" sz="1800" i="1" dirty="0">
                <a:solidFill>
                  <a:srgbClr val="D1D5DB"/>
                </a:solidFill>
                <a:latin typeface="Times New Roman" panose="02020603050405020304" pitchFamily="18" charset="0"/>
                <a:cs typeface="Times New Roman" panose="02020603050405020304" pitchFamily="18" charset="0"/>
              </a:rPr>
              <a:t>Result:</a:t>
            </a:r>
            <a:r>
              <a:rPr lang="en-US" sz="1800" dirty="0">
                <a:solidFill>
                  <a:srgbClr val="D1D5DB"/>
                </a:solidFill>
                <a:latin typeface="Times New Roman" panose="02020603050405020304" pitchFamily="18" charset="0"/>
                <a:cs typeface="Times New Roman" panose="02020603050405020304" pitchFamily="18" charset="0"/>
              </a:rPr>
              <a:t> Negative. The system should reject the input to prevent potential SQL injection vulnerabilities.</a:t>
            </a:r>
          </a:p>
          <a:p>
            <a:pPr marL="285750" indent="-285750">
              <a:buFont typeface="Wingdings" panose="05000000000000000000" pitchFamily="2" charset="2"/>
              <a:buChar char="Ø"/>
            </a:pPr>
            <a:r>
              <a:rPr lang="en-US" sz="1800" b="1" dirty="0">
                <a:solidFill>
                  <a:srgbClr val="D1D5DB"/>
                </a:solidFill>
                <a:latin typeface="Times New Roman" panose="02020603050405020304" pitchFamily="18" charset="0"/>
                <a:cs typeface="Times New Roman" panose="02020603050405020304" pitchFamily="18" charset="0"/>
              </a:rPr>
              <a:t>Test 3: Cross-Site Scripting (XSS) Attempt</a:t>
            </a:r>
            <a:endParaRPr lang="en-US" sz="1800" dirty="0">
              <a:solidFill>
                <a:srgbClr val="D1D5D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i="1" dirty="0">
                <a:solidFill>
                  <a:srgbClr val="D1D5DB"/>
                </a:solidFill>
                <a:latin typeface="Times New Roman" panose="02020603050405020304" pitchFamily="18" charset="0"/>
                <a:cs typeface="Times New Roman" panose="02020603050405020304" pitchFamily="18" charset="0"/>
              </a:rPr>
              <a:t>Question:</a:t>
            </a:r>
            <a:r>
              <a:rPr lang="en-US" sz="1800" dirty="0">
                <a:solidFill>
                  <a:srgbClr val="D1D5DB"/>
                </a:solidFill>
                <a:latin typeface="Times New Roman" panose="02020603050405020304" pitchFamily="18" charset="0"/>
                <a:cs typeface="Times New Roman" panose="02020603050405020304" pitchFamily="18" charset="0"/>
              </a:rPr>
              <a:t> Does the system prevent cross-site scripting attempts?</a:t>
            </a:r>
          </a:p>
          <a:p>
            <a:pPr marL="285750" indent="-285750">
              <a:buFont typeface="Wingdings" panose="05000000000000000000" pitchFamily="2" charset="2"/>
              <a:buChar char="Ø"/>
            </a:pPr>
            <a:r>
              <a:rPr lang="en-US" sz="1800" i="1" dirty="0">
                <a:solidFill>
                  <a:srgbClr val="D1D5DB"/>
                </a:solidFill>
                <a:latin typeface="Times New Roman" panose="02020603050405020304" pitchFamily="18" charset="0"/>
                <a:cs typeface="Times New Roman" panose="02020603050405020304" pitchFamily="18" charset="0"/>
              </a:rPr>
              <a:t>Result:</a:t>
            </a:r>
            <a:r>
              <a:rPr lang="en-US" sz="1800" dirty="0">
                <a:solidFill>
                  <a:srgbClr val="D1D5DB"/>
                </a:solidFill>
                <a:latin typeface="Times New Roman" panose="02020603050405020304" pitchFamily="18" charset="0"/>
                <a:cs typeface="Times New Roman" panose="02020603050405020304" pitchFamily="18" charset="0"/>
              </a:rPr>
              <a:t> Negative. The system should sanitize input to prevent XSS vulnerabilities.</a:t>
            </a:r>
          </a:p>
          <a:p>
            <a:pPr marL="285750" indent="-285750">
              <a:buFont typeface="Wingdings" panose="05000000000000000000" pitchFamily="2" charset="2"/>
              <a:buChar char="Ø"/>
            </a:pPr>
            <a:r>
              <a:rPr lang="en-US" sz="1800" b="1" dirty="0">
                <a:solidFill>
                  <a:srgbClr val="D1D5DB"/>
                </a:solidFill>
                <a:latin typeface="Times New Roman" panose="02020603050405020304" pitchFamily="18" charset="0"/>
                <a:cs typeface="Times New Roman" panose="02020603050405020304" pitchFamily="18" charset="0"/>
              </a:rPr>
              <a:t>Test 4: Valid Input for Data Retrieval</a:t>
            </a:r>
            <a:endParaRPr lang="en-US" sz="1800" dirty="0">
              <a:solidFill>
                <a:srgbClr val="D1D5D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i="1" dirty="0">
                <a:solidFill>
                  <a:srgbClr val="D1D5DB"/>
                </a:solidFill>
                <a:latin typeface="Times New Roman" panose="02020603050405020304" pitchFamily="18" charset="0"/>
                <a:cs typeface="Times New Roman" panose="02020603050405020304" pitchFamily="18" charset="0"/>
              </a:rPr>
              <a:t>Question:</a:t>
            </a:r>
            <a:r>
              <a:rPr lang="en-US" sz="1800" dirty="0">
                <a:solidFill>
                  <a:srgbClr val="D1D5DB"/>
                </a:solidFill>
                <a:latin typeface="Times New Roman" panose="02020603050405020304" pitchFamily="18" charset="0"/>
                <a:cs typeface="Times New Roman" panose="02020603050405020304" pitchFamily="18" charset="0"/>
              </a:rPr>
              <a:t> Can the system retrieve data correctly with valid input?</a:t>
            </a:r>
          </a:p>
          <a:p>
            <a:pPr marL="285750" indent="-285750">
              <a:buFont typeface="Wingdings" panose="05000000000000000000" pitchFamily="2" charset="2"/>
              <a:buChar char="Ø"/>
            </a:pPr>
            <a:r>
              <a:rPr lang="en-US" sz="1800" i="1" dirty="0">
                <a:solidFill>
                  <a:srgbClr val="D1D5DB"/>
                </a:solidFill>
                <a:latin typeface="Times New Roman" panose="02020603050405020304" pitchFamily="18" charset="0"/>
                <a:cs typeface="Times New Roman" panose="02020603050405020304" pitchFamily="18" charset="0"/>
              </a:rPr>
              <a:t>Result:</a:t>
            </a:r>
            <a:r>
              <a:rPr lang="en-US" sz="1800" dirty="0">
                <a:solidFill>
                  <a:srgbClr val="D1D5DB"/>
                </a:solidFill>
                <a:latin typeface="Times New Roman" panose="02020603050405020304" pitchFamily="18" charset="0"/>
                <a:cs typeface="Times New Roman" panose="02020603050405020304" pitchFamily="18" charset="0"/>
              </a:rPr>
              <a:t> Positive. The system successfully retrieves data with valid input.</a:t>
            </a:r>
          </a:p>
          <a:p>
            <a:pPr marL="285750" indent="-285750">
              <a:buFont typeface="Wingdings" panose="05000000000000000000" pitchFamily="2" charset="2"/>
              <a:buChar char="Ø"/>
            </a:pPr>
            <a:r>
              <a:rPr lang="en-US" sz="1800" b="1" dirty="0">
                <a:solidFill>
                  <a:srgbClr val="D1D5DB"/>
                </a:solidFill>
                <a:latin typeface="Times New Roman" panose="02020603050405020304" pitchFamily="18" charset="0"/>
                <a:cs typeface="Times New Roman" panose="02020603050405020304" pitchFamily="18" charset="0"/>
              </a:rPr>
              <a:t>Test 5: Buffer Overflow Attempt</a:t>
            </a:r>
            <a:endParaRPr lang="en-US" sz="1800" dirty="0">
              <a:solidFill>
                <a:srgbClr val="D1D5D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i="1" dirty="0">
                <a:solidFill>
                  <a:srgbClr val="D1D5DB"/>
                </a:solidFill>
                <a:latin typeface="Times New Roman" panose="02020603050405020304" pitchFamily="18" charset="0"/>
                <a:cs typeface="Times New Roman" panose="02020603050405020304" pitchFamily="18" charset="0"/>
              </a:rPr>
              <a:t>Question:</a:t>
            </a:r>
            <a:r>
              <a:rPr lang="en-US" sz="1800" dirty="0">
                <a:solidFill>
                  <a:srgbClr val="D1D5DB"/>
                </a:solidFill>
                <a:latin typeface="Times New Roman" panose="02020603050405020304" pitchFamily="18" charset="0"/>
                <a:cs typeface="Times New Roman" panose="02020603050405020304" pitchFamily="18" charset="0"/>
              </a:rPr>
              <a:t> Can the system handle input that attempts buffer overflow?</a:t>
            </a:r>
          </a:p>
          <a:p>
            <a:pPr marL="285750" indent="-285750">
              <a:buFont typeface="Wingdings" panose="05000000000000000000" pitchFamily="2" charset="2"/>
              <a:buChar char="Ø"/>
            </a:pPr>
            <a:r>
              <a:rPr lang="en-US" sz="1800" i="1" dirty="0">
                <a:solidFill>
                  <a:srgbClr val="D1D5DB"/>
                </a:solidFill>
                <a:latin typeface="Times New Roman" panose="02020603050405020304" pitchFamily="18" charset="0"/>
                <a:cs typeface="Times New Roman" panose="02020603050405020304" pitchFamily="18" charset="0"/>
              </a:rPr>
              <a:t>Result:</a:t>
            </a:r>
            <a:r>
              <a:rPr lang="en-US" sz="1800" dirty="0">
                <a:solidFill>
                  <a:srgbClr val="D1D5DB"/>
                </a:solidFill>
                <a:latin typeface="Times New Roman" panose="02020603050405020304" pitchFamily="18" charset="0"/>
                <a:cs typeface="Times New Roman" panose="02020603050405020304" pitchFamily="18" charset="0"/>
              </a:rPr>
              <a:t> Negative. The system should reject input that might lead to buffer overflow vulnerabilities.</a:t>
            </a:r>
          </a:p>
          <a:p>
            <a:pPr marL="285750" indent="-285750">
              <a:buFont typeface="Wingdings" panose="05000000000000000000" pitchFamily="2" charset="2"/>
              <a:buChar char="Ø"/>
            </a:pPr>
            <a:r>
              <a:rPr lang="en-US" sz="1800" b="1" dirty="0">
                <a:solidFill>
                  <a:srgbClr val="D1D5DB"/>
                </a:solidFill>
                <a:latin typeface="Times New Roman" panose="02020603050405020304" pitchFamily="18" charset="0"/>
                <a:cs typeface="Times New Roman" panose="02020603050405020304" pitchFamily="18" charset="0"/>
              </a:rPr>
              <a:t>Test 6: Special Characters in User Input</a:t>
            </a:r>
            <a:endParaRPr lang="en-US" sz="1800" dirty="0">
              <a:solidFill>
                <a:srgbClr val="D1D5D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i="1" dirty="0">
                <a:solidFill>
                  <a:srgbClr val="D1D5DB"/>
                </a:solidFill>
                <a:latin typeface="Times New Roman" panose="02020603050405020304" pitchFamily="18" charset="0"/>
                <a:cs typeface="Times New Roman" panose="02020603050405020304" pitchFamily="18" charset="0"/>
              </a:rPr>
              <a:t>Question:</a:t>
            </a:r>
            <a:r>
              <a:rPr lang="en-US" sz="1800" dirty="0">
                <a:solidFill>
                  <a:srgbClr val="D1D5DB"/>
                </a:solidFill>
                <a:latin typeface="Times New Roman" panose="02020603050405020304" pitchFamily="18" charset="0"/>
                <a:cs typeface="Times New Roman" panose="02020603050405020304" pitchFamily="18" charset="0"/>
              </a:rPr>
              <a:t> How does the system handle special characters in user input?</a:t>
            </a:r>
          </a:p>
          <a:p>
            <a:pPr marL="285750" indent="-285750">
              <a:buFont typeface="Wingdings" panose="05000000000000000000" pitchFamily="2" charset="2"/>
              <a:buChar char="Ø"/>
            </a:pPr>
            <a:r>
              <a:rPr lang="en-US" sz="1800" i="1" dirty="0">
                <a:solidFill>
                  <a:srgbClr val="D1D5DB"/>
                </a:solidFill>
                <a:latin typeface="Times New Roman" panose="02020603050405020304" pitchFamily="18" charset="0"/>
                <a:cs typeface="Times New Roman" panose="02020603050405020304" pitchFamily="18" charset="0"/>
              </a:rPr>
              <a:t>Result:</a:t>
            </a:r>
            <a:r>
              <a:rPr lang="en-US" sz="1800" dirty="0">
                <a:solidFill>
                  <a:srgbClr val="D1D5DB"/>
                </a:solidFill>
                <a:latin typeface="Times New Roman" panose="02020603050405020304" pitchFamily="18" charset="0"/>
                <a:cs typeface="Times New Roman" panose="02020603050405020304" pitchFamily="18" charset="0"/>
              </a:rPr>
              <a:t> Positive. The system correctly processes user input with special characters without causing vulnerabilities.</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0764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136</TotalTime>
  <Words>2089</Words>
  <Application>Microsoft Office PowerPoint</Application>
  <PresentationFormat>Widescreen</PresentationFormat>
  <Paragraphs>161</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Wingdings</vt:lpstr>
      <vt:lpstr>Century Gothic</vt:lpstr>
      <vt:lpstr>Times New Roman</vt:lpstr>
      <vt:lpstr>Courier New</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User</cp:lastModifiedBy>
  <cp:revision>27</cp:revision>
  <dcterms:created xsi:type="dcterms:W3CDTF">2020-08-19T17:59:24Z</dcterms:created>
  <dcterms:modified xsi:type="dcterms:W3CDTF">2023-11-29T13:00:58Z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