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2da63f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32da63f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76d420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76d420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076d420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076d420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32da63f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32da63f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76d420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76d420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76d420a2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076d420a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076d420a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076d420a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76d420a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076d420a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76d420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76d42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076d420a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076d420a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76d420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076d420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076d420a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076d420a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076d420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076d420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076d420a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076d420a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76d420a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076d420a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15.jp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75208" y="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On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Risk in banking and financial services </a:t>
            </a:r>
            <a:endParaRPr sz="3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75200" y="1725200"/>
            <a:ext cx="89688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 15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i="1" lang="en-GB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RISK ANALYZERS </a:t>
            </a:r>
            <a:endParaRPr i="1" sz="2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MRINAL MURALI 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NAGA SAI GANA VIDYA DARI 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 KOUSHALYA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SHRUTHI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675" y="2208613"/>
            <a:ext cx="878674" cy="87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b="26750" l="20445" r="17615" t="51041"/>
          <a:stretch/>
        </p:blipFill>
        <p:spPr>
          <a:xfrm rot="2483991">
            <a:off x="4700548" y="2140874"/>
            <a:ext cx="1226656" cy="29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HYPOTHESES </a:t>
            </a:r>
            <a:r>
              <a:rPr lang="en-GB"/>
              <a:t>AND SUPPORTING </a:t>
            </a:r>
            <a:r>
              <a:rPr lang="en-GB"/>
              <a:t>DATA VISUALIZATIONS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72425" y="125875"/>
            <a:ext cx="89715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50" y="1366875"/>
            <a:ext cx="7029950" cy="37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450" y="2619763"/>
            <a:ext cx="43815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923475" y="739675"/>
            <a:ext cx="7469400" cy="492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METRICS SHOW ABSENCE OF GENDER BIAS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00" y="1864501"/>
            <a:ext cx="6726126" cy="30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0" y="471500"/>
            <a:ext cx="9144000" cy="9234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STATUS DISTRIBUTION OF REPAYERS AND DEFAULTERS ARE SIMILAR.</a:t>
            </a:r>
            <a:endParaRPr b="1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FAMILY STATUS SHOULD NOT BE A BIAS TO TO DECIDE LOAN APPROVAL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93725"/>
            <a:ext cx="91440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25" y="1202650"/>
            <a:ext cx="6923831" cy="37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50100" y="535925"/>
            <a:ext cx="9043800" cy="8004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SOCIETY IS HEADED IN GOOD DIRECTION, MAJORITY REPAY THE LOANS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</a:t>
            </a:r>
            <a:r>
              <a:rPr lang="en-GB"/>
              <a:t>VISUALIZATION-LOAN TYPE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750" y="1798325"/>
            <a:ext cx="72771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0" y="763000"/>
            <a:ext cx="9144000" cy="492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CASH LOANS ARE MOSTLY PREFERRED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700"/>
            <a:ext cx="5438876" cy="320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630" y="1374650"/>
            <a:ext cx="1688520" cy="336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150" y="1695919"/>
            <a:ext cx="1871675" cy="27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5438875" y="867950"/>
            <a:ext cx="3732000" cy="4002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IMPACT OF PREVIOUS LOAN APPLICATION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618400" y="500925"/>
            <a:ext cx="41664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Upon extensive exploratory data analysis we conclude that :-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arenR"/>
            </a:pPr>
            <a:r>
              <a:rPr lang="en-GB" sz="1400">
                <a:solidFill>
                  <a:srgbClr val="000000"/>
                </a:solidFill>
              </a:rPr>
              <a:t>Loan Approval is unbiased, from an ethical standpoint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arenR"/>
            </a:pPr>
            <a:r>
              <a:rPr lang="en-GB" sz="1400">
                <a:solidFill>
                  <a:srgbClr val="000000"/>
                </a:solidFill>
              </a:rPr>
              <a:t>Payment difficulties from the previous application is the most responsible factor for loan approval/rejection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GB" sz="1400">
                <a:solidFill>
                  <a:srgbClr val="000000"/>
                </a:solidFill>
              </a:rPr>
              <a:t>Cash Loans are the most preferred loan types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GB" sz="1400">
                <a:solidFill>
                  <a:srgbClr val="000000"/>
                </a:solidFill>
              </a:rPr>
              <a:t>Previous Application has a high impact on current application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286250" y="192875"/>
            <a:ext cx="4857900" cy="54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We have taken data on risk analytics in banking and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financial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services as it is a real world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scenario.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There are many factors taken into consideration - about 159 fields checks if a client is to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eligible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for loan.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PRIME QUESTIONS !!!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06375" y="12592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arenR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customers facing bias ?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arenR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are more responsible for loan approval or rejection ?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arenR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impact of previous loan application on new application 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430350" y="43850"/>
            <a:ext cx="446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 Ironically, In The World of Data Science, the right Questions are more valuable than data itself” !!!</a:t>
            </a:r>
            <a:endParaRPr b="1" i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90275" y="190175"/>
            <a:ext cx="37389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1.Cleansing of data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2.Data Transformation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3. Data Visualization</a:t>
            </a:r>
            <a:endParaRPr sz="26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379125" y="54975"/>
            <a:ext cx="4764900" cy="5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 analysing data we 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first ask if the data is accurate ?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under consideration has 2 separate datasets and many columns have missing values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cleansing of data we have to: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NA values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if the values are higher in number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less, add the mean/median/mode value as the missing value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63" y="3396875"/>
            <a:ext cx="3819525" cy="93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>
            <a:stCxn id="86" idx="1"/>
            <a:endCxn id="86" idx="3"/>
          </p:cNvCxnSpPr>
          <p:nvPr/>
        </p:nvCxnSpPr>
        <p:spPr>
          <a:xfrm>
            <a:off x="4379125" y="2567025"/>
            <a:ext cx="47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cleansing of Data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0600" y="1217300"/>
            <a:ext cx="66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Before cleansing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7875"/>
            <a:ext cx="5224350" cy="23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550" y="1527875"/>
            <a:ext cx="29813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62056" l="0" r="0" t="0"/>
          <a:stretch/>
        </p:blipFill>
        <p:spPr>
          <a:xfrm>
            <a:off x="5606563" y="4024750"/>
            <a:ext cx="2828925" cy="9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5606538" y="4933225"/>
            <a:ext cx="27324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…………………………………….</a:t>
            </a:r>
            <a:endParaRPr sz="12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5075" y="1303100"/>
            <a:ext cx="46577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75000" y="193525"/>
            <a:ext cx="859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Using different functions to replace null values with suitable measures of central tendency</a:t>
            </a:r>
            <a:endParaRPr sz="2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05550" y="1476850"/>
            <a:ext cx="85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312275"/>
            <a:ext cx="5707150" cy="363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550" y="2172400"/>
            <a:ext cx="5460575" cy="19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3565550" y="2183150"/>
            <a:ext cx="5460600" cy="189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108125" y="61575"/>
            <a:ext cx="8860800" cy="101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RESULT OF DATA COMBINATION and FEATURE SELECTION</a:t>
            </a:r>
            <a:endParaRPr sz="1720"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56379" t="0"/>
          <a:stretch/>
        </p:blipFill>
        <p:spPr>
          <a:xfrm rot="5400000">
            <a:off x="6824400" y="2150296"/>
            <a:ext cx="3076549" cy="1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600"/>
            <a:ext cx="3841274" cy="1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26088"/>
            <a:ext cx="4136900" cy="1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8688" y="1552170"/>
            <a:ext cx="4335326" cy="2039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9"/>
          <p:cNvCxnSpPr/>
          <p:nvPr/>
        </p:nvCxnSpPr>
        <p:spPr>
          <a:xfrm>
            <a:off x="7254013" y="2732479"/>
            <a:ext cx="396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3841275" y="1269000"/>
            <a:ext cx="17415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116" idx="3"/>
          </p:cNvCxnSpPr>
          <p:nvPr/>
        </p:nvCxnSpPr>
        <p:spPr>
          <a:xfrm flipH="1" rot="10800000">
            <a:off x="4136900" y="3579000"/>
            <a:ext cx="1756800" cy="7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8125" y="61575"/>
            <a:ext cx="8860800" cy="101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RESULT OF DATA COMBINATION and FEATURE SELECTION</a:t>
            </a:r>
            <a:endParaRPr sz="172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675"/>
            <a:ext cx="7053037" cy="1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225" y="2072750"/>
            <a:ext cx="6103052" cy="15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28500"/>
            <a:ext cx="7468801" cy="1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6">
            <a:alphaModFix/>
          </a:blip>
          <a:srcRect b="0" l="0" r="55255" t="0"/>
          <a:stretch/>
        </p:blipFill>
        <p:spPr>
          <a:xfrm>
            <a:off x="296225" y="2229900"/>
            <a:ext cx="1921924" cy="1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2218125" y="2850350"/>
            <a:ext cx="826200" cy="1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 for cleansing Combined Data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25" y="1319900"/>
            <a:ext cx="5895157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