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008000"/>
    <a:srgbClr val="E422B1"/>
    <a:srgbClr val="003300"/>
    <a:srgbClr val="FE0E08"/>
    <a:srgbClr val="66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3BD26275-17A2-4235-8611-BD6136D0F440}" type="datetimeFigureOut">
              <a:rPr lang="en-US" smtClean="0"/>
              <a:pPr/>
              <a:t>6/14/2024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7E1D032-B147-4683-9CC1-DB838CD93FB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7E1D032-B147-4683-9CC1-DB838CD93FB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obj" preserve="1" userDrawn="1">
  <p:cSld name="Title Slide">
    <p:spTree>
      <p:nvGrpSpPr>
        <p:cNvPr id="1" name=""/>
        <p:cNvGrpSpPr/>
        <p:nvPr/>
      </p:nvGrpSpPr>
      <p:grpSpPr bwMode="auto">
        <a:xfrm>
          <a:off x="0" y="0"/>
          <a:ext cx="0" cy="0"/>
          <a:chOff x="0" y="0"/>
          <a:chExt cx="0" cy="0"/>
        </a:xfrm>
      </p:grpSpPr>
      <p:sp>
        <p:nvSpPr>
          <p:cNvPr id="2" name="Holder 2"/>
          <p:cNvSpPr>
            <a:spLocks noGrp="1"/>
          </p:cNvSpPr>
          <p:nvPr>
            <p:ph type="ctrTitle"/>
          </p:nvPr>
        </p:nvSpPr>
        <p:spPr bwMode="auto">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pPr>
              <a:defRPr/>
            </a:pPr>
            <a:endParaRPr/>
          </a:p>
        </p:txBody>
      </p:sp>
      <p:sp>
        <p:nvSpPr>
          <p:cNvPr id="3" name="Holder 3"/>
          <p:cNvSpPr>
            <a:spLocks noGrp="1"/>
          </p:cNvSpPr>
          <p:nvPr>
            <p:ph type="subTitle" idx="4"/>
          </p:nvPr>
        </p:nvSpPr>
        <p:spPr bwMode="auto">
          <a:xfrm>
            <a:off x="1828800" y="3840480"/>
            <a:ext cx="8534400" cy="171450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6/14/2024</a:t>
            </a:fld>
            <a:endParaRPr lang="en-US"/>
          </a:p>
        </p:txBody>
      </p:sp>
      <p:sp>
        <p:nvSpPr>
          <p:cNvPr id="6" name="Holder 6"/>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pPr marL="38100">
                <a:lnSpc>
                  <a:spcPct val="100000"/>
                </a:lnSpc>
                <a:spcBef>
                  <a:spcPts val="55"/>
                </a:spcBef>
                <a:defRPr/>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body" idx="1"/>
          </p:nvPr>
        </p:nvSpPr>
        <p:spPr bwMode="auto"/>
        <p:txBody>
          <a:bodyPr lIns="0" tIns="0" rIns="0" bIns="0"/>
          <a:lstStyle>
            <a:lvl1pPr>
              <a:defRPr/>
            </a:lvl1pPr>
          </a:lstStyle>
          <a:p>
            <a:pPr>
              <a:defRPr/>
            </a:pPr>
            <a:endParaRPr/>
          </a:p>
        </p:txBody>
      </p:sp>
      <p:sp>
        <p:nvSpPr>
          <p:cNvPr id="4" name="Holder 4"/>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6/14/2024</a:t>
            </a:fld>
            <a:endParaRPr lang="en-US"/>
          </a:p>
        </p:txBody>
      </p:sp>
      <p:sp>
        <p:nvSpPr>
          <p:cNvPr id="6" name="Holder 6"/>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pPr marL="38100">
                <a:lnSpc>
                  <a:spcPct val="100000"/>
                </a:lnSpc>
                <a:spcBef>
                  <a:spcPts val="55"/>
                </a:spcBef>
                <a:defRPr/>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wo Content">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sz="half" idx="2"/>
          </p:nvPr>
        </p:nvSpPr>
        <p:spPr bwMode="auto">
          <a:xfrm>
            <a:off x="609600" y="1577340"/>
            <a:ext cx="5303520" cy="452628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sz="half" idx="3"/>
          </p:nvPr>
        </p:nvSpPr>
        <p:spPr bwMode="auto">
          <a:xfrm>
            <a:off x="6278880" y="1577340"/>
            <a:ext cx="5303520" cy="4526280"/>
          </a:xfrm>
          <a:prstGeom prst="rect">
            <a:avLst/>
          </a:prstGeom>
        </p:spPr>
        <p:txBody>
          <a:bodyPr wrap="square" lIns="0" tIns="0" rIns="0" bIns="0">
            <a:spAutoFit/>
          </a:bodyPr>
          <a:lstStyle>
            <a:lvl1pPr>
              <a:defRPr/>
            </a:lvl1pPr>
          </a:lstStyle>
          <a:p>
            <a:pPr>
              <a:defRPr/>
            </a:pPr>
            <a:endParaRPr/>
          </a:p>
        </p:txBody>
      </p:sp>
      <p:sp>
        <p:nvSpPr>
          <p:cNvPr id="5" name="Holder 5"/>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6" name="Holder 6"/>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6/14/2024</a:t>
            </a:fld>
            <a:endParaRPr lang="en-US"/>
          </a:p>
        </p:txBody>
      </p:sp>
      <p:sp>
        <p:nvSpPr>
          <p:cNvPr id="7" name="Holder 7"/>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pPr marL="38100">
                <a:lnSpc>
                  <a:spcPct val="100000"/>
                </a:lnSpc>
                <a:spcBef>
                  <a:spcPts val="55"/>
                </a:spcBef>
                <a:defRPr/>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obj" preserve="1" userDrawn="1">
  <p:cSld name="Title Only">
    <p:spTree>
      <p:nvGrpSpPr>
        <p:cNvPr id="1" name=""/>
        <p:cNvGrpSpPr/>
        <p:nvPr/>
      </p:nvGrpSpPr>
      <p:grpSpPr bwMode="auto">
        <a:xfrm>
          <a:off x="0" y="0"/>
          <a:ext cx="0" cy="0"/>
          <a:chOff x="0" y="0"/>
          <a:chExt cx="0" cy="0"/>
        </a:xfrm>
      </p:grpSpPr>
      <p:sp>
        <p:nvSpPr>
          <p:cNvPr id="2" name="Holder 2"/>
          <p:cNvSpPr>
            <a:spLocks noGrp="1"/>
          </p:cNvSpPr>
          <p:nvPr>
            <p:ph type="title"/>
          </p:nvPr>
        </p:nvSpPr>
        <p:spPr bwMode="auto"/>
        <p:txBody>
          <a:bodyPr lIns="0" tIns="0" rIns="0" bIns="0"/>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4" name="Holder 4"/>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6/14/2024</a:t>
            </a:fld>
            <a:endParaRPr lang="en-US"/>
          </a:p>
        </p:txBody>
      </p:sp>
      <p:sp>
        <p:nvSpPr>
          <p:cNvPr id="5" name="Holder 5"/>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pPr marL="38100">
                <a:lnSpc>
                  <a:spcPct val="100000"/>
                </a:lnSpc>
                <a:spcBef>
                  <a:spcPts val="55"/>
                </a:spcBef>
                <a:defRPr/>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obj" preserve="1" userDrawn="1">
  <p:cSld name="Blank">
    <p:spTree>
      <p:nvGrpSpPr>
        <p:cNvPr id="1" name=""/>
        <p:cNvGrpSpPr/>
        <p:nvPr/>
      </p:nvGrpSpPr>
      <p:grpSpPr bwMode="auto">
        <a:xfrm>
          <a:off x="0" y="0"/>
          <a:ext cx="0" cy="0"/>
          <a:chOff x="0" y="0"/>
          <a:chExt cx="0" cy="0"/>
        </a:xfrm>
      </p:grpSpPr>
      <p:sp>
        <p:nvSpPr>
          <p:cNvPr id="2" name="Holder 2"/>
          <p:cNvSpPr>
            <a:spLocks noGrp="1"/>
          </p:cNvSpPr>
          <p:nvPr>
            <p:ph type="ftr" sz="quarter" idx="5"/>
          </p:nvPr>
        </p:nvSpPr>
        <p:spPr bwMode="auto"/>
        <p:txBody>
          <a:bodyPr lIns="0" tIns="0" rIns="0" bIns="0"/>
          <a:lstStyle>
            <a:lvl1pPr algn="ctr">
              <a:defRPr>
                <a:solidFill>
                  <a:schemeClr val="tx1">
                    <a:tint val="75000"/>
                  </a:schemeClr>
                </a:solidFill>
              </a:defRPr>
            </a:lvl1pPr>
          </a:lstStyle>
          <a:p>
            <a:pPr>
              <a:defRPr/>
            </a:pPr>
            <a:endParaRPr/>
          </a:p>
        </p:txBody>
      </p:sp>
      <p:sp>
        <p:nvSpPr>
          <p:cNvPr id="3" name="Holder 3"/>
          <p:cNvSpPr>
            <a:spLocks noGrp="1"/>
          </p:cNvSpPr>
          <p:nvPr>
            <p:ph type="dt" sz="half" idx="6"/>
          </p:nvPr>
        </p:nvSpPr>
        <p:spPr bwMode="auto"/>
        <p:txBody>
          <a:bodyPr lIns="0" tIns="0" rIns="0" bIns="0"/>
          <a:lstStyle>
            <a:lvl1pPr algn="l">
              <a:defRPr>
                <a:solidFill>
                  <a:schemeClr val="tx1">
                    <a:tint val="75000"/>
                  </a:schemeClr>
                </a:solidFill>
              </a:defRPr>
            </a:lvl1pPr>
          </a:lstStyle>
          <a:p>
            <a:pPr>
              <a:defRPr/>
            </a:pPr>
            <a:fld id="{1D8BD707-D9CF-40AE-B4C6-C98DA3205C09}" type="datetimeFigureOut">
              <a:rPr lang="en-US"/>
              <a:pPr>
                <a:defRPr/>
              </a:pPr>
              <a:t>6/14/2024</a:t>
            </a:fld>
            <a:endParaRPr lang="en-US"/>
          </a:p>
        </p:txBody>
      </p:sp>
      <p:sp>
        <p:nvSpPr>
          <p:cNvPr id="4" name="Holder 4"/>
          <p:cNvSpPr>
            <a:spLocks noGrp="1"/>
          </p:cNvSpPr>
          <p:nvPr>
            <p:ph type="sldNum" sz="quarter" idx="7"/>
          </p:nvPr>
        </p:nvSpPr>
        <p:spPr bwMode="auto"/>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pPr marL="38100">
                <a:lnSpc>
                  <a:spcPct val="100000"/>
                </a:lnSpc>
                <a:spcBef>
                  <a:spcPts val="55"/>
                </a:spcBef>
                <a:defRPr/>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bwMode="auto">
        <a:xfrm>
          <a:off x="0" y="0"/>
          <a:ext cx="0" cy="0"/>
          <a:chOff x="0" y="0"/>
          <a:chExt cx="0" cy="0"/>
        </a:xfrm>
      </p:grpSpPr>
      <p:sp>
        <p:nvSpPr>
          <p:cNvPr id="16" name="bg object 16"/>
          <p:cNvSpPr/>
          <p:nvPr/>
        </p:nvSpPr>
        <p:spPr bwMode="auto">
          <a:xfrm>
            <a:off x="9377425" y="4825"/>
            <a:ext cx="1218565" cy="6853555"/>
          </a:xfrm>
          <a:custGeom>
            <a:avLst/>
            <a:gdLst/>
            <a:ahLst/>
            <a:cxnLst/>
            <a:rect l="l" t="t" r="r" b="b"/>
            <a:pathLst>
              <a:path w="1218565" h="6853555" extrusionOk="0">
                <a:moveTo>
                  <a:pt x="0" y="0"/>
                </a:moveTo>
                <a:lnTo>
                  <a:pt x="1218352" y="6853171"/>
                </a:lnTo>
              </a:path>
            </a:pathLst>
          </a:custGeom>
          <a:ln w="9525">
            <a:solidFill>
              <a:srgbClr val="5FCAEE"/>
            </a:solidFill>
          </a:ln>
        </p:spPr>
        <p:txBody>
          <a:bodyPr wrap="square" lIns="0" tIns="0" rIns="0" bIns="0" rtlCol="0"/>
          <a:lstStyle/>
          <a:p>
            <a:pPr>
              <a:defRPr/>
            </a:pPr>
            <a:endParaRPr/>
          </a:p>
        </p:txBody>
      </p:sp>
      <p:sp>
        <p:nvSpPr>
          <p:cNvPr id="17" name="bg object 17"/>
          <p:cNvSpPr/>
          <p:nvPr/>
        </p:nvSpPr>
        <p:spPr bwMode="auto">
          <a:xfrm>
            <a:off x="7448612" y="3694896"/>
            <a:ext cx="4743450" cy="3163570"/>
          </a:xfrm>
          <a:custGeom>
            <a:avLst/>
            <a:gdLst/>
            <a:ahLst/>
            <a:cxnLst/>
            <a:rect l="l" t="t" r="r" b="b"/>
            <a:pathLst>
              <a:path w="4743450" h="3163570" extrusionOk="0">
                <a:moveTo>
                  <a:pt x="4743387" y="0"/>
                </a:moveTo>
                <a:lnTo>
                  <a:pt x="0" y="3163101"/>
                </a:lnTo>
              </a:path>
            </a:pathLst>
          </a:custGeom>
          <a:ln w="9525">
            <a:solidFill>
              <a:srgbClr val="5FCAEE"/>
            </a:solidFill>
          </a:ln>
        </p:spPr>
        <p:txBody>
          <a:bodyPr wrap="square" lIns="0" tIns="0" rIns="0" bIns="0" rtlCol="0"/>
          <a:lstStyle/>
          <a:p>
            <a:pPr>
              <a:defRPr/>
            </a:pPr>
            <a:endParaRPr/>
          </a:p>
        </p:txBody>
      </p:sp>
      <p:sp>
        <p:nvSpPr>
          <p:cNvPr id="18" name="bg object 18"/>
          <p:cNvSpPr/>
          <p:nvPr/>
        </p:nvSpPr>
        <p:spPr bwMode="auto">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19" name="bg object 19"/>
          <p:cNvSpPr/>
          <p:nvPr/>
        </p:nvSpPr>
        <p:spPr bwMode="auto">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20" name="bg object 20"/>
          <p:cNvSpPr/>
          <p:nvPr/>
        </p:nvSpPr>
        <p:spPr bwMode="auto">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21" name="bg object 21"/>
          <p:cNvSpPr/>
          <p:nvPr/>
        </p:nvSpPr>
        <p:spPr bwMode="auto">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22" name="bg object 22"/>
          <p:cNvSpPr/>
          <p:nvPr/>
        </p:nvSpPr>
        <p:spPr bwMode="auto">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23" name="bg object 23"/>
          <p:cNvSpPr/>
          <p:nvPr/>
        </p:nvSpPr>
        <p:spPr bwMode="auto">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24" name="bg object 24"/>
          <p:cNvSpPr/>
          <p:nvPr/>
        </p:nvSpPr>
        <p:spPr bwMode="auto">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sp>
        <p:nvSpPr>
          <p:cNvPr id="25" name="bg object 25"/>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2" name="Holder 2"/>
          <p:cNvSpPr>
            <a:spLocks noGrp="1"/>
          </p:cNvSpPr>
          <p:nvPr>
            <p:ph type="title"/>
          </p:nvPr>
        </p:nvSpPr>
        <p:spPr bwMode="auto">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pPr>
              <a:defRPr/>
            </a:pPr>
            <a:endParaRPr/>
          </a:p>
        </p:txBody>
      </p:sp>
      <p:sp>
        <p:nvSpPr>
          <p:cNvPr id="3" name="Holder 3"/>
          <p:cNvSpPr>
            <a:spLocks noGrp="1"/>
          </p:cNvSpPr>
          <p:nvPr>
            <p:ph type="body" idx="1"/>
          </p:nvPr>
        </p:nvSpPr>
        <p:spPr bwMode="auto">
          <a:xfrm>
            <a:off x="609600" y="1577340"/>
            <a:ext cx="10972800" cy="4526280"/>
          </a:xfrm>
          <a:prstGeom prst="rect">
            <a:avLst/>
          </a:prstGeom>
        </p:spPr>
        <p:txBody>
          <a:bodyPr wrap="square" lIns="0" tIns="0" rIns="0" bIns="0">
            <a:spAutoFit/>
          </a:bodyPr>
          <a:lstStyle>
            <a:lvl1pPr>
              <a:defRPr/>
            </a:lvl1pPr>
          </a:lstStyle>
          <a:p>
            <a:pPr>
              <a:defRPr/>
            </a:pPr>
            <a:endParaRPr/>
          </a:p>
        </p:txBody>
      </p:sp>
      <p:sp>
        <p:nvSpPr>
          <p:cNvPr id="4" name="Holder 4"/>
          <p:cNvSpPr>
            <a:spLocks noGrp="1"/>
          </p:cNvSpPr>
          <p:nvPr>
            <p:ph type="ftr" sz="quarter" idx="5"/>
          </p:nvPr>
        </p:nvSpPr>
        <p:spPr bwMode="auto">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pPr>
              <a:defRPr/>
            </a:pPr>
            <a:endParaRPr/>
          </a:p>
        </p:txBody>
      </p:sp>
      <p:sp>
        <p:nvSpPr>
          <p:cNvPr id="5" name="Holder 5"/>
          <p:cNvSpPr>
            <a:spLocks noGrp="1"/>
          </p:cNvSpPr>
          <p:nvPr>
            <p:ph type="dt" sz="half" idx="6"/>
          </p:nvPr>
        </p:nvSpPr>
        <p:spPr bwMode="auto">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pPr>
              <a:defRPr/>
            </a:pPr>
            <a:fld id="{1D8BD707-D9CF-40AE-B4C6-C98DA3205C09}" type="datetimeFigureOut">
              <a:rPr lang="en-US"/>
              <a:pPr>
                <a:defRPr/>
              </a:pPr>
              <a:t>6/14/2024</a:t>
            </a:fld>
            <a:endParaRPr lang="en-US"/>
          </a:p>
        </p:txBody>
      </p:sp>
      <p:sp>
        <p:nvSpPr>
          <p:cNvPr id="6" name="Holder 6"/>
          <p:cNvSpPr>
            <a:spLocks noGrp="1"/>
          </p:cNvSpPr>
          <p:nvPr>
            <p:ph type="sldNum" sz="quarter" idx="7"/>
          </p:nvPr>
        </p:nvSpPr>
        <p:spPr bwMode="auto">
          <a:xfrm>
            <a:off x="11353417" y="6473337"/>
            <a:ext cx="151129" cy="191769"/>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defRPr/>
            </a:pPr>
            <a:fld id="{81D60167-4931-47E6-BA6A-407CBD079E47}" type="slidenum">
              <a:rPr spc="10"/>
              <a:pPr marL="38100">
                <a:lnSpc>
                  <a:spcPct val="100000"/>
                </a:lnSpc>
                <a:spcBef>
                  <a:spcPts val="55"/>
                </a:spcBef>
                <a:defRPr/>
              </a:pPr>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410527" y="2371725"/>
            <a:ext cx="9228773" cy="1368422"/>
            <a:chOff x="499198" y="2949983"/>
            <a:chExt cx="9228773" cy="1368422"/>
          </a:xfrm>
        </p:grpSpPr>
        <p:sp>
          <p:nvSpPr>
            <p:cNvPr id="3" name="object 3"/>
            <p:cNvSpPr/>
            <p:nvPr/>
          </p:nvSpPr>
          <p:spPr bwMode="auto">
            <a:xfrm>
              <a:off x="499198" y="2949983"/>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defRPr/>
              </a:pPr>
              <a:endParaRPr/>
            </a:p>
          </p:txBody>
        </p:sp>
        <p:sp>
          <p:nvSpPr>
            <p:cNvPr id="4" name="object 4"/>
            <p:cNvSpPr/>
            <p:nvPr/>
          </p:nvSpPr>
          <p:spPr bwMode="auto">
            <a:xfrm>
              <a:off x="9080271" y="375643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defRPr/>
              </a:pPr>
              <a:endParaRPr/>
            </a:p>
          </p:txBody>
        </p:sp>
      </p:grpSp>
      <p:sp>
        <p:nvSpPr>
          <p:cNvPr id="5" name="object 5"/>
          <p:cNvSpPr/>
          <p:nvPr/>
        </p:nvSpPr>
        <p:spPr bwMode="auto">
          <a:xfrm>
            <a:off x="3657600" y="44191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defRPr/>
            </a:pPr>
            <a:endParaRPr/>
          </a:p>
        </p:txBody>
      </p:sp>
      <p:sp>
        <p:nvSpPr>
          <p:cNvPr id="6"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defRPr/>
            </a:pPr>
            <a:endParaRPr/>
          </a:p>
        </p:txBody>
      </p:sp>
      <p:sp>
        <p:nvSpPr>
          <p:cNvPr id="7" name="object 7"/>
          <p:cNvSpPr txBox="1">
            <a:spLocks noGrp="1"/>
          </p:cNvSpPr>
          <p:nvPr>
            <p:ph type="ctrTitle"/>
          </p:nvPr>
        </p:nvSpPr>
        <p:spPr bwMode="auto">
          <a:xfrm rot="10800000" flipV="1">
            <a:off x="1595406" y="4753579"/>
            <a:ext cx="9161753" cy="1247777"/>
          </a:xfrm>
          <a:prstGeom prst="rect">
            <a:avLst/>
          </a:prstGeom>
        </p:spPr>
        <p:txBody>
          <a:bodyPr vert="horz" wrap="square" lIns="0" tIns="16510" rIns="0" bIns="0" rtlCol="0">
            <a:spAutoFit/>
          </a:bodyPr>
          <a:lstStyle/>
          <a:p>
            <a:pPr marL="3213735" algn="l">
              <a:lnSpc>
                <a:spcPct val="100000"/>
              </a:lnSpc>
              <a:spcBef>
                <a:spcPts val="130"/>
              </a:spcBef>
              <a:defRPr/>
            </a:pPr>
            <a:r>
              <a:rPr lang="en-IN" sz="4000" spc="15" dirty="0" smtClean="0">
                <a:latin typeface="Times New Roman"/>
                <a:cs typeface="Times New Roman"/>
              </a:rPr>
              <a:t>   </a:t>
            </a:r>
            <a:br>
              <a:rPr lang="en-IN" sz="4000" spc="15" dirty="0" smtClean="0">
                <a:latin typeface="Times New Roman"/>
                <a:cs typeface="Times New Roman"/>
              </a:rPr>
            </a:br>
            <a:r>
              <a:rPr lang="en-IN" sz="4000" spc="15" dirty="0" smtClean="0">
                <a:latin typeface="Times New Roman"/>
                <a:cs typeface="Times New Roman"/>
              </a:rPr>
              <a:t>  KOUSHAR SHAIK</a:t>
            </a:r>
            <a:endParaRPr sz="4000" spc="15">
              <a:latin typeface="Times New Roman"/>
              <a:cs typeface="Times New Roman"/>
            </a:endParaRPr>
          </a:p>
        </p:txBody>
      </p:sp>
      <p:sp>
        <p:nvSpPr>
          <p:cNvPr id="8" name="object 8"/>
          <p:cNvSpPr txBox="1"/>
          <p:nvPr/>
        </p:nvSpPr>
        <p:spPr bwMode="auto">
          <a:xfrm>
            <a:off x="2095472" y="2285992"/>
            <a:ext cx="6786610" cy="1885131"/>
          </a:xfrm>
          <a:prstGeom prst="rect">
            <a:avLst/>
          </a:prstGeom>
        </p:spPr>
        <p:txBody>
          <a:bodyPr vert="horz" wrap="square" lIns="0" tIns="12700" rIns="0" bIns="0" rtlCol="0">
            <a:spAutoFit/>
          </a:bodyPr>
          <a:lstStyle/>
          <a:p>
            <a:pPr marL="12700" algn="just">
              <a:lnSpc>
                <a:spcPct val="100000"/>
              </a:lnSpc>
              <a:spcBef>
                <a:spcPts val="100"/>
              </a:spcBef>
              <a:defRPr/>
            </a:pPr>
            <a:r>
              <a:rPr lang="en-IN" sz="4000" dirty="0" smtClean="0">
                <a:solidFill>
                  <a:srgbClr val="00B0F0"/>
                </a:solidFill>
                <a:latin typeface="Trebuchet MS"/>
                <a:cs typeface="Trebuchet MS"/>
              </a:rPr>
              <a:t>  </a:t>
            </a:r>
            <a:r>
              <a:rPr lang="en-IN" sz="4000" dirty="0" smtClean="0">
                <a:solidFill>
                  <a:srgbClr val="C00000"/>
                </a:solidFill>
                <a:latin typeface="Trebuchet MS"/>
                <a:cs typeface="Trebuchet MS"/>
              </a:rPr>
              <a:t>FINAL  PROJECT   ON</a:t>
            </a:r>
          </a:p>
          <a:p>
            <a:pPr marL="12700" algn="just">
              <a:lnSpc>
                <a:spcPct val="100000"/>
              </a:lnSpc>
              <a:spcBef>
                <a:spcPts val="100"/>
              </a:spcBef>
              <a:defRPr/>
            </a:pPr>
            <a:endParaRPr lang="en-IN" sz="3600" dirty="0" smtClean="0">
              <a:solidFill>
                <a:srgbClr val="FF0000"/>
              </a:solidFill>
              <a:latin typeface="Trebuchet MS"/>
              <a:cs typeface="Trebuchet MS"/>
            </a:endParaRPr>
          </a:p>
          <a:p>
            <a:pPr marL="12700" algn="just">
              <a:lnSpc>
                <a:spcPct val="100000"/>
              </a:lnSpc>
              <a:spcBef>
                <a:spcPts val="100"/>
              </a:spcBef>
              <a:defRPr/>
            </a:pPr>
            <a:r>
              <a:rPr lang="en-IN" sz="4400" dirty="0" smtClean="0">
                <a:solidFill>
                  <a:srgbClr val="002060"/>
                </a:solidFill>
                <a:latin typeface="Trebuchet MS"/>
                <a:cs typeface="Trebuchet MS"/>
              </a:rPr>
              <a:t>        KEYLOGGER</a:t>
            </a:r>
            <a:endParaRPr sz="4400">
              <a:solidFill>
                <a:srgbClr val="002060"/>
              </a:solidFill>
              <a:latin typeface="Trebuchet MS"/>
              <a:cs typeface="Trebuchet MS"/>
            </a:endParaRPr>
          </a:p>
        </p:txBody>
      </p:sp>
      <p:pic>
        <p:nvPicPr>
          <p:cNvPr id="9" name="object 9"/>
          <p:cNvPicPr/>
          <p:nvPr/>
        </p:nvPicPr>
        <p:blipFill>
          <a:blip r:embed="rId2"/>
          <a:stretch/>
        </p:blipFill>
        <p:spPr bwMode="auto">
          <a:xfrm>
            <a:off x="676275" y="6467475"/>
            <a:ext cx="2143125" cy="200025"/>
          </a:xfrm>
          <a:prstGeom prst="rect">
            <a:avLst/>
          </a:prstGeom>
        </p:spPr>
      </p:pic>
      <p:sp>
        <p:nvSpPr>
          <p:cNvPr id="11" name="object 11"/>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1</a:t>
            </a:fld>
            <a:endParaRPr spc="1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object 2"/>
          <p:cNvPicPr/>
          <p:nvPr/>
        </p:nvPicPr>
        <p:blipFill>
          <a:blip r:embed="rId2"/>
          <a:stretch/>
        </p:blipFill>
        <p:spPr bwMode="auto">
          <a:xfrm>
            <a:off x="0" y="1500174"/>
            <a:ext cx="2695574" cy="3248025"/>
          </a:xfrm>
          <a:prstGeom prst="rect">
            <a:avLst/>
          </a:prstGeom>
        </p:spPr>
      </p:pic>
      <p:sp>
        <p:nvSpPr>
          <p:cNvPr id="6" name="object 6"/>
          <p:cNvSpPr txBox="1">
            <a:spLocks noGrp="1"/>
          </p:cNvSpPr>
          <p:nvPr>
            <p:ph type="title"/>
          </p:nvPr>
        </p:nvSpPr>
        <p:spPr bwMode="auto">
          <a:xfrm>
            <a:off x="0" y="214290"/>
            <a:ext cx="12192000" cy="690574"/>
          </a:xfrm>
          <a:prstGeom prst="rect">
            <a:avLst/>
          </a:prstGeom>
        </p:spPr>
        <p:txBody>
          <a:bodyPr vert="horz" wrap="square" lIns="0" tIns="13335" rIns="0" bIns="0" rtlCol="0">
            <a:spAutoFit/>
          </a:bodyPr>
          <a:lstStyle/>
          <a:p>
            <a:pPr marL="12700">
              <a:lnSpc>
                <a:spcPct val="100000"/>
              </a:lnSpc>
              <a:spcBef>
                <a:spcPts val="105"/>
              </a:spcBef>
              <a:defRPr/>
            </a:pPr>
            <a:r>
              <a:rPr sz="4400" spc="-40">
                <a:solidFill>
                  <a:srgbClr val="003300"/>
                </a:solidFill>
              </a:rPr>
              <a:t>Y</a:t>
            </a:r>
            <a:r>
              <a:rPr sz="4400" spc="10">
                <a:solidFill>
                  <a:srgbClr val="003300"/>
                </a:solidFill>
              </a:rPr>
              <a:t>O</a:t>
            </a:r>
            <a:r>
              <a:rPr sz="4400" spc="25">
                <a:solidFill>
                  <a:srgbClr val="003300"/>
                </a:solidFill>
              </a:rPr>
              <a:t>U</a:t>
            </a:r>
            <a:r>
              <a:rPr sz="4400">
                <a:solidFill>
                  <a:srgbClr val="003300"/>
                </a:solidFill>
              </a:rPr>
              <a:t>R</a:t>
            </a:r>
            <a:r>
              <a:rPr sz="4400" spc="5">
                <a:solidFill>
                  <a:srgbClr val="003300"/>
                </a:solidFill>
              </a:rPr>
              <a:t> </a:t>
            </a:r>
            <a:r>
              <a:rPr sz="4400" spc="25">
                <a:solidFill>
                  <a:srgbClr val="003300"/>
                </a:solidFill>
              </a:rPr>
              <a:t>S</a:t>
            </a:r>
            <a:r>
              <a:rPr sz="4400" spc="10">
                <a:solidFill>
                  <a:srgbClr val="003300"/>
                </a:solidFill>
              </a:rPr>
              <a:t>O</a:t>
            </a:r>
            <a:r>
              <a:rPr sz="4400" spc="25">
                <a:solidFill>
                  <a:srgbClr val="003300"/>
                </a:solidFill>
              </a:rPr>
              <a:t>LU</a:t>
            </a:r>
            <a:r>
              <a:rPr sz="4400" spc="-35">
                <a:solidFill>
                  <a:srgbClr val="003300"/>
                </a:solidFill>
              </a:rPr>
              <a:t>T</a:t>
            </a:r>
            <a:r>
              <a:rPr sz="4400" spc="-30">
                <a:solidFill>
                  <a:srgbClr val="003300"/>
                </a:solidFill>
              </a:rPr>
              <a:t>I</a:t>
            </a:r>
            <a:r>
              <a:rPr sz="4400" spc="10">
                <a:solidFill>
                  <a:srgbClr val="003300"/>
                </a:solidFill>
              </a:rPr>
              <a:t>O</a:t>
            </a:r>
            <a:r>
              <a:rPr sz="4400">
                <a:solidFill>
                  <a:srgbClr val="003300"/>
                </a:solidFill>
              </a:rPr>
              <a:t>N</a:t>
            </a:r>
            <a:r>
              <a:rPr sz="4400" spc="-345">
                <a:solidFill>
                  <a:srgbClr val="003300"/>
                </a:solidFill>
              </a:rPr>
              <a:t> </a:t>
            </a:r>
            <a:r>
              <a:rPr sz="4400" spc="-35">
                <a:solidFill>
                  <a:srgbClr val="003300"/>
                </a:solidFill>
              </a:rPr>
              <a:t>A</a:t>
            </a:r>
            <a:r>
              <a:rPr sz="4400" spc="-5">
                <a:solidFill>
                  <a:srgbClr val="003300"/>
                </a:solidFill>
              </a:rPr>
              <a:t>N</a:t>
            </a:r>
            <a:r>
              <a:rPr sz="4400">
                <a:solidFill>
                  <a:srgbClr val="003300"/>
                </a:solidFill>
              </a:rPr>
              <a:t>D</a:t>
            </a:r>
            <a:r>
              <a:rPr sz="4400" spc="35">
                <a:solidFill>
                  <a:srgbClr val="003300"/>
                </a:solidFill>
              </a:rPr>
              <a:t> </a:t>
            </a:r>
            <a:r>
              <a:rPr sz="4400" spc="-30">
                <a:solidFill>
                  <a:srgbClr val="003300"/>
                </a:solidFill>
              </a:rPr>
              <a:t>I</a:t>
            </a:r>
            <a:r>
              <a:rPr sz="4400" spc="-35">
                <a:solidFill>
                  <a:srgbClr val="003300"/>
                </a:solidFill>
              </a:rPr>
              <a:t>T</a:t>
            </a:r>
            <a:r>
              <a:rPr sz="4400">
                <a:solidFill>
                  <a:srgbClr val="003300"/>
                </a:solidFill>
              </a:rPr>
              <a:t>S</a:t>
            </a:r>
            <a:r>
              <a:rPr sz="4400" spc="60">
                <a:solidFill>
                  <a:srgbClr val="003300"/>
                </a:solidFill>
              </a:rPr>
              <a:t> </a:t>
            </a:r>
            <a:r>
              <a:rPr sz="4400" spc="-295">
                <a:solidFill>
                  <a:srgbClr val="003300"/>
                </a:solidFill>
              </a:rPr>
              <a:t>V</a:t>
            </a:r>
            <a:r>
              <a:rPr sz="4400" spc="-35">
                <a:solidFill>
                  <a:srgbClr val="003300"/>
                </a:solidFill>
              </a:rPr>
              <a:t>A</a:t>
            </a:r>
            <a:r>
              <a:rPr sz="4400" spc="25">
                <a:solidFill>
                  <a:srgbClr val="003300"/>
                </a:solidFill>
              </a:rPr>
              <a:t>LU</a:t>
            </a:r>
            <a:r>
              <a:rPr sz="4400">
                <a:solidFill>
                  <a:srgbClr val="003300"/>
                </a:solidFill>
              </a:rPr>
              <a:t>E</a:t>
            </a:r>
            <a:r>
              <a:rPr sz="4400" spc="-65">
                <a:solidFill>
                  <a:srgbClr val="003300"/>
                </a:solidFill>
              </a:rPr>
              <a:t> </a:t>
            </a:r>
            <a:r>
              <a:rPr sz="4400" spc="-15">
                <a:solidFill>
                  <a:srgbClr val="003300"/>
                </a:solidFill>
              </a:rPr>
              <a:t>P</a:t>
            </a:r>
            <a:r>
              <a:rPr sz="4400" spc="-30">
                <a:solidFill>
                  <a:srgbClr val="003300"/>
                </a:solidFill>
              </a:rPr>
              <a:t>R</a:t>
            </a:r>
            <a:r>
              <a:rPr sz="4400" spc="10">
                <a:solidFill>
                  <a:srgbClr val="003300"/>
                </a:solidFill>
              </a:rPr>
              <a:t>O</a:t>
            </a:r>
            <a:r>
              <a:rPr sz="4400" spc="-15">
                <a:solidFill>
                  <a:srgbClr val="003300"/>
                </a:solidFill>
              </a:rPr>
              <a:t>P</a:t>
            </a:r>
            <a:r>
              <a:rPr sz="4400" spc="10">
                <a:solidFill>
                  <a:srgbClr val="003300"/>
                </a:solidFill>
              </a:rPr>
              <a:t>O</a:t>
            </a:r>
            <a:r>
              <a:rPr sz="4400" spc="25">
                <a:solidFill>
                  <a:srgbClr val="003300"/>
                </a:solidFill>
              </a:rPr>
              <a:t>S</a:t>
            </a:r>
            <a:r>
              <a:rPr sz="4400" spc="-30">
                <a:solidFill>
                  <a:srgbClr val="003300"/>
                </a:solidFill>
              </a:rPr>
              <a:t>I</a:t>
            </a:r>
            <a:r>
              <a:rPr sz="4400" spc="-35">
                <a:solidFill>
                  <a:srgbClr val="003300"/>
                </a:solidFill>
              </a:rPr>
              <a:t>T</a:t>
            </a:r>
            <a:r>
              <a:rPr sz="4400" spc="-30">
                <a:solidFill>
                  <a:srgbClr val="003300"/>
                </a:solidFill>
              </a:rPr>
              <a:t>I</a:t>
            </a:r>
            <a:r>
              <a:rPr sz="4400" spc="10">
                <a:solidFill>
                  <a:srgbClr val="003300"/>
                </a:solidFill>
              </a:rPr>
              <a:t>O</a:t>
            </a:r>
            <a:r>
              <a:rPr sz="4400">
                <a:solidFill>
                  <a:srgbClr val="003300"/>
                </a:solidFill>
              </a:rPr>
              <a:t>N</a:t>
            </a:r>
          </a:p>
        </p:txBody>
      </p:sp>
      <p:pic>
        <p:nvPicPr>
          <p:cNvPr id="7" name="object 7"/>
          <p:cNvPicPr/>
          <p:nvPr/>
        </p:nvPicPr>
        <p:blipFill>
          <a:blip r:embed="rId3"/>
          <a:stretch/>
        </p:blipFill>
        <p:spPr bwMode="auto">
          <a:xfrm>
            <a:off x="676275" y="6467475"/>
            <a:ext cx="2143125" cy="200025"/>
          </a:xfrm>
          <a:prstGeom prst="rect">
            <a:avLst/>
          </a:prstGeom>
        </p:spPr>
      </p:pic>
      <p:sp>
        <p:nvSpPr>
          <p:cNvPr id="9" name="object 9"/>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10</a:t>
            </a:fld>
            <a:endParaRPr spc="10"/>
          </a:p>
        </p:txBody>
      </p:sp>
      <p:sp>
        <p:nvSpPr>
          <p:cNvPr id="10" name="TextBox 9"/>
          <p:cNvSpPr txBox="1"/>
          <p:nvPr/>
        </p:nvSpPr>
        <p:spPr bwMode="auto">
          <a:xfrm>
            <a:off x="1762763" y="1348663"/>
            <a:ext cx="8119451" cy="5324535"/>
          </a:xfrm>
          <a:prstGeom prst="rect">
            <a:avLst/>
          </a:prstGeom>
          <a:noFill/>
        </p:spPr>
        <p:txBody>
          <a:bodyPr wrap="square" rtlCol="0">
            <a:spAutoFit/>
          </a:bodyPr>
          <a:lstStyle/>
          <a:p>
            <a:pPr marL="285750" indent="-285750" algn="just">
              <a:buFont typeface="Wingdings"/>
              <a:buChar char="v"/>
              <a:defRPr/>
            </a:pPr>
            <a:r>
              <a:rPr lang="en-US" sz="2000" dirty="0">
                <a:latin typeface="Times New Roman"/>
                <a:cs typeface="Times New Roman"/>
              </a:rPr>
              <a:t>Anti-Key-logger – As the name suggest these are the software which are anti / against key loggers and main task is to detect key-logger from a computer system.</a:t>
            </a:r>
            <a:endParaRPr sz="2000"/>
          </a:p>
          <a:p>
            <a:pPr marL="285750" indent="-285750" algn="just">
              <a:buFont typeface="Wingdings"/>
              <a:buChar char="v"/>
              <a:defRPr/>
            </a:pPr>
            <a:r>
              <a:rPr lang="en-US" sz="2000" dirty="0">
                <a:latin typeface="Times New Roman"/>
                <a:cs typeface="Times New Roman"/>
              </a:rPr>
              <a:t>Anti-Virus – Many anti-virus software also detect key loggers and delete them from the computer system. These are software anti-software so these can not get rid from the hardware key-loggers.</a:t>
            </a:r>
            <a:endParaRPr sz="2000"/>
          </a:p>
          <a:p>
            <a:pPr marL="285750" indent="-285750" algn="just">
              <a:buFont typeface="Wingdings"/>
              <a:buChar char="v"/>
              <a:defRPr/>
            </a:pPr>
            <a:r>
              <a:rPr lang="en-US" sz="2000" dirty="0">
                <a:latin typeface="Times New Roman"/>
                <a:cs typeface="Times New Roman"/>
              </a:rPr>
              <a:t>Automatic form filler – This technique can be used by the user to not fill forms on regular bases instead use automatic form filler which will give a shield against key-loggers as keys will not be pressed .</a:t>
            </a:r>
            <a:endParaRPr sz="2000"/>
          </a:p>
          <a:p>
            <a:pPr marL="285750" indent="-285750" algn="just">
              <a:buFont typeface="Wingdings"/>
              <a:buChar char="v"/>
              <a:defRPr/>
            </a:pPr>
            <a:r>
              <a:rPr lang="en-US" sz="2000" dirty="0">
                <a:latin typeface="Times New Roman"/>
                <a:cs typeface="Times New Roman"/>
              </a:rPr>
              <a:t>One-Time-Passwords – Using OTP’s as password may be safe as every time we login we have to use a new password.</a:t>
            </a:r>
            <a:endParaRPr sz="2000"/>
          </a:p>
          <a:p>
            <a:pPr marL="285750" indent="-285750" algn="just">
              <a:buFont typeface="Wingdings"/>
              <a:buChar char="v"/>
              <a:defRPr/>
            </a:pPr>
            <a:r>
              <a:rPr lang="en-US" sz="2000" dirty="0">
                <a:latin typeface="Times New Roman"/>
                <a:cs typeface="Times New Roman"/>
              </a:rPr>
              <a:t>Patterns or mouse-recognition – On android devices used pattern as a password of applications and on PC use mouse recognition, mouse program uses mouse gestures instead of stylus.</a:t>
            </a:r>
            <a:endParaRPr sz="2000"/>
          </a:p>
          <a:p>
            <a:pPr marL="285750" indent="-285750" algn="just">
              <a:buFont typeface="Wingdings"/>
              <a:buChar char="v"/>
              <a:defRPr/>
            </a:pPr>
            <a:r>
              <a:rPr lang="en-US" sz="2000" dirty="0">
                <a:latin typeface="Times New Roman"/>
                <a:cs typeface="Times New Roman"/>
              </a:rPr>
              <a:t>Voice to Text Converter – This software helps to prevent </a:t>
            </a:r>
            <a:r>
              <a:rPr lang="en-US" sz="2000" dirty="0" err="1">
                <a:latin typeface="Times New Roman"/>
                <a:cs typeface="Times New Roman"/>
              </a:rPr>
              <a:t>Keylogging</a:t>
            </a:r>
            <a:r>
              <a:rPr lang="en-US" sz="2000" dirty="0">
                <a:latin typeface="Times New Roman"/>
                <a:cs typeface="Times New Roman"/>
              </a:rPr>
              <a:t> which targets a specific part of our keyboard.</a:t>
            </a:r>
            <a:endParaRPr sz="2000"/>
          </a:p>
          <a:p>
            <a:pPr marL="285750" indent="-285750" algn="just">
              <a:buFont typeface="Wingdings"/>
              <a:buChar char="v"/>
              <a:defRPr/>
            </a:pPr>
            <a:endParaRPr lang="en-IN" sz="2000"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object 2"/>
          <p:cNvSpPr txBox="1"/>
          <p:nvPr/>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a:stretch/>
        </p:blipFill>
        <p:spPr bwMode="auto">
          <a:xfrm>
            <a:off x="9725025" y="3438525"/>
            <a:ext cx="2466975" cy="3419475"/>
          </a:xfrm>
          <a:prstGeom prst="rect">
            <a:avLst/>
          </a:prstGeom>
        </p:spPr>
      </p:pic>
      <p:sp>
        <p:nvSpPr>
          <p:cNvPr id="7" name="object 7"/>
          <p:cNvSpPr txBox="1">
            <a:spLocks noGrp="1"/>
          </p:cNvSpPr>
          <p:nvPr>
            <p:ph type="title"/>
          </p:nvPr>
        </p:nvSpPr>
        <p:spPr bwMode="auto">
          <a:xfrm>
            <a:off x="609600" y="457200"/>
            <a:ext cx="8915424" cy="755335"/>
          </a:xfrm>
          <a:prstGeom prst="rect">
            <a:avLst/>
          </a:prstGeom>
        </p:spPr>
        <p:txBody>
          <a:bodyPr vert="horz" wrap="square" lIns="0" tIns="16510" rIns="0" bIns="0" rtlCol="0">
            <a:spAutoFit/>
          </a:bodyPr>
          <a:lstStyle/>
          <a:p>
            <a:pPr marL="12700">
              <a:lnSpc>
                <a:spcPct val="100000"/>
              </a:lnSpc>
              <a:spcBef>
                <a:spcPts val="130"/>
              </a:spcBef>
              <a:defRPr/>
            </a:pPr>
            <a:r>
              <a:rPr spc="15">
                <a:solidFill>
                  <a:srgbClr val="E422B1"/>
                </a:solidFill>
              </a:rPr>
              <a:t>THE</a:t>
            </a:r>
            <a:r>
              <a:rPr spc="20">
                <a:solidFill>
                  <a:srgbClr val="E422B1"/>
                </a:solidFill>
              </a:rPr>
              <a:t> </a:t>
            </a:r>
            <a:r>
              <a:rPr spc="10">
                <a:solidFill>
                  <a:srgbClr val="E422B1"/>
                </a:solidFill>
              </a:rPr>
              <a:t>WOW</a:t>
            </a:r>
            <a:r>
              <a:rPr spc="85">
                <a:solidFill>
                  <a:srgbClr val="E422B1"/>
                </a:solidFill>
              </a:rPr>
              <a:t> </a:t>
            </a:r>
            <a:r>
              <a:rPr spc="10">
                <a:solidFill>
                  <a:srgbClr val="E422B1"/>
                </a:solidFill>
              </a:rPr>
              <a:t>IN</a:t>
            </a:r>
            <a:r>
              <a:rPr spc="-5">
                <a:solidFill>
                  <a:srgbClr val="E422B1"/>
                </a:solidFill>
              </a:rPr>
              <a:t> </a:t>
            </a:r>
            <a:r>
              <a:rPr spc="15">
                <a:solidFill>
                  <a:srgbClr val="E422B1"/>
                </a:solidFill>
              </a:rPr>
              <a:t>YOUR</a:t>
            </a:r>
            <a:r>
              <a:rPr spc="-10">
                <a:solidFill>
                  <a:srgbClr val="E422B1"/>
                </a:solidFill>
              </a:rPr>
              <a:t> </a:t>
            </a:r>
            <a:r>
              <a:rPr spc="20">
                <a:solidFill>
                  <a:srgbClr val="E422B1"/>
                </a:solidFill>
              </a:rPr>
              <a:t>SOLUTION</a:t>
            </a:r>
            <a:endParaRPr>
              <a:solidFill>
                <a:srgbClr val="E422B1"/>
              </a:solidFill>
            </a:endParaRPr>
          </a:p>
        </p:txBody>
      </p:sp>
      <p:sp>
        <p:nvSpPr>
          <p:cNvPr id="8" name="object 8"/>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pPr marL="38100">
                <a:lnSpc>
                  <a:spcPct val="100000"/>
                </a:lnSpc>
                <a:spcBef>
                  <a:spcPts val="55"/>
                </a:spcBef>
                <a:defRPr/>
              </a:pPr>
              <a:t>11</a:t>
            </a:fld>
            <a:endParaRPr sz="1100">
              <a:latin typeface="Trebuchet MS"/>
              <a:cs typeface="Trebuchet MS"/>
            </a:endParaRPr>
          </a:p>
        </p:txBody>
      </p:sp>
      <p:sp>
        <p:nvSpPr>
          <p:cNvPr id="12" name="TextBox 11"/>
          <p:cNvSpPr txBox="1"/>
          <p:nvPr/>
        </p:nvSpPr>
        <p:spPr bwMode="auto">
          <a:xfrm>
            <a:off x="238084" y="1884806"/>
            <a:ext cx="9072626" cy="3877985"/>
          </a:xfrm>
          <a:prstGeom prst="rect">
            <a:avLst/>
          </a:prstGeom>
          <a:noFill/>
        </p:spPr>
        <p:txBody>
          <a:bodyPr wrap="square" rtlCol="0">
            <a:spAutoFit/>
          </a:bodyPr>
          <a:lstStyle/>
          <a:p>
            <a:pPr marL="285750" indent="-285750" algn="just">
              <a:buFont typeface="Wingdings"/>
              <a:buChar char="v"/>
              <a:defRPr/>
            </a:pPr>
            <a:r>
              <a:rPr lang="en-US" sz="2400" b="1" dirty="0">
                <a:latin typeface="Times New Roman"/>
                <a:cs typeface="Times New Roman"/>
              </a:rPr>
              <a:t>Revolutionary AI-Powered Detection</a:t>
            </a:r>
            <a:r>
              <a:rPr lang="en-US" b="1" dirty="0">
                <a:latin typeface="Times New Roman"/>
                <a:cs typeface="Times New Roman"/>
              </a:rPr>
              <a:t>:</a:t>
            </a:r>
            <a:r>
              <a:rPr lang="en-US" dirty="0">
                <a:latin typeface="Times New Roman"/>
                <a:cs typeface="Times New Roman"/>
              </a:rPr>
              <a:t> </a:t>
            </a:r>
            <a:r>
              <a:rPr lang="en-US" sz="2000" dirty="0">
                <a:latin typeface="Times New Roman"/>
                <a:cs typeface="Times New Roman"/>
              </a:rPr>
              <a:t>Our solution utilizes cutting-edge artificial intelligence (AI) algorithms to detect and prevent </a:t>
            </a:r>
            <a:r>
              <a:rPr lang="en-US" sz="2000" dirty="0" err="1">
                <a:latin typeface="Times New Roman"/>
                <a:cs typeface="Times New Roman"/>
              </a:rPr>
              <a:t>keylogger</a:t>
            </a:r>
            <a:r>
              <a:rPr lang="en-US" sz="2000" dirty="0">
                <a:latin typeface="Times New Roman"/>
                <a:cs typeface="Times New Roman"/>
              </a:rPr>
              <a:t> threats with unprecedented accuracy and efficiency. By continuously analyzing user behavior patterns and keystroke dynamics, our AI-driven system can identify even the most sophisticated </a:t>
            </a:r>
            <a:r>
              <a:rPr lang="en-US" sz="2000" dirty="0" err="1">
                <a:latin typeface="Times New Roman"/>
                <a:cs typeface="Times New Roman"/>
              </a:rPr>
              <a:t>keyloggers</a:t>
            </a:r>
            <a:r>
              <a:rPr lang="en-US" sz="2000" dirty="0">
                <a:latin typeface="Times New Roman"/>
                <a:cs typeface="Times New Roman"/>
              </a:rPr>
              <a:t> in real-time, providing proactive protection against evolving threats</a:t>
            </a:r>
            <a:r>
              <a:rPr lang="en-US" dirty="0">
                <a:latin typeface="Times New Roman"/>
                <a:cs typeface="Times New Roman"/>
              </a:rPr>
              <a:t>.</a:t>
            </a:r>
            <a:endParaRPr/>
          </a:p>
          <a:p>
            <a:pPr algn="just">
              <a:defRPr/>
            </a:pPr>
            <a:endParaRPr lang="en-US" dirty="0">
              <a:latin typeface="Times New Roman"/>
              <a:cs typeface="Times New Roman"/>
            </a:endParaRPr>
          </a:p>
          <a:p>
            <a:pPr marL="285750" indent="-285750" algn="just">
              <a:buFont typeface="Wingdings"/>
              <a:buChar char="v"/>
              <a:defRPr/>
            </a:pPr>
            <a:r>
              <a:rPr lang="en-US" sz="2400" b="1" dirty="0">
                <a:latin typeface="Times New Roman"/>
                <a:cs typeface="Times New Roman"/>
              </a:rPr>
              <a:t>Predictive Behavioral Analysis and Auto-Remediation</a:t>
            </a:r>
            <a:r>
              <a:rPr lang="en-US" b="1" dirty="0">
                <a:latin typeface="Times New Roman"/>
                <a:cs typeface="Times New Roman"/>
              </a:rPr>
              <a:t>:</a:t>
            </a:r>
            <a:r>
              <a:rPr lang="en-US" dirty="0">
                <a:latin typeface="Times New Roman"/>
                <a:cs typeface="Times New Roman"/>
              </a:rPr>
              <a:t> </a:t>
            </a:r>
            <a:r>
              <a:rPr lang="en-US" sz="2000" dirty="0">
                <a:latin typeface="Times New Roman"/>
                <a:cs typeface="Times New Roman"/>
              </a:rPr>
              <a:t>Our solution harnesses the power of predictive behavioral analysis to anticipate and preemptively neutralize </a:t>
            </a:r>
            <a:r>
              <a:rPr lang="en-US" sz="2000" dirty="0" err="1">
                <a:latin typeface="Times New Roman"/>
                <a:cs typeface="Times New Roman"/>
              </a:rPr>
              <a:t>keylogger</a:t>
            </a:r>
            <a:r>
              <a:rPr lang="en-US" sz="2000" dirty="0">
                <a:latin typeface="Times New Roman"/>
                <a:cs typeface="Times New Roman"/>
              </a:rPr>
              <a:t> threats. By analyzing user behavior patterns and device interactions in real-time, our system can accurately predict when a </a:t>
            </a:r>
            <a:r>
              <a:rPr lang="en-US" sz="2000" dirty="0" err="1">
                <a:latin typeface="Times New Roman"/>
                <a:cs typeface="Times New Roman"/>
              </a:rPr>
              <a:t>keylogger</a:t>
            </a:r>
            <a:r>
              <a:rPr lang="en-US" sz="2000" dirty="0">
                <a:latin typeface="Times New Roman"/>
                <a:cs typeface="Times New Roman"/>
              </a:rPr>
              <a:t> is attempting to compromise the system. </a:t>
            </a:r>
            <a:endParaRPr lang="en-IN" sz="2000"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6" name="object 6"/>
          <p:cNvPicPr/>
          <p:nvPr/>
        </p:nvPicPr>
        <p:blipFill>
          <a:blip r:embed="rId2"/>
          <a:stretch/>
        </p:blipFill>
        <p:spPr bwMode="auto">
          <a:xfrm>
            <a:off x="1666875" y="6467475"/>
            <a:ext cx="76200" cy="177800"/>
          </a:xfrm>
          <a:prstGeom prst="rect">
            <a:avLst/>
          </a:prstGeom>
        </p:spPr>
      </p:pic>
      <p:sp>
        <p:nvSpPr>
          <p:cNvPr id="9" name="object 9"/>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pPr marL="38100">
                <a:lnSpc>
                  <a:spcPct val="100000"/>
                </a:lnSpc>
                <a:spcBef>
                  <a:spcPts val="55"/>
                </a:spcBef>
                <a:defRPr/>
              </a:pPr>
              <a:t>12</a:t>
            </a:fld>
            <a:endParaRPr sz="1100">
              <a:latin typeface="Trebuchet MS"/>
              <a:cs typeface="Trebuchet MS"/>
            </a:endParaRPr>
          </a:p>
        </p:txBody>
      </p:sp>
      <p:sp>
        <p:nvSpPr>
          <p:cNvPr id="8" name="object 8"/>
          <p:cNvSpPr txBox="1"/>
          <p:nvPr/>
        </p:nvSpPr>
        <p:spPr bwMode="auto">
          <a:xfrm>
            <a:off x="739774" y="0"/>
            <a:ext cx="7142175" cy="752129"/>
          </a:xfrm>
          <a:prstGeom prst="rect">
            <a:avLst/>
          </a:prstGeom>
        </p:spPr>
        <p:txBody>
          <a:bodyPr vert="horz" wrap="square" lIns="0" tIns="13335" rIns="0" bIns="0" rtlCol="0">
            <a:spAutoFit/>
          </a:bodyPr>
          <a:lstStyle/>
          <a:p>
            <a:pPr marL="12700">
              <a:lnSpc>
                <a:spcPct val="100000"/>
              </a:lnSpc>
              <a:spcBef>
                <a:spcPts val="105"/>
              </a:spcBef>
              <a:defRPr/>
            </a:pPr>
            <a:r>
              <a:rPr sz="4800" b="1" spc="15">
                <a:solidFill>
                  <a:srgbClr val="C00000"/>
                </a:solidFill>
                <a:latin typeface="Trebuchet MS"/>
                <a:cs typeface="Trebuchet MS"/>
              </a:rPr>
              <a:t>M</a:t>
            </a:r>
            <a:r>
              <a:rPr sz="4800" b="1">
                <a:solidFill>
                  <a:srgbClr val="C00000"/>
                </a:solidFill>
                <a:latin typeface="Trebuchet MS"/>
                <a:cs typeface="Trebuchet MS"/>
              </a:rPr>
              <a:t>O</a:t>
            </a:r>
            <a:r>
              <a:rPr sz="4800" b="1" spc="-15">
                <a:solidFill>
                  <a:srgbClr val="C00000"/>
                </a:solidFill>
                <a:latin typeface="Trebuchet MS"/>
                <a:cs typeface="Trebuchet MS"/>
              </a:rPr>
              <a:t>D</a:t>
            </a:r>
            <a:r>
              <a:rPr sz="4800" b="1" spc="-35">
                <a:solidFill>
                  <a:srgbClr val="C00000"/>
                </a:solidFill>
                <a:latin typeface="Trebuchet MS"/>
                <a:cs typeface="Trebuchet MS"/>
              </a:rPr>
              <a:t>E</a:t>
            </a:r>
            <a:r>
              <a:rPr sz="4800" b="1" spc="-30">
                <a:solidFill>
                  <a:srgbClr val="C00000"/>
                </a:solidFill>
                <a:latin typeface="Trebuchet MS"/>
                <a:cs typeface="Trebuchet MS"/>
              </a:rPr>
              <a:t>LL</a:t>
            </a:r>
            <a:r>
              <a:rPr sz="4800" b="1" spc="-5">
                <a:solidFill>
                  <a:srgbClr val="C00000"/>
                </a:solidFill>
                <a:latin typeface="Trebuchet MS"/>
                <a:cs typeface="Trebuchet MS"/>
              </a:rPr>
              <a:t>I</a:t>
            </a:r>
            <a:r>
              <a:rPr sz="4800" b="1" spc="30">
                <a:solidFill>
                  <a:srgbClr val="C00000"/>
                </a:solidFill>
                <a:latin typeface="Trebuchet MS"/>
                <a:cs typeface="Trebuchet MS"/>
              </a:rPr>
              <a:t>N</a:t>
            </a:r>
            <a:r>
              <a:rPr sz="4800" b="1" spc="5">
                <a:solidFill>
                  <a:srgbClr val="C00000"/>
                </a:solidFill>
                <a:latin typeface="Trebuchet MS"/>
                <a:cs typeface="Trebuchet MS"/>
              </a:rPr>
              <a:t>G</a:t>
            </a:r>
            <a:endParaRPr sz="4800">
              <a:solidFill>
                <a:srgbClr val="C00000"/>
              </a:solidFill>
              <a:latin typeface="Trebuchet MS"/>
              <a:cs typeface="Trebuchet MS"/>
            </a:endParaRPr>
          </a:p>
        </p:txBody>
      </p:sp>
      <p:sp>
        <p:nvSpPr>
          <p:cNvPr id="52" name="Rectangle 29"/>
          <p:cNvSpPr>
            <a:spLocks noChangeArrowheads="1"/>
          </p:cNvSpPr>
          <p:nvPr/>
        </p:nvSpPr>
        <p:spPr bwMode="auto">
          <a:xfrm>
            <a:off x="381000" y="714356"/>
            <a:ext cx="12192000"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a:lnSpc>
                <a:spcPct val="100000"/>
              </a:lnSpc>
              <a:spcBef>
                <a:spcPts val="0"/>
              </a:spcBef>
              <a:spcAft>
                <a:spcPts val="0"/>
              </a:spcAft>
              <a:buClrTx/>
              <a:buSzTx/>
              <a:buFontTx/>
              <a:buNone/>
              <a:defRPr/>
            </a:pPr>
            <a:r>
              <a:rPr lang="en-US" sz="2400" b="1" i="0" u="none" strike="noStrike" cap="none" dirty="0">
                <a:ln>
                  <a:noFill/>
                </a:ln>
                <a:solidFill>
                  <a:schemeClr val="tx1"/>
                </a:solidFill>
                <a:latin typeface="Times New Roman"/>
                <a:cs typeface="Times New Roman"/>
              </a:rPr>
              <a:t>Import Required Modules</a:t>
            </a:r>
            <a:r>
              <a:rPr lang="en-US" sz="1800" b="1" i="0" u="none" strike="noStrike" cap="none" dirty="0">
                <a:ln>
                  <a:noFill/>
                </a:ln>
                <a:solidFill>
                  <a:schemeClr val="tx1"/>
                </a:solidFill>
                <a:latin typeface="Times New Roman"/>
                <a:cs typeface="Times New Roman"/>
              </a:rPr>
              <a:t>:</a:t>
            </a:r>
            <a:endParaRPr lang="en-US" sz="1800" b="0" i="0" u="none" strike="noStrike" cap="none" dirty="0">
              <a:ln>
                <a:noFill/>
              </a:ln>
              <a:solidFill>
                <a:schemeClr val="tx1"/>
              </a:solidFill>
              <a:latin typeface="Times New Roman"/>
              <a:cs typeface="Times New Roman"/>
            </a:endParaRPr>
          </a:p>
          <a:p>
            <a:pPr marL="285750" marR="0" lvl="0" indent="-285750" algn="just" defTabSz="914400">
              <a:lnSpc>
                <a:spcPct val="100000"/>
              </a:lnSpc>
              <a:spcBef>
                <a:spcPts val="0"/>
              </a:spcBef>
              <a:spcAft>
                <a:spcPts val="0"/>
              </a:spcAft>
              <a:buClrTx/>
              <a:buSzTx/>
              <a:buFont typeface="Arial"/>
              <a:buChar char="•"/>
              <a:defRPr/>
            </a:pPr>
            <a:r>
              <a:rPr lang="en-US" sz="2000" b="0" i="0" u="none" strike="noStrike" cap="none" dirty="0">
                <a:ln>
                  <a:noFill/>
                </a:ln>
                <a:solidFill>
                  <a:schemeClr val="tx1"/>
                </a:solidFill>
                <a:latin typeface="Times New Roman"/>
                <a:cs typeface="Times New Roman"/>
              </a:rPr>
              <a:t>Use Python's keyboard module to capture keystrokes.</a:t>
            </a:r>
            <a:endParaRPr sz="2000"/>
          </a:p>
          <a:p>
            <a:pPr marL="285750" marR="0" lvl="0" indent="-285750" algn="just" defTabSz="914400">
              <a:lnSpc>
                <a:spcPct val="100000"/>
              </a:lnSpc>
              <a:spcBef>
                <a:spcPts val="0"/>
              </a:spcBef>
              <a:spcAft>
                <a:spcPts val="0"/>
              </a:spcAft>
              <a:buClrTx/>
              <a:buSzTx/>
              <a:buFont typeface="Arial"/>
              <a:buChar char="•"/>
              <a:defRPr/>
            </a:pPr>
            <a:r>
              <a:rPr lang="en-US" sz="2000" b="0" i="0" u="none" strike="noStrike" cap="none" dirty="0">
                <a:ln>
                  <a:noFill/>
                </a:ln>
                <a:solidFill>
                  <a:schemeClr val="tx1"/>
                </a:solidFill>
                <a:latin typeface="Times New Roman"/>
                <a:cs typeface="Times New Roman"/>
              </a:rPr>
              <a:t>Optionally, use other modules for logging, encryption, or network communication</a:t>
            </a:r>
            <a:r>
              <a:rPr lang="en-US" sz="2000" b="0" i="0" u="none" strike="noStrike" cap="none" dirty="0">
                <a:ln>
                  <a:noFill/>
                </a:ln>
                <a:solidFill>
                  <a:schemeClr val="tx1"/>
                </a:solidFill>
                <a:latin typeface="Arial"/>
              </a:rPr>
              <a:t>.</a:t>
            </a:r>
            <a:endParaRPr sz="2000"/>
          </a:p>
          <a:p>
            <a:pPr marL="0" marR="0" lvl="0" indent="0" algn="just" defTabSz="914400">
              <a:lnSpc>
                <a:spcPct val="100000"/>
              </a:lnSpc>
              <a:spcBef>
                <a:spcPts val="0"/>
              </a:spcBef>
              <a:spcAft>
                <a:spcPts val="0"/>
              </a:spcAft>
              <a:buClrTx/>
              <a:buSzTx/>
              <a:defRPr/>
            </a:pPr>
            <a:endParaRPr lang="en-US" sz="1800" b="0" i="0" u="none" strike="noStrike" cap="none" dirty="0">
              <a:ln>
                <a:noFill/>
              </a:ln>
              <a:solidFill>
                <a:schemeClr val="tx1"/>
              </a:solidFill>
              <a:latin typeface="Arial"/>
            </a:endParaRPr>
          </a:p>
          <a:p>
            <a:pPr algn="just">
              <a:spcBef>
                <a:spcPts val="0"/>
              </a:spcBef>
              <a:spcAft>
                <a:spcPts val="0"/>
              </a:spcAft>
              <a:defRPr/>
            </a:pPr>
            <a:r>
              <a:rPr lang="en-US" sz="2400" b="1" dirty="0">
                <a:latin typeface="Times New Roman"/>
                <a:cs typeface="Times New Roman"/>
              </a:rPr>
              <a:t>Set Up Logging</a:t>
            </a:r>
            <a:r>
              <a:rPr lang="en-US" b="1" dirty="0">
                <a:latin typeface="Times New Roman"/>
                <a:cs typeface="Times New Roman"/>
              </a:rPr>
              <a:t>:</a:t>
            </a:r>
            <a:endParaRPr lang="en-US" dirty="0">
              <a:latin typeface="Arial"/>
              <a:cs typeface="Times New Roman"/>
            </a:endParaRPr>
          </a:p>
          <a:p>
            <a:pPr marL="285750" indent="-285750" algn="just">
              <a:spcBef>
                <a:spcPts val="0"/>
              </a:spcBef>
              <a:spcAft>
                <a:spcPts val="0"/>
              </a:spcAft>
              <a:buFont typeface="Arial"/>
              <a:buChar char="•"/>
              <a:defRPr/>
            </a:pPr>
            <a:r>
              <a:rPr lang="en-US" sz="2000" dirty="0">
                <a:latin typeface="Times New Roman"/>
                <a:cs typeface="Times New Roman"/>
              </a:rPr>
              <a:t>Configure logging settings to specify the format and destination of log files.</a:t>
            </a:r>
            <a:endParaRPr sz="2000"/>
          </a:p>
          <a:p>
            <a:pPr algn="just">
              <a:spcBef>
                <a:spcPts val="0"/>
              </a:spcBef>
              <a:spcAft>
                <a:spcPts val="0"/>
              </a:spcAft>
              <a:defRPr/>
            </a:pPr>
            <a:endParaRPr lang="en-US" dirty="0">
              <a:latin typeface="Times New Roman"/>
              <a:cs typeface="Times New Roman"/>
            </a:endParaRPr>
          </a:p>
        </p:txBody>
      </p:sp>
      <p:sp>
        <p:nvSpPr>
          <p:cNvPr id="56" name="Rectangle 33"/>
          <p:cNvSpPr>
            <a:spLocks noChangeArrowheads="1"/>
          </p:cNvSpPr>
          <p:nvPr/>
        </p:nvSpPr>
        <p:spPr bwMode="auto">
          <a:xfrm>
            <a:off x="362932" y="2857496"/>
            <a:ext cx="10896218" cy="397031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a:lnSpc>
                <a:spcPct val="100000"/>
              </a:lnSpc>
              <a:spcBef>
                <a:spcPts val="0"/>
              </a:spcBef>
              <a:spcAft>
                <a:spcPts val="0"/>
              </a:spcAft>
              <a:buClrTx/>
              <a:buSzTx/>
              <a:buFontTx/>
              <a:buNone/>
              <a:defRPr/>
            </a:pPr>
            <a:r>
              <a:rPr lang="en-US" sz="2400" b="1" i="0" u="none" strike="noStrike" cap="none" dirty="0">
                <a:ln>
                  <a:noFill/>
                </a:ln>
                <a:solidFill>
                  <a:schemeClr val="tx1"/>
                </a:solidFill>
                <a:latin typeface="Times New Roman"/>
                <a:cs typeface="Times New Roman"/>
              </a:rPr>
              <a:t>Define </a:t>
            </a:r>
            <a:r>
              <a:rPr lang="en-US" sz="2400" b="1" i="0" u="none" strike="noStrike" cap="none" dirty="0" err="1">
                <a:ln>
                  <a:noFill/>
                </a:ln>
                <a:solidFill>
                  <a:schemeClr val="tx1"/>
                </a:solidFill>
                <a:latin typeface="Times New Roman"/>
                <a:cs typeface="Times New Roman"/>
              </a:rPr>
              <a:t>Keylogger</a:t>
            </a:r>
            <a:r>
              <a:rPr lang="en-US" sz="2400" b="1" i="0" u="none" strike="noStrike" cap="none" dirty="0">
                <a:ln>
                  <a:noFill/>
                </a:ln>
                <a:solidFill>
                  <a:schemeClr val="tx1"/>
                </a:solidFill>
                <a:latin typeface="Times New Roman"/>
                <a:cs typeface="Times New Roman"/>
              </a:rPr>
              <a:t> Function</a:t>
            </a:r>
            <a:r>
              <a:rPr lang="en-US" sz="1800" b="1" i="0" u="none" strike="noStrike" cap="none" dirty="0">
                <a:ln>
                  <a:noFill/>
                </a:ln>
                <a:solidFill>
                  <a:schemeClr val="tx1"/>
                </a:solidFill>
                <a:latin typeface="Times New Roman"/>
                <a:cs typeface="Times New Roman"/>
              </a:rPr>
              <a:t>:</a:t>
            </a:r>
            <a:endParaRPr lang="en-US" sz="1800" b="0" i="0" u="none" strike="noStrike" cap="none" dirty="0">
              <a:ln>
                <a:noFill/>
              </a:ln>
              <a:solidFill>
                <a:schemeClr val="tx1"/>
              </a:solidFill>
              <a:latin typeface="Times New Roman"/>
              <a:cs typeface="Times New Roman"/>
            </a:endParaRPr>
          </a:p>
          <a:p>
            <a:pPr marL="285750" marR="0" lvl="0" indent="-285750" algn="just" defTabSz="914400">
              <a:lnSpc>
                <a:spcPct val="100000"/>
              </a:lnSpc>
              <a:spcBef>
                <a:spcPts val="0"/>
              </a:spcBef>
              <a:spcAft>
                <a:spcPts val="0"/>
              </a:spcAft>
              <a:buClrTx/>
              <a:buSzTx/>
              <a:buFont typeface="Arial"/>
              <a:buChar char="•"/>
              <a:defRPr/>
            </a:pPr>
            <a:r>
              <a:rPr lang="en-US" sz="2000" b="0" i="0" u="none" strike="noStrike" cap="none" dirty="0">
                <a:ln>
                  <a:noFill/>
                </a:ln>
                <a:solidFill>
                  <a:schemeClr val="tx1"/>
                </a:solidFill>
                <a:latin typeface="Times New Roman"/>
                <a:cs typeface="Times New Roman"/>
              </a:rPr>
              <a:t>Create a function to capture and log keystrokes.</a:t>
            </a:r>
            <a:endParaRPr sz="2000"/>
          </a:p>
          <a:p>
            <a:pPr marL="285750" marR="0" lvl="0" indent="-285750" algn="just" defTabSz="914400">
              <a:lnSpc>
                <a:spcPct val="100000"/>
              </a:lnSpc>
              <a:spcBef>
                <a:spcPts val="0"/>
              </a:spcBef>
              <a:spcAft>
                <a:spcPts val="0"/>
              </a:spcAft>
              <a:buClrTx/>
              <a:buSzTx/>
              <a:buFont typeface="Arial"/>
              <a:buChar char="•"/>
              <a:defRPr/>
            </a:pPr>
            <a:r>
              <a:rPr lang="en-US" sz="2000" b="0" i="0" u="none" strike="noStrike" cap="none" dirty="0">
                <a:ln>
                  <a:noFill/>
                </a:ln>
                <a:solidFill>
                  <a:schemeClr val="tx1"/>
                </a:solidFill>
                <a:latin typeface="Times New Roman"/>
                <a:cs typeface="Times New Roman"/>
              </a:rPr>
              <a:t>Use the </a:t>
            </a:r>
            <a:r>
              <a:rPr lang="en-US" sz="2000" b="0" i="0" u="none" strike="noStrike" cap="none" dirty="0" err="1">
                <a:ln>
                  <a:noFill/>
                </a:ln>
                <a:solidFill>
                  <a:schemeClr val="tx1"/>
                </a:solidFill>
                <a:latin typeface="Times New Roman"/>
                <a:cs typeface="Times New Roman"/>
              </a:rPr>
              <a:t>keyboard.on_press</a:t>
            </a:r>
            <a:r>
              <a:rPr lang="en-US" sz="2000" b="0" i="0" u="none" strike="noStrike" cap="none" dirty="0">
                <a:ln>
                  <a:noFill/>
                </a:ln>
                <a:solidFill>
                  <a:schemeClr val="tx1"/>
                </a:solidFill>
                <a:latin typeface="Times New Roman"/>
                <a:cs typeface="Times New Roman"/>
              </a:rPr>
              <a:t>() method to register a callback function to capture each key press event.</a:t>
            </a:r>
            <a:endParaRPr sz="2000"/>
          </a:p>
          <a:p>
            <a:pPr algn="just">
              <a:spcBef>
                <a:spcPts val="0"/>
              </a:spcBef>
              <a:spcAft>
                <a:spcPts val="0"/>
              </a:spcAft>
              <a:defRPr/>
            </a:pPr>
            <a:endParaRPr lang="en-US" sz="2400" b="1" dirty="0"/>
          </a:p>
          <a:p>
            <a:pPr algn="just">
              <a:spcBef>
                <a:spcPts val="0"/>
              </a:spcBef>
              <a:spcAft>
                <a:spcPts val="0"/>
              </a:spcAft>
              <a:defRPr/>
            </a:pPr>
            <a:r>
              <a:rPr lang="en-US" sz="2400" b="1" dirty="0">
                <a:latin typeface="Times New Roman"/>
                <a:cs typeface="Times New Roman"/>
              </a:rPr>
              <a:t>Main Function:</a:t>
            </a:r>
            <a:endParaRPr sz="2400"/>
          </a:p>
          <a:p>
            <a:pPr marL="285750" indent="-285750" algn="just">
              <a:spcBef>
                <a:spcPts val="0"/>
              </a:spcBef>
              <a:spcAft>
                <a:spcPts val="0"/>
              </a:spcAft>
              <a:buFont typeface="Arial"/>
              <a:buChar char="•"/>
              <a:defRPr/>
            </a:pPr>
            <a:r>
              <a:rPr lang="en-US" sz="2000" dirty="0">
                <a:latin typeface="Times New Roman"/>
                <a:cs typeface="Times New Roman"/>
              </a:rPr>
              <a:t>Create a main function to start the </a:t>
            </a:r>
            <a:r>
              <a:rPr lang="en-US" sz="2000" dirty="0" err="1">
                <a:latin typeface="Times New Roman"/>
                <a:cs typeface="Times New Roman"/>
              </a:rPr>
              <a:t>keylogger</a:t>
            </a:r>
            <a:r>
              <a:rPr lang="en-US" sz="2000" dirty="0">
                <a:latin typeface="Times New Roman"/>
                <a:cs typeface="Times New Roman"/>
              </a:rPr>
              <a:t> and keep it running indefinitely</a:t>
            </a:r>
            <a:r>
              <a:rPr lang="en-US" dirty="0">
                <a:latin typeface="Times New Roman"/>
                <a:cs typeface="Times New Roman"/>
              </a:rPr>
              <a:t>.</a:t>
            </a:r>
            <a:endParaRPr/>
          </a:p>
          <a:p>
            <a:pPr algn="just">
              <a:spcBef>
                <a:spcPts val="0"/>
              </a:spcBef>
              <a:spcAft>
                <a:spcPts val="0"/>
              </a:spcAft>
              <a:defRPr/>
            </a:pPr>
            <a:endParaRPr lang="en-US" b="1" dirty="0"/>
          </a:p>
          <a:p>
            <a:pPr algn="just">
              <a:defRPr/>
            </a:pPr>
            <a:r>
              <a:rPr lang="en-US" sz="2400" b="1" dirty="0">
                <a:latin typeface="Times New Roman"/>
                <a:cs typeface="Times New Roman"/>
              </a:rPr>
              <a:t>Testing and Deployment:</a:t>
            </a:r>
            <a:endParaRPr sz="2400"/>
          </a:p>
          <a:p>
            <a:pPr marL="285750" indent="-285750" algn="just">
              <a:buFont typeface="Arial"/>
              <a:buChar char="•"/>
              <a:defRPr/>
            </a:pPr>
            <a:r>
              <a:rPr lang="en-US" sz="2000" dirty="0">
                <a:latin typeface="Times New Roman"/>
                <a:cs typeface="Times New Roman"/>
              </a:rPr>
              <a:t>Test the </a:t>
            </a:r>
            <a:r>
              <a:rPr lang="en-US" sz="2000" dirty="0" err="1">
                <a:latin typeface="Times New Roman"/>
                <a:cs typeface="Times New Roman"/>
              </a:rPr>
              <a:t>keylogger</a:t>
            </a:r>
            <a:r>
              <a:rPr lang="en-US" sz="2000" dirty="0">
                <a:latin typeface="Times New Roman"/>
                <a:cs typeface="Times New Roman"/>
              </a:rPr>
              <a:t> program to ensure it captures keystrokes correctly.</a:t>
            </a:r>
            <a:endParaRPr sz="2000"/>
          </a:p>
          <a:p>
            <a:pPr marL="285750" indent="-285750" algn="just">
              <a:buFont typeface="Arial"/>
              <a:buChar char="•"/>
              <a:defRPr/>
            </a:pPr>
            <a:r>
              <a:rPr lang="en-US" sz="2000" dirty="0">
                <a:latin typeface="Times New Roman"/>
                <a:cs typeface="Times New Roman"/>
              </a:rPr>
              <a:t>Deploy the </a:t>
            </a:r>
            <a:r>
              <a:rPr lang="en-US" sz="2000" dirty="0" err="1">
                <a:latin typeface="Times New Roman"/>
                <a:cs typeface="Times New Roman"/>
              </a:rPr>
              <a:t>keylogger</a:t>
            </a:r>
            <a:r>
              <a:rPr lang="en-US" sz="2000" dirty="0">
                <a:latin typeface="Times New Roman"/>
                <a:cs typeface="Times New Roman"/>
              </a:rPr>
              <a:t> on target systems if necessary, ensuring compliance with legal and ethical considerations.</a:t>
            </a:r>
            <a:endParaRPr sz="2000"/>
          </a:p>
          <a:p>
            <a:pPr algn="just">
              <a:spcBef>
                <a:spcPts val="0"/>
              </a:spcBef>
              <a:spcAft>
                <a:spcPts val="0"/>
              </a:spcAft>
              <a:defRPr/>
            </a:pPr>
            <a:endParaRPr lang="en-US" b="1"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6" name="object 6"/>
          <p:cNvPicPr/>
          <p:nvPr/>
        </p:nvPicPr>
        <p:blipFill>
          <a:blip r:embed="rId2"/>
          <a:stretch/>
        </p:blipFill>
        <p:spPr bwMode="auto">
          <a:xfrm>
            <a:off x="1666875" y="6467475"/>
            <a:ext cx="76200" cy="177800"/>
          </a:xfrm>
          <a:prstGeom prst="rect">
            <a:avLst/>
          </a:prstGeom>
        </p:spPr>
      </p:pic>
      <p:sp>
        <p:nvSpPr>
          <p:cNvPr id="7" name="object 7"/>
          <p:cNvSpPr txBox="1">
            <a:spLocks noGrp="1"/>
          </p:cNvSpPr>
          <p:nvPr>
            <p:ph type="title"/>
          </p:nvPr>
        </p:nvSpPr>
        <p:spPr bwMode="auto">
          <a:xfrm>
            <a:off x="609600" y="1"/>
            <a:ext cx="2437130" cy="752129"/>
          </a:xfrm>
          <a:prstGeom prst="rect">
            <a:avLst/>
          </a:prstGeom>
        </p:spPr>
        <p:txBody>
          <a:bodyPr vert="horz" wrap="square" lIns="0" tIns="13335" rIns="0" bIns="0" rtlCol="0">
            <a:spAutoFit/>
          </a:bodyPr>
          <a:lstStyle/>
          <a:p>
            <a:pPr marL="12700">
              <a:lnSpc>
                <a:spcPct val="100000"/>
              </a:lnSpc>
              <a:spcBef>
                <a:spcPts val="105"/>
              </a:spcBef>
              <a:defRPr/>
            </a:pPr>
            <a:r>
              <a:rPr>
                <a:solidFill>
                  <a:srgbClr val="008000"/>
                </a:solidFill>
              </a:rPr>
              <a:t>R</a:t>
            </a:r>
            <a:r>
              <a:rPr spc="-40">
                <a:solidFill>
                  <a:srgbClr val="008000"/>
                </a:solidFill>
              </a:rPr>
              <a:t>E</a:t>
            </a:r>
            <a:r>
              <a:rPr spc="15">
                <a:solidFill>
                  <a:srgbClr val="008000"/>
                </a:solidFill>
              </a:rPr>
              <a:t>S</a:t>
            </a:r>
            <a:r>
              <a:rPr spc="-30">
                <a:solidFill>
                  <a:srgbClr val="008000"/>
                </a:solidFill>
              </a:rPr>
              <a:t>U</a:t>
            </a:r>
            <a:r>
              <a:rPr spc="-405">
                <a:solidFill>
                  <a:srgbClr val="008000"/>
                </a:solidFill>
              </a:rPr>
              <a:t>L</a:t>
            </a:r>
            <a:r>
              <a:rPr>
                <a:solidFill>
                  <a:srgbClr val="008000"/>
                </a:solidFill>
              </a:rPr>
              <a:t>TS</a:t>
            </a:r>
          </a:p>
        </p:txBody>
      </p:sp>
      <p:sp>
        <p:nvSpPr>
          <p:cNvPr id="9" name="object 9"/>
          <p:cNvSpPr txBox="1"/>
          <p:nvPr/>
        </p:nvSpPr>
        <p:spPr bwMode="auto">
          <a:xfrm>
            <a:off x="11277218" y="6473337"/>
            <a:ext cx="228600" cy="191769"/>
          </a:xfrm>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z="1100" spc="10">
                <a:solidFill>
                  <a:srgbClr val="2D936B"/>
                </a:solidFill>
                <a:latin typeface="Trebuchet MS"/>
                <a:cs typeface="Trebuchet MS"/>
              </a:rPr>
              <a:pPr marL="38100">
                <a:lnSpc>
                  <a:spcPct val="100000"/>
                </a:lnSpc>
                <a:spcBef>
                  <a:spcPts val="55"/>
                </a:spcBef>
                <a:defRPr/>
              </a:pPr>
              <a:t>13</a:t>
            </a:fld>
            <a:endParaRPr sz="1100">
              <a:latin typeface="Trebuchet MS"/>
              <a:cs typeface="Trebuchet MS"/>
            </a:endParaRPr>
          </a:p>
        </p:txBody>
      </p:sp>
      <p:pic>
        <p:nvPicPr>
          <p:cNvPr id="10" name="Picture 9"/>
          <p:cNvPicPr>
            <a:picLocks noChangeAspect="1"/>
          </p:cNvPicPr>
          <p:nvPr/>
        </p:nvPicPr>
        <p:blipFill>
          <a:blip r:embed="rId3"/>
          <a:stretch/>
        </p:blipFill>
        <p:spPr bwMode="auto">
          <a:xfrm>
            <a:off x="3646208" y="982892"/>
            <a:ext cx="2910134" cy="3123566"/>
          </a:xfrm>
          <a:prstGeom prst="rect">
            <a:avLst/>
          </a:prstGeom>
        </p:spPr>
      </p:pic>
      <p:pic>
        <p:nvPicPr>
          <p:cNvPr id="12" name="Picture 11"/>
          <p:cNvPicPr>
            <a:picLocks noChangeAspect="1"/>
          </p:cNvPicPr>
          <p:nvPr/>
        </p:nvPicPr>
        <p:blipFill>
          <a:blip r:embed="rId4"/>
          <a:stretch/>
        </p:blipFill>
        <p:spPr bwMode="auto">
          <a:xfrm>
            <a:off x="324341" y="982892"/>
            <a:ext cx="3115755" cy="3123566"/>
          </a:xfrm>
          <a:prstGeom prst="rect">
            <a:avLst/>
          </a:prstGeom>
        </p:spPr>
      </p:pic>
      <p:pic>
        <p:nvPicPr>
          <p:cNvPr id="14" name="Picture 13"/>
          <p:cNvPicPr>
            <a:picLocks noChangeAspect="1"/>
          </p:cNvPicPr>
          <p:nvPr/>
        </p:nvPicPr>
        <p:blipFill>
          <a:blip r:embed="rId5"/>
          <a:stretch/>
        </p:blipFill>
        <p:spPr bwMode="auto">
          <a:xfrm>
            <a:off x="6814304" y="984456"/>
            <a:ext cx="2720221" cy="3122002"/>
          </a:xfrm>
          <a:prstGeom prst="rect">
            <a:avLst/>
          </a:prstGeom>
        </p:spPr>
      </p:pic>
      <p:sp>
        <p:nvSpPr>
          <p:cNvPr id="16" name="TextBox 15"/>
          <p:cNvSpPr txBox="1"/>
          <p:nvPr/>
        </p:nvSpPr>
        <p:spPr bwMode="auto">
          <a:xfrm>
            <a:off x="238084" y="4357694"/>
            <a:ext cx="9682310" cy="2246769"/>
          </a:xfrm>
          <a:prstGeom prst="rect">
            <a:avLst/>
          </a:prstGeom>
          <a:noFill/>
        </p:spPr>
        <p:txBody>
          <a:bodyPr wrap="square" rtlCol="0">
            <a:spAutoFit/>
          </a:bodyPr>
          <a:lstStyle/>
          <a:p>
            <a:pPr algn="just">
              <a:defRPr/>
            </a:pPr>
            <a:r>
              <a:rPr lang="en-US" sz="2000" dirty="0">
                <a:latin typeface="Times New Roman"/>
                <a:cs typeface="Times New Roman"/>
              </a:rPr>
              <a:t>The result of a </a:t>
            </a:r>
            <a:r>
              <a:rPr lang="en-US" sz="2000" dirty="0" err="1">
                <a:latin typeface="Times New Roman"/>
                <a:cs typeface="Times New Roman"/>
              </a:rPr>
              <a:t>keylogger</a:t>
            </a:r>
            <a:r>
              <a:rPr lang="en-US" sz="2000" dirty="0">
                <a:latin typeface="Times New Roman"/>
                <a:cs typeface="Times New Roman"/>
              </a:rPr>
              <a:t> program typically involves capturing and logging keystrokes entered by a user on a keyboard. These logged keystrokes can then be used for various purposes, depending on the intent of the </a:t>
            </a:r>
            <a:r>
              <a:rPr lang="en-US" sz="2000" dirty="0" err="1">
                <a:latin typeface="Times New Roman"/>
                <a:cs typeface="Times New Roman"/>
              </a:rPr>
              <a:t>keylogger</a:t>
            </a:r>
            <a:r>
              <a:rPr lang="en-US" sz="2000" dirty="0">
                <a:latin typeface="Times New Roman"/>
                <a:cs typeface="Times New Roman"/>
              </a:rPr>
              <a:t> user. The covert nature of </a:t>
            </a:r>
            <a:r>
              <a:rPr lang="en-US" sz="2000" dirty="0" err="1">
                <a:latin typeface="Times New Roman"/>
                <a:cs typeface="Times New Roman"/>
              </a:rPr>
              <a:t>keyloggers</a:t>
            </a:r>
            <a:r>
              <a:rPr lang="en-US" sz="2000" dirty="0">
                <a:latin typeface="Times New Roman"/>
                <a:cs typeface="Times New Roman"/>
              </a:rPr>
              <a:t>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endParaRPr sz="200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p:nvPr/>
        </p:nvSpPr>
        <p:spPr bwMode="auto">
          <a:xfrm>
            <a:off x="-39238" y="-109538"/>
            <a:ext cx="12192000" cy="6967537"/>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lang="en-IN"/>
          </a:p>
          <a:p>
            <a:pPr>
              <a:defRPr/>
            </a:pPr>
            <a:endParaRPr lang="en-IN"/>
          </a:p>
          <a:p>
            <a:pPr>
              <a:defRPr/>
            </a:pPr>
            <a:endParaRPr lang="en-IN"/>
          </a:p>
          <a:p>
            <a:pPr>
              <a:defRPr/>
            </a:pPr>
            <a:endParaRPr/>
          </a:p>
        </p:txBody>
      </p:sp>
      <p:grpSp>
        <p:nvGrpSpPr>
          <p:cNvPr id="3" name="object 3"/>
          <p:cNvGrpSpPr/>
          <p:nvPr/>
        </p:nvGrpSpPr>
        <p:grpSpPr bwMode="auto">
          <a:xfrm>
            <a:off x="7443849" y="0"/>
            <a:ext cx="4752975" cy="6863080"/>
            <a:chOff x="7443849" y="0"/>
            <a:chExt cx="4752975" cy="6863080"/>
          </a:xfrm>
        </p:grpSpPr>
        <p:sp>
          <p:nvSpPr>
            <p:cNvPr id="4" name="object 4"/>
            <p:cNvSpPr/>
            <p:nvPr/>
          </p:nvSpPr>
          <p:spPr bwMode="auto">
            <a:xfrm>
              <a:off x="9377425" y="4825"/>
              <a:ext cx="1218565" cy="6853555"/>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7448612" y="3694896"/>
              <a:ext cx="4743450" cy="3163570"/>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grpSp>
        <p:nvGrpSpPr>
          <p:cNvPr id="18" name="object 18"/>
          <p:cNvGrpSpPr/>
          <p:nvPr/>
        </p:nvGrpSpPr>
        <p:grpSpPr bwMode="auto">
          <a:xfrm>
            <a:off x="466725" y="6410325"/>
            <a:ext cx="3705225" cy="295274"/>
            <a:chOff x="466725" y="6410325"/>
            <a:chExt cx="3705225" cy="295274"/>
          </a:xfrm>
        </p:grpSpPr>
        <p:pic>
          <p:nvPicPr>
            <p:cNvPr id="19" name="object 19"/>
            <p:cNvPicPr/>
            <p:nvPr/>
          </p:nvPicPr>
          <p:blipFill>
            <a:blip r:embed="rId2"/>
            <a:stretch/>
          </p:blipFill>
          <p:spPr bwMode="auto">
            <a:xfrm>
              <a:off x="676275" y="6467475"/>
              <a:ext cx="2143125" cy="200025"/>
            </a:xfrm>
            <a:prstGeom prst="rect">
              <a:avLst/>
            </a:prstGeom>
          </p:spPr>
        </p:pic>
        <p:pic>
          <p:nvPicPr>
            <p:cNvPr id="20" name="object 20"/>
            <p:cNvPicPr/>
            <p:nvPr/>
          </p:nvPicPr>
          <p:blipFill>
            <a:blip r:embed="rId3"/>
            <a:stretch/>
          </p:blipFill>
          <p:spPr bwMode="auto">
            <a:xfrm>
              <a:off x="466725" y="6410325"/>
              <a:ext cx="3705225" cy="295274"/>
            </a:xfrm>
            <a:prstGeom prst="rect">
              <a:avLst/>
            </a:prstGeom>
          </p:spPr>
        </p:pic>
      </p:gr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2</a:t>
            </a:fld>
            <a:endParaRPr spc="10"/>
          </a:p>
        </p:txBody>
      </p:sp>
      <p:sp>
        <p:nvSpPr>
          <p:cNvPr id="23" name="TextBox 22"/>
          <p:cNvSpPr txBox="1"/>
          <p:nvPr/>
        </p:nvSpPr>
        <p:spPr bwMode="auto">
          <a:xfrm>
            <a:off x="739775" y="409738"/>
            <a:ext cx="6176482" cy="830997"/>
          </a:xfrm>
          <a:prstGeom prst="rect">
            <a:avLst/>
          </a:prstGeom>
          <a:noFill/>
        </p:spPr>
        <p:txBody>
          <a:bodyPr wrap="square" rtlCol="0">
            <a:spAutoFit/>
          </a:bodyPr>
          <a:lstStyle/>
          <a:p>
            <a:pPr>
              <a:defRPr/>
            </a:pPr>
            <a:r>
              <a:rPr lang="en-IN" sz="4800" b="1" i="1" dirty="0" err="1">
                <a:solidFill>
                  <a:srgbClr val="FF0000"/>
                </a:solidFill>
                <a:latin typeface="Times New Roman"/>
                <a:cs typeface="Times New Roman"/>
              </a:rPr>
              <a:t>Keylogger</a:t>
            </a:r>
            <a:r>
              <a:rPr lang="en-IN" sz="4800" b="1" i="1" dirty="0">
                <a:solidFill>
                  <a:srgbClr val="FF0000"/>
                </a:solidFill>
                <a:latin typeface="Times New Roman"/>
                <a:cs typeface="Times New Roman"/>
              </a:rPr>
              <a:t> &amp; Security</a:t>
            </a:r>
            <a:endParaRPr>
              <a:solidFill>
                <a:srgbClr val="FF0000"/>
              </a:solidFill>
            </a:endParaRPr>
          </a:p>
        </p:txBody>
      </p:sp>
      <p:sp>
        <p:nvSpPr>
          <p:cNvPr id="25" name="TextBox 24"/>
          <p:cNvSpPr txBox="1"/>
          <p:nvPr/>
        </p:nvSpPr>
        <p:spPr bwMode="auto">
          <a:xfrm>
            <a:off x="336103" y="1787209"/>
            <a:ext cx="8780339" cy="4370427"/>
          </a:xfrm>
          <a:prstGeom prst="rect">
            <a:avLst/>
          </a:prstGeom>
          <a:noFill/>
        </p:spPr>
        <p:txBody>
          <a:bodyPr wrap="square" rtlCol="0">
            <a:spAutoFit/>
          </a:bodyPr>
          <a:lstStyle/>
          <a:p>
            <a:pPr algn="just">
              <a:defRPr/>
            </a:pPr>
            <a:r>
              <a:rPr lang="en-US" sz="2000" dirty="0"/>
              <a:t>A keystroke logger, commonly referred to as a </a:t>
            </a:r>
            <a:r>
              <a:rPr lang="en-US" sz="2000" dirty="0" err="1"/>
              <a:t>keylogger</a:t>
            </a:r>
            <a:r>
              <a:rPr lang="en-US" sz="2000" dirty="0"/>
              <a:t>, is a form of surveillance technology designed to monitor and record every keystroke made on a keyboard. These loggers can manifest as either software or hardware. Software </a:t>
            </a:r>
            <a:r>
              <a:rPr lang="en-US" sz="2000" dirty="0" err="1"/>
              <a:t>keyloggers</a:t>
            </a:r>
            <a:r>
              <a:rPr lang="en-US" sz="2000" dirty="0"/>
              <a:t> are typically installed clandestinely on a computer or mobile device, capable of capturing a vast array of data, including passwords, messages, and other personal information. On the other hand, hardware </a:t>
            </a:r>
            <a:r>
              <a:rPr lang="en-US" sz="2000" dirty="0" err="1"/>
              <a:t>keyloggers</a:t>
            </a:r>
            <a:r>
              <a:rPr lang="en-US" sz="2000" dirty="0"/>
              <a:t> are physical devices connected to a computer, usually placed between the keyboard and the computer, to intercept and record keystrokes. While </a:t>
            </a:r>
            <a:r>
              <a:rPr lang="en-US" sz="2000" dirty="0" err="1"/>
              <a:t>keyloggers</a:t>
            </a:r>
            <a:r>
              <a:rPr lang="en-US" sz="2000" dirty="0"/>
              <a:t>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a:t>
            </a:r>
            <a:r>
              <a:rPr lang="en-US" sz="2000" dirty="0" err="1"/>
              <a:t>keyloggers</a:t>
            </a:r>
            <a:r>
              <a:rPr lang="en-US" sz="2000" dirty="0"/>
              <a:t>.</a:t>
            </a:r>
            <a:endParaRPr lang="en-US" sz="2000" dirty="0">
              <a:latin typeface="Times New Roman"/>
              <a:cs typeface="Times New Roman"/>
            </a:endParaRPr>
          </a:p>
          <a:p>
            <a:pPr algn="just">
              <a:defRPr/>
            </a:pPr>
            <a:endParaRPr lang="en-IN"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533400" y="381000"/>
            <a:ext cx="8763000" cy="2862322"/>
          </a:xfrm>
          <a:prstGeom prst="rect">
            <a:avLst/>
          </a:prstGeom>
          <a:noFill/>
        </p:spPr>
        <p:txBody>
          <a:bodyPr wrap="square" rtlCol="0">
            <a:spAutoFit/>
          </a:bodyPr>
          <a:lstStyle/>
          <a:p>
            <a:pPr algn="just">
              <a:defRPr/>
            </a:pPr>
            <a:r>
              <a:rPr lang="en-US" sz="2000" dirty="0">
                <a:latin typeface="Times New Roman"/>
                <a:cs typeface="Times New Roman"/>
              </a:rPr>
              <a:t>Understanding </a:t>
            </a:r>
            <a:r>
              <a:rPr lang="en-US" sz="2000" dirty="0" err="1">
                <a:latin typeface="Times New Roman"/>
                <a:cs typeface="Times New Roman"/>
              </a:rPr>
              <a:t>keyloggers</a:t>
            </a:r>
            <a:r>
              <a:rPr lang="en-US" sz="2000" dirty="0">
                <a:latin typeface="Times New Roman"/>
                <a:cs typeface="Times New Roman"/>
              </a:rPr>
              <a:t> and bolstering security measures against them is paramount, given the substantial risk they pose to personal and organizational data security. </a:t>
            </a:r>
            <a:r>
              <a:rPr lang="en-US" sz="2000" dirty="0" err="1">
                <a:latin typeface="Times New Roman"/>
                <a:cs typeface="Times New Roman"/>
              </a:rPr>
              <a:t>Keyloggers</a:t>
            </a:r>
            <a:r>
              <a:rPr lang="en-US" sz="2000" dirty="0">
                <a:latin typeface="Times New Roman"/>
                <a:cs typeface="Times New Roman"/>
              </a:rPr>
              <a:t>,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a:t>
            </a:r>
            <a:r>
              <a:rPr lang="en-US" sz="2000" dirty="0" err="1">
                <a:latin typeface="Times New Roman"/>
                <a:cs typeface="Times New Roman"/>
              </a:rPr>
              <a:t>keylogger</a:t>
            </a:r>
            <a:r>
              <a:rPr lang="en-US" sz="2000" dirty="0">
                <a:latin typeface="Times New Roman"/>
                <a:cs typeface="Times New Roman"/>
              </a:rPr>
              <a:t> infections.</a:t>
            </a:r>
            <a:endParaRPr lang="en-IN" sz="2000" dirty="0">
              <a:latin typeface="Times New Roman"/>
              <a:cs typeface="Times New Roman"/>
            </a:endParaRPr>
          </a:p>
        </p:txBody>
      </p:sp>
      <p:pic>
        <p:nvPicPr>
          <p:cNvPr id="1028" name="Picture 4" descr="Cyber experts express concern about data security in India, Telecom News,  ET Telecom"/>
          <p:cNvPicPr>
            <a:picLocks noChangeAspect="1" noChangeArrowheads="1"/>
          </p:cNvPicPr>
          <p:nvPr/>
        </p:nvPicPr>
        <p:blipFill>
          <a:blip r:embed="rId2"/>
          <a:stretch/>
        </p:blipFill>
        <p:spPr bwMode="auto">
          <a:xfrm>
            <a:off x="1905000" y="3357562"/>
            <a:ext cx="5926138" cy="3286148"/>
          </a:xfrm>
          <a:prstGeom prst="rect">
            <a:avLst/>
          </a:prstGeom>
          <a:noFill/>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object 2"/>
          <p:cNvSpPr/>
          <p:nvPr/>
        </p:nvSpPr>
        <p:spPr bwMode="auto">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defRPr/>
            </a:pPr>
            <a:endParaRPr/>
          </a:p>
        </p:txBody>
      </p:sp>
      <p:grpSp>
        <p:nvGrpSpPr>
          <p:cNvPr id="3" name="object 3"/>
          <p:cNvGrpSpPr/>
          <p:nvPr/>
        </p:nvGrpSpPr>
        <p:grpSpPr bwMode="auto">
          <a:xfrm>
            <a:off x="7443849" y="0"/>
            <a:ext cx="4752975" cy="6863080"/>
            <a:chOff x="7443849" y="0"/>
            <a:chExt cx="4752975" cy="6863080"/>
          </a:xfrm>
        </p:grpSpPr>
        <p:sp>
          <p:nvSpPr>
            <p:cNvPr id="4" name="object 4"/>
            <p:cNvSpPr/>
            <p:nvPr/>
          </p:nvSpPr>
          <p:spPr bwMode="auto">
            <a:xfrm>
              <a:off x="9377425" y="4825"/>
              <a:ext cx="1218565" cy="6853555"/>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pPr>
                <a:defRPr/>
              </a:pPr>
              <a:endParaRPr/>
            </a:p>
          </p:txBody>
        </p:sp>
        <p:sp>
          <p:nvSpPr>
            <p:cNvPr id="5" name="object 5"/>
            <p:cNvSpPr/>
            <p:nvPr/>
          </p:nvSpPr>
          <p:spPr bwMode="auto">
            <a:xfrm>
              <a:off x="7448612" y="3694896"/>
              <a:ext cx="4743450" cy="3163570"/>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pPr>
                <a:defRPr/>
              </a:pPr>
              <a:endParaRPr/>
            </a:p>
          </p:txBody>
        </p:sp>
        <p:sp>
          <p:nvSpPr>
            <p:cNvPr id="6" name="object 6"/>
            <p:cNvSpPr/>
            <p:nvPr/>
          </p:nvSpPr>
          <p:spPr bwMode="auto">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pPr>
                <a:defRPr/>
              </a:pPr>
              <a:endParaRPr/>
            </a:p>
          </p:txBody>
        </p:sp>
        <p:sp>
          <p:nvSpPr>
            <p:cNvPr id="7" name="object 7"/>
            <p:cNvSpPr/>
            <p:nvPr/>
          </p:nvSpPr>
          <p:spPr bwMode="auto">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pPr>
                <a:defRPr/>
              </a:pPr>
              <a:endParaRPr/>
            </a:p>
          </p:txBody>
        </p:sp>
        <p:sp>
          <p:nvSpPr>
            <p:cNvPr id="8" name="object 8"/>
            <p:cNvSpPr/>
            <p:nvPr/>
          </p:nvSpPr>
          <p:spPr bwMode="auto">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pPr>
                <a:defRPr/>
              </a:pPr>
              <a:endParaRPr/>
            </a:p>
          </p:txBody>
        </p:sp>
        <p:sp>
          <p:nvSpPr>
            <p:cNvPr id="9" name="object 9"/>
            <p:cNvSpPr/>
            <p:nvPr/>
          </p:nvSpPr>
          <p:spPr bwMode="auto">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pPr>
                <a:defRPr/>
              </a:pPr>
              <a:endParaRPr/>
            </a:p>
          </p:txBody>
        </p:sp>
        <p:sp>
          <p:nvSpPr>
            <p:cNvPr id="10" name="object 10"/>
            <p:cNvSpPr/>
            <p:nvPr/>
          </p:nvSpPr>
          <p:spPr bwMode="auto">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pPr>
                <a:defRPr/>
              </a:pPr>
              <a:endParaRPr/>
            </a:p>
          </p:txBody>
        </p:sp>
        <p:sp>
          <p:nvSpPr>
            <p:cNvPr id="11" name="object 11"/>
            <p:cNvSpPr/>
            <p:nvPr/>
          </p:nvSpPr>
          <p:spPr bwMode="auto">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pPr>
                <a:defRPr/>
              </a:pPr>
              <a:endParaRPr/>
            </a:p>
          </p:txBody>
        </p:sp>
        <p:sp>
          <p:nvSpPr>
            <p:cNvPr id="12" name="object 12"/>
            <p:cNvSpPr/>
            <p:nvPr/>
          </p:nvSpPr>
          <p:spPr bwMode="auto">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pPr>
                <a:defRPr/>
              </a:pPr>
              <a:endParaRPr/>
            </a:p>
          </p:txBody>
        </p:sp>
      </p:grpSp>
      <p:sp>
        <p:nvSpPr>
          <p:cNvPr id="13"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pPr>
              <a:defRPr/>
            </a:pPr>
            <a:endParaRPr/>
          </a:p>
        </p:txBody>
      </p:sp>
      <p:sp>
        <p:nvSpPr>
          <p:cNvPr id="14" name="object 14"/>
          <p:cNvSpPr txBox="1"/>
          <p:nvPr/>
        </p:nvSpPr>
        <p:spPr bwMode="auto">
          <a:xfrm>
            <a:off x="752475" y="6486037"/>
            <a:ext cx="1773555" cy="166370"/>
          </a:xfrm>
          <a:prstGeom prst="rect">
            <a:avLst/>
          </a:prstGeom>
        </p:spPr>
        <p:txBody>
          <a:bodyPr vert="horz" wrap="square" lIns="0" tIns="0" rIns="0" bIns="0" rtlCol="0">
            <a:spAutoFit/>
          </a:bodyPr>
          <a:lstStyle/>
          <a:p>
            <a:pPr>
              <a:lnSpc>
                <a:spcPts val="1275"/>
              </a:lnSpc>
              <a:defRPr/>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bwMode="auto">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defRPr/>
            </a:pPr>
            <a:endParaRPr/>
          </a:p>
        </p:txBody>
      </p:sp>
      <p:sp>
        <p:nvSpPr>
          <p:cNvPr id="16"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defRPr/>
            </a:pPr>
            <a:endParaRPr/>
          </a:p>
        </p:txBody>
      </p:sp>
      <p:pic>
        <p:nvPicPr>
          <p:cNvPr id="17" name="object 17"/>
          <p:cNvPicPr/>
          <p:nvPr/>
        </p:nvPicPr>
        <p:blipFill>
          <a:blip r:embed="rId2"/>
          <a:stretch/>
        </p:blipFill>
        <p:spPr bwMode="auto">
          <a:xfrm>
            <a:off x="10687050" y="6134100"/>
            <a:ext cx="247650" cy="247650"/>
          </a:xfrm>
          <a:prstGeom prst="rect">
            <a:avLst/>
          </a:prstGeom>
        </p:spPr>
      </p:pic>
      <p:grpSp>
        <p:nvGrpSpPr>
          <p:cNvPr id="18" name="object 18"/>
          <p:cNvGrpSpPr/>
          <p:nvPr/>
        </p:nvGrpSpPr>
        <p:grpSpPr bwMode="auto">
          <a:xfrm>
            <a:off x="47625" y="3819523"/>
            <a:ext cx="4124325" cy="3009900"/>
            <a:chOff x="47625" y="3819523"/>
            <a:chExt cx="4124325" cy="3009900"/>
          </a:xfrm>
        </p:grpSpPr>
        <p:pic>
          <p:nvPicPr>
            <p:cNvPr id="19" name="object 19"/>
            <p:cNvPicPr/>
            <p:nvPr/>
          </p:nvPicPr>
          <p:blipFill>
            <a:blip r:embed="rId3"/>
            <a:stretch/>
          </p:blipFill>
          <p:spPr bwMode="auto">
            <a:xfrm>
              <a:off x="466725" y="6410325"/>
              <a:ext cx="3705225" cy="295274"/>
            </a:xfrm>
            <a:prstGeom prst="rect">
              <a:avLst/>
            </a:prstGeom>
          </p:spPr>
        </p:pic>
        <p:pic>
          <p:nvPicPr>
            <p:cNvPr id="20" name="object 20"/>
            <p:cNvPicPr/>
            <p:nvPr/>
          </p:nvPicPr>
          <p:blipFill>
            <a:blip r:embed="rId4"/>
            <a:stretch/>
          </p:blipFill>
          <p:spPr bwMode="auto">
            <a:xfrm>
              <a:off x="47625" y="3819523"/>
              <a:ext cx="1733550" cy="3009898"/>
            </a:xfrm>
            <a:prstGeom prst="rect">
              <a:avLst/>
            </a:prstGeom>
          </p:spPr>
        </p:pic>
      </p:grpSp>
      <p:sp>
        <p:nvSpPr>
          <p:cNvPr id="21" name="object 21"/>
          <p:cNvSpPr txBox="1">
            <a:spLocks noGrp="1"/>
          </p:cNvSpPr>
          <p:nvPr>
            <p:ph type="title"/>
          </p:nvPr>
        </p:nvSpPr>
        <p:spPr bwMode="auto">
          <a:xfrm>
            <a:off x="739775" y="445387"/>
            <a:ext cx="2357120" cy="758190"/>
          </a:xfrm>
          <a:prstGeom prst="rect">
            <a:avLst/>
          </a:prstGeom>
        </p:spPr>
        <p:txBody>
          <a:bodyPr vert="horz" wrap="square" lIns="0" tIns="13335" rIns="0" bIns="0" rtlCol="0">
            <a:spAutoFit/>
          </a:bodyPr>
          <a:lstStyle/>
          <a:p>
            <a:pPr marL="12700">
              <a:lnSpc>
                <a:spcPct val="100000"/>
              </a:lnSpc>
              <a:spcBef>
                <a:spcPts val="105"/>
              </a:spcBef>
              <a:defRPr/>
            </a:pPr>
            <a:r>
              <a:rPr spc="25">
                <a:solidFill>
                  <a:srgbClr val="7030A0"/>
                </a:solidFill>
              </a:rPr>
              <a:t>A</a:t>
            </a:r>
            <a:r>
              <a:rPr spc="-5">
                <a:solidFill>
                  <a:srgbClr val="7030A0"/>
                </a:solidFill>
              </a:rPr>
              <a:t>G</a:t>
            </a:r>
            <a:r>
              <a:rPr spc="-35">
                <a:solidFill>
                  <a:srgbClr val="7030A0"/>
                </a:solidFill>
              </a:rPr>
              <a:t>E</a:t>
            </a:r>
            <a:r>
              <a:rPr spc="15">
                <a:solidFill>
                  <a:srgbClr val="7030A0"/>
                </a:solidFill>
              </a:rPr>
              <a:t>N</a:t>
            </a:r>
            <a:r>
              <a:rPr>
                <a:solidFill>
                  <a:srgbClr val="7030A0"/>
                </a:solidFill>
              </a:rPr>
              <a:t>DA</a:t>
            </a:r>
          </a:p>
        </p:txBody>
      </p:sp>
      <p:sp>
        <p:nvSpPr>
          <p:cNvPr id="22" name="object 22"/>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4</a:t>
            </a:fld>
            <a:endParaRPr spc="10"/>
          </a:p>
        </p:txBody>
      </p:sp>
      <p:sp>
        <p:nvSpPr>
          <p:cNvPr id="24" name="TextBox 23"/>
          <p:cNvSpPr txBox="1"/>
          <p:nvPr/>
        </p:nvSpPr>
        <p:spPr bwMode="auto">
          <a:xfrm>
            <a:off x="2109756" y="1480874"/>
            <a:ext cx="5953125" cy="4401205"/>
          </a:xfrm>
          <a:prstGeom prst="rect">
            <a:avLst/>
          </a:prstGeom>
          <a:noFill/>
        </p:spPr>
        <p:txBody>
          <a:bodyPr wrap="square" rtlCol="0">
            <a:spAutoFit/>
          </a:bodyPr>
          <a:lstStyle/>
          <a:p>
            <a:pPr marL="342900" indent="-342900" algn="just">
              <a:buAutoNum type="arabicPeriod"/>
              <a:defRPr/>
            </a:pPr>
            <a:r>
              <a:rPr lang="en-IN" sz="2800" dirty="0">
                <a:latin typeface="Times New Roman"/>
                <a:cs typeface="Times New Roman"/>
              </a:rPr>
              <a:t>Introduction to </a:t>
            </a:r>
            <a:r>
              <a:rPr lang="en-IN" sz="2800" dirty="0" err="1">
                <a:latin typeface="Times New Roman"/>
                <a:cs typeface="Times New Roman"/>
              </a:rPr>
              <a:t>Keyloggers</a:t>
            </a:r>
            <a:endParaRPr sz="2800"/>
          </a:p>
          <a:p>
            <a:pPr marL="342900" indent="-342900" algn="just">
              <a:buAutoNum type="arabicPeriod"/>
              <a:defRPr/>
            </a:pPr>
            <a:r>
              <a:rPr lang="en-IN" sz="2800" dirty="0">
                <a:latin typeface="Times New Roman"/>
                <a:cs typeface="Times New Roman"/>
              </a:rPr>
              <a:t>Problem statement</a:t>
            </a:r>
            <a:endParaRPr sz="2800"/>
          </a:p>
          <a:p>
            <a:pPr marL="342900" indent="-342900" algn="just">
              <a:buAutoNum type="arabicPeriod"/>
              <a:defRPr/>
            </a:pPr>
            <a:r>
              <a:rPr lang="en-IN" sz="2800" dirty="0">
                <a:latin typeface="Times New Roman"/>
                <a:cs typeface="Times New Roman"/>
              </a:rPr>
              <a:t>Project overview</a:t>
            </a:r>
            <a:endParaRPr sz="2800"/>
          </a:p>
          <a:p>
            <a:pPr marL="342900" indent="-342900" algn="just">
              <a:buAutoNum type="arabicPeriod"/>
              <a:defRPr/>
            </a:pPr>
            <a:r>
              <a:rPr lang="en-IN" sz="2800" dirty="0">
                <a:latin typeface="Times New Roman"/>
                <a:cs typeface="Times New Roman"/>
              </a:rPr>
              <a:t>Who are the end users?</a:t>
            </a:r>
            <a:endParaRPr sz="2800"/>
          </a:p>
          <a:p>
            <a:pPr marL="342900" indent="-342900" algn="just">
              <a:buAutoNum type="arabicPeriod"/>
              <a:defRPr/>
            </a:pPr>
            <a:r>
              <a:rPr lang="en-IN" sz="2800" dirty="0">
                <a:latin typeface="Times New Roman"/>
                <a:cs typeface="Times New Roman"/>
              </a:rPr>
              <a:t>Solution and its value proposition</a:t>
            </a:r>
            <a:endParaRPr sz="2800"/>
          </a:p>
          <a:p>
            <a:pPr marL="342900" indent="-342900" algn="just">
              <a:buAutoNum type="arabicPeriod"/>
              <a:defRPr/>
            </a:pPr>
            <a:r>
              <a:rPr lang="en-IN" sz="2800" dirty="0">
                <a:latin typeface="Times New Roman"/>
                <a:cs typeface="Times New Roman"/>
              </a:rPr>
              <a:t>The wow in your solution</a:t>
            </a:r>
            <a:endParaRPr sz="2800"/>
          </a:p>
          <a:p>
            <a:pPr marL="342900" indent="-342900" algn="just">
              <a:buAutoNum type="arabicPeriod"/>
              <a:defRPr/>
            </a:pPr>
            <a:r>
              <a:rPr lang="en-IN" sz="2800" dirty="0">
                <a:latin typeface="Times New Roman"/>
                <a:cs typeface="Times New Roman"/>
              </a:rPr>
              <a:t>Detection of </a:t>
            </a:r>
            <a:r>
              <a:rPr lang="en-IN" sz="2800" dirty="0" err="1">
                <a:latin typeface="Times New Roman"/>
                <a:cs typeface="Times New Roman"/>
              </a:rPr>
              <a:t>Keyloggers</a:t>
            </a:r>
            <a:endParaRPr sz="2800"/>
          </a:p>
          <a:p>
            <a:pPr marL="342900" indent="-342900" algn="just">
              <a:buAutoNum type="arabicPeriod"/>
              <a:defRPr/>
            </a:pPr>
            <a:r>
              <a:rPr lang="en-IN" sz="2800" dirty="0">
                <a:latin typeface="Times New Roman"/>
                <a:cs typeface="Times New Roman"/>
              </a:rPr>
              <a:t>Prevention and Protection Strategies</a:t>
            </a:r>
            <a:endParaRPr sz="2800"/>
          </a:p>
          <a:p>
            <a:pPr marL="342900" indent="-342900" algn="just">
              <a:buAutoNum type="arabicPeriod"/>
              <a:defRPr/>
            </a:pPr>
            <a:r>
              <a:rPr lang="en-IN" sz="2800" dirty="0">
                <a:latin typeface="Times New Roman"/>
                <a:cs typeface="Times New Roman"/>
              </a:rPr>
              <a:t>Modelling</a:t>
            </a:r>
            <a:endParaRPr sz="2800"/>
          </a:p>
          <a:p>
            <a:pPr marL="342900" indent="-342900" algn="just">
              <a:buAutoNum type="arabicPeriod"/>
              <a:defRPr/>
            </a:pPr>
            <a:r>
              <a:rPr lang="en-IN" sz="2800" dirty="0">
                <a:latin typeface="Times New Roman"/>
                <a:cs typeface="Times New Roman"/>
              </a:rPr>
              <a:t>Results</a:t>
            </a:r>
            <a:endParaRPr sz="280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7991475" y="2933699"/>
            <a:ext cx="2762250" cy="3257550"/>
            <a:chOff x="7991475" y="2933699"/>
            <a:chExt cx="2762250" cy="325755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7991475" y="2933699"/>
              <a:ext cx="2762250" cy="3257550"/>
            </a:xfrm>
            <a:prstGeom prst="rect">
              <a:avLst/>
            </a:prstGeom>
          </p:spPr>
        </p:pic>
      </p:grpSp>
      <p:sp>
        <p:nvSpPr>
          <p:cNvPr id="7" name="object 7"/>
          <p:cNvSpPr txBox="1">
            <a:spLocks noGrp="1"/>
          </p:cNvSpPr>
          <p:nvPr>
            <p:ph type="title"/>
          </p:nvPr>
        </p:nvSpPr>
        <p:spPr bwMode="auto">
          <a:xfrm>
            <a:off x="595274" y="285729"/>
            <a:ext cx="8715436" cy="755335"/>
          </a:xfrm>
          <a:prstGeom prst="rect">
            <a:avLst/>
          </a:prstGeom>
          <a:solidFill>
            <a:schemeClr val="bg1"/>
          </a:solidFill>
        </p:spPr>
        <p:txBody>
          <a:bodyPr vert="horz" wrap="square" lIns="0" tIns="16510" rIns="0" bIns="0" rtlCol="0">
            <a:spAutoFit/>
          </a:bodyPr>
          <a:lstStyle/>
          <a:p>
            <a:pPr marL="12700">
              <a:lnSpc>
                <a:spcPct val="100000"/>
              </a:lnSpc>
              <a:spcBef>
                <a:spcPts val="130"/>
              </a:spcBef>
              <a:tabLst>
                <a:tab pos="2727960" algn="l"/>
              </a:tabLst>
              <a:defRPr/>
            </a:pPr>
            <a:r>
              <a:rPr spc="-20">
                <a:solidFill>
                  <a:srgbClr val="C00000"/>
                </a:solidFill>
              </a:rPr>
              <a:t>P</a:t>
            </a:r>
            <a:r>
              <a:rPr spc="15">
                <a:solidFill>
                  <a:srgbClr val="C00000"/>
                </a:solidFill>
              </a:rPr>
              <a:t>ROB</a:t>
            </a:r>
            <a:r>
              <a:rPr spc="55">
                <a:solidFill>
                  <a:srgbClr val="C00000"/>
                </a:solidFill>
              </a:rPr>
              <a:t>L</a:t>
            </a:r>
            <a:r>
              <a:rPr spc="-20">
                <a:solidFill>
                  <a:srgbClr val="C00000"/>
                </a:solidFill>
              </a:rPr>
              <a:t>E</a:t>
            </a:r>
            <a:r>
              <a:rPr spc="20">
                <a:solidFill>
                  <a:srgbClr val="C00000"/>
                </a:solidFill>
              </a:rPr>
              <a:t>M</a:t>
            </a:r>
            <a:r>
              <a:rPr>
                <a:solidFill>
                  <a:srgbClr val="C00000"/>
                </a:solidFill>
              </a:rPr>
              <a:t>	</a:t>
            </a:r>
            <a:r>
              <a:rPr lang="en-US" dirty="0" smtClean="0">
                <a:solidFill>
                  <a:srgbClr val="C00000"/>
                </a:solidFill>
              </a:rPr>
              <a:t>  </a:t>
            </a:r>
            <a:r>
              <a:rPr spc="10" smtClean="0">
                <a:solidFill>
                  <a:srgbClr val="C00000"/>
                </a:solidFill>
              </a:rPr>
              <a:t>S</a:t>
            </a:r>
            <a:r>
              <a:rPr spc="-370" smtClean="0">
                <a:solidFill>
                  <a:srgbClr val="C00000"/>
                </a:solidFill>
              </a:rPr>
              <a:t>T</a:t>
            </a:r>
            <a:r>
              <a:rPr spc="-375" smtClean="0">
                <a:solidFill>
                  <a:srgbClr val="C00000"/>
                </a:solidFill>
              </a:rPr>
              <a:t>A</a:t>
            </a:r>
            <a:r>
              <a:rPr spc="15" smtClean="0">
                <a:solidFill>
                  <a:srgbClr val="C00000"/>
                </a:solidFill>
              </a:rPr>
              <a:t>T</a:t>
            </a:r>
            <a:r>
              <a:rPr spc="-10" smtClean="0">
                <a:solidFill>
                  <a:srgbClr val="C00000"/>
                </a:solidFill>
              </a:rPr>
              <a:t>E</a:t>
            </a:r>
            <a:r>
              <a:rPr spc="-20" smtClean="0">
                <a:solidFill>
                  <a:srgbClr val="C00000"/>
                </a:solidFill>
              </a:rPr>
              <a:t>ME</a:t>
            </a:r>
            <a:r>
              <a:rPr spc="10" smtClean="0">
                <a:solidFill>
                  <a:srgbClr val="C00000"/>
                </a:solidFill>
              </a:rPr>
              <a:t>NT</a:t>
            </a:r>
            <a:endParaRPr>
              <a:solidFill>
                <a:srgbClr val="C00000"/>
              </a:solidFill>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5</a:t>
            </a:fld>
            <a:endParaRPr spc="10"/>
          </a:p>
        </p:txBody>
      </p:sp>
      <p:sp>
        <p:nvSpPr>
          <p:cNvPr id="14" name="TextBox 13"/>
          <p:cNvSpPr txBox="1"/>
          <p:nvPr/>
        </p:nvSpPr>
        <p:spPr bwMode="auto">
          <a:xfrm>
            <a:off x="309522" y="1357298"/>
            <a:ext cx="7643866" cy="4678204"/>
          </a:xfrm>
          <a:prstGeom prst="rect">
            <a:avLst/>
          </a:prstGeom>
          <a:noFill/>
        </p:spPr>
        <p:txBody>
          <a:bodyPr wrap="square" rtlCol="0">
            <a:spAutoFit/>
          </a:bodyPr>
          <a:lstStyle/>
          <a:p>
            <a:pPr marL="285750" indent="-285750" algn="just">
              <a:buFont typeface="Wingdings"/>
              <a:buChar char="v"/>
              <a:defRPr/>
            </a:pPr>
            <a:r>
              <a:rPr lang="en-US" sz="2000" dirty="0">
                <a:latin typeface="Times New Roman"/>
                <a:cs typeface="Times New Roman"/>
              </a:rPr>
              <a:t>The rising ubiquity of </a:t>
            </a:r>
            <a:r>
              <a:rPr lang="en-US" sz="2000" dirty="0" err="1">
                <a:latin typeface="Times New Roman"/>
                <a:cs typeface="Times New Roman"/>
              </a:rPr>
              <a:t>keyloggers</a:t>
            </a:r>
            <a:r>
              <a:rPr lang="en-US" sz="2000" dirty="0">
                <a:latin typeface="Times New Roman"/>
                <a:cs typeface="Times New Roman"/>
              </a:rPr>
              <a:t> presents a substantial challenge to digital security, jeopardizing the confidentiality and integrity of sensitive information. Despite strides in </a:t>
            </a:r>
            <a:r>
              <a:rPr lang="en-US" sz="2000" dirty="0" err="1">
                <a:latin typeface="Times New Roman"/>
                <a:cs typeface="Times New Roman"/>
              </a:rPr>
              <a:t>cybersecurity</a:t>
            </a:r>
            <a:r>
              <a:rPr lang="en-US" sz="2000" dirty="0">
                <a:latin typeface="Times New Roman"/>
                <a:cs typeface="Times New Roman"/>
              </a:rPr>
              <a:t>, numerous individuals and organizations persist in their susceptibility to these clandestine tools, capable of logging keystrokes to pilfer passwords, financial details, and confidential data.</a:t>
            </a:r>
            <a:endParaRPr sz="2000"/>
          </a:p>
          <a:p>
            <a:pPr algn="just">
              <a:defRPr/>
            </a:pPr>
            <a:endParaRPr lang="en-US" dirty="0"/>
          </a:p>
          <a:p>
            <a:pPr marL="285750" indent="-285750" algn="just">
              <a:buFont typeface="Wingdings"/>
              <a:buChar char="v"/>
              <a:defRPr/>
            </a:pPr>
            <a:r>
              <a:rPr lang="en-US" sz="2000" dirty="0">
                <a:latin typeface="Times New Roman"/>
                <a:cs typeface="Times New Roman"/>
              </a:rPr>
              <a:t>This initiative aims to tackle the urgent demand for efficient detection and prevention methods against </a:t>
            </a:r>
            <a:r>
              <a:rPr lang="en-US" sz="2000" dirty="0" err="1">
                <a:latin typeface="Times New Roman"/>
                <a:cs typeface="Times New Roman"/>
              </a:rPr>
              <a:t>keyloggers</a:t>
            </a:r>
            <a:r>
              <a:rPr lang="en-US" sz="2000" dirty="0">
                <a:latin typeface="Times New Roman"/>
                <a:cs typeface="Times New Roman"/>
              </a:rPr>
              <a:t>. It will delve into the contemporary realm of </a:t>
            </a:r>
            <a:r>
              <a:rPr lang="en-US" sz="2000" dirty="0" err="1">
                <a:latin typeface="Times New Roman"/>
                <a:cs typeface="Times New Roman"/>
              </a:rPr>
              <a:t>keylogger</a:t>
            </a:r>
            <a:r>
              <a:rPr lang="en-US" sz="2000" dirty="0">
                <a:latin typeface="Times New Roman"/>
                <a:cs typeface="Times New Roman"/>
              </a:rPr>
              <a:t> technology, assess the efficacy of current security measures, and devise pioneering solutions to bolster defense against these dangers. Through these efforts, the project endeavors to alleviate the hazards linked with </a:t>
            </a:r>
            <a:r>
              <a:rPr lang="en-US" sz="2000" dirty="0" err="1">
                <a:latin typeface="Times New Roman"/>
                <a:cs typeface="Times New Roman"/>
              </a:rPr>
              <a:t>keyloggers</a:t>
            </a:r>
            <a:r>
              <a:rPr lang="en-US" sz="2000" dirty="0">
                <a:latin typeface="Times New Roman"/>
                <a:cs typeface="Times New Roman"/>
              </a:rPr>
              <a:t>, fortify the security of personal and organizational data, and foster a resilient digital environment.</a:t>
            </a:r>
            <a:endParaRPr lang="en-IN" sz="2000"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 name="object 2"/>
          <p:cNvGrpSpPr/>
          <p:nvPr/>
        </p:nvGrpSpPr>
        <p:grpSpPr bwMode="auto">
          <a:xfrm>
            <a:off x="9810776" y="2647949"/>
            <a:ext cx="2381224" cy="3810000"/>
            <a:chOff x="8658225" y="2647949"/>
            <a:chExt cx="3533775" cy="3810000"/>
          </a:xfrm>
        </p:grpSpPr>
        <p:sp>
          <p:nvSpPr>
            <p:cNvPr id="3"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defRPr/>
              </a:pPr>
              <a:endParaRPr/>
            </a:p>
          </p:txBody>
        </p:sp>
        <p:sp>
          <p:nvSpPr>
            <p:cNvPr id="4"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defRPr/>
              </a:pPr>
              <a:endParaRPr/>
            </a:p>
          </p:txBody>
        </p:sp>
        <p:pic>
          <p:nvPicPr>
            <p:cNvPr id="5" name="object 5"/>
            <p:cNvPicPr/>
            <p:nvPr/>
          </p:nvPicPr>
          <p:blipFill>
            <a:blip r:embed="rId2"/>
            <a:stretch/>
          </p:blipFill>
          <p:spPr bwMode="auto">
            <a:xfrm>
              <a:off x="8658225" y="2647949"/>
              <a:ext cx="3533775" cy="3810000"/>
            </a:xfrm>
            <a:prstGeom prst="rect">
              <a:avLst/>
            </a:prstGeom>
          </p:spPr>
        </p:pic>
      </p:grpSp>
      <p:sp>
        <p:nvSpPr>
          <p:cNvPr id="7" name="object 7"/>
          <p:cNvSpPr txBox="1">
            <a:spLocks noGrp="1"/>
          </p:cNvSpPr>
          <p:nvPr>
            <p:ph type="title"/>
          </p:nvPr>
        </p:nvSpPr>
        <p:spPr bwMode="auto">
          <a:xfrm>
            <a:off x="380960" y="0"/>
            <a:ext cx="7858180" cy="755335"/>
          </a:xfrm>
          <a:prstGeom prst="rect">
            <a:avLst/>
          </a:prstGeom>
        </p:spPr>
        <p:txBody>
          <a:bodyPr vert="horz" wrap="square" lIns="0" tIns="16510" rIns="0" bIns="0" rtlCol="0">
            <a:spAutoFit/>
          </a:bodyPr>
          <a:lstStyle/>
          <a:p>
            <a:pPr marL="12700">
              <a:lnSpc>
                <a:spcPct val="100000"/>
              </a:lnSpc>
              <a:spcBef>
                <a:spcPts val="130"/>
              </a:spcBef>
              <a:tabLst>
                <a:tab pos="2642870" algn="l"/>
              </a:tabLst>
              <a:defRPr/>
            </a:pPr>
            <a:r>
              <a:rPr spc="5">
                <a:solidFill>
                  <a:srgbClr val="00B050"/>
                </a:solidFill>
              </a:rPr>
              <a:t>PROJECT</a:t>
            </a:r>
            <a:r>
              <a:rPr lang="en-IN" spc="5" dirty="0">
                <a:solidFill>
                  <a:srgbClr val="00B050"/>
                </a:solidFill>
              </a:rPr>
              <a:t> </a:t>
            </a:r>
            <a:r>
              <a:rPr spc="-20">
                <a:solidFill>
                  <a:srgbClr val="00B050"/>
                </a:solidFill>
              </a:rPr>
              <a:t>OVERVIEW</a:t>
            </a:r>
            <a:endParaRPr>
              <a:solidFill>
                <a:srgbClr val="00B050"/>
              </a:solidFill>
            </a:endParaRPr>
          </a:p>
        </p:txBody>
      </p:sp>
      <p:pic>
        <p:nvPicPr>
          <p:cNvPr id="8" name="object 8"/>
          <p:cNvPicPr/>
          <p:nvPr/>
        </p:nvPicPr>
        <p:blipFill>
          <a:blip r:embed="rId3"/>
          <a:stretch/>
        </p:blipFill>
        <p:spPr bwMode="auto">
          <a:xfrm>
            <a:off x="676275" y="6467475"/>
            <a:ext cx="2143125" cy="200025"/>
          </a:xfrm>
          <a:prstGeom prst="rect">
            <a:avLst/>
          </a:prstGeom>
        </p:spPr>
      </p:pic>
      <p:sp>
        <p:nvSpPr>
          <p:cNvPr id="10" name="object 10"/>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6</a:t>
            </a:fld>
            <a:endParaRPr spc="10"/>
          </a:p>
        </p:txBody>
      </p:sp>
      <p:sp>
        <p:nvSpPr>
          <p:cNvPr id="12" name="TextBox 11"/>
          <p:cNvSpPr txBox="1"/>
          <p:nvPr/>
        </p:nvSpPr>
        <p:spPr bwMode="auto">
          <a:xfrm>
            <a:off x="166646" y="714356"/>
            <a:ext cx="9644130" cy="6032421"/>
          </a:xfrm>
          <a:prstGeom prst="rect">
            <a:avLst/>
          </a:prstGeom>
          <a:noFill/>
        </p:spPr>
        <p:txBody>
          <a:bodyPr wrap="square" rtlCol="0">
            <a:spAutoFit/>
          </a:bodyPr>
          <a:lstStyle/>
          <a:p>
            <a:pPr algn="just">
              <a:defRPr/>
            </a:pPr>
            <a:r>
              <a:rPr lang="en-US" sz="2400" b="1" dirty="0" err="1">
                <a:latin typeface="Times New Roman"/>
                <a:cs typeface="Times New Roman"/>
              </a:rPr>
              <a:t>Keyloggers</a:t>
            </a:r>
            <a:r>
              <a:rPr lang="en-US" sz="2400" b="1" dirty="0" smtClean="0">
                <a:latin typeface="Times New Roman"/>
                <a:cs typeface="Times New Roman"/>
              </a:rPr>
              <a:t>:</a:t>
            </a:r>
            <a:endParaRPr lang="en-US" sz="2400" dirty="0">
              <a:latin typeface="Times New Roman"/>
              <a:cs typeface="Times New Roman"/>
            </a:endParaRPr>
          </a:p>
          <a:p>
            <a:pPr algn="just">
              <a:buFont typeface="Arial"/>
              <a:buChar char="•"/>
              <a:defRPr/>
            </a:pPr>
            <a:r>
              <a:rPr lang="en-US" sz="2000" dirty="0" err="1">
                <a:latin typeface="Times New Roman"/>
                <a:cs typeface="Times New Roman"/>
              </a:rPr>
              <a:t>Keyloggers</a:t>
            </a:r>
            <a:r>
              <a:rPr lang="en-US" sz="2000" dirty="0">
                <a:latin typeface="Times New Roman"/>
                <a:cs typeface="Times New Roman"/>
              </a:rPr>
              <a:t> are software or hardware tools designed to capture and record keystrokes made on a keyboard.</a:t>
            </a:r>
            <a:endParaRPr sz="2000"/>
          </a:p>
          <a:p>
            <a:pPr algn="just">
              <a:buFont typeface="Arial"/>
              <a:buChar char="•"/>
              <a:defRPr/>
            </a:pPr>
            <a:r>
              <a:rPr lang="en-US" sz="2000" dirty="0">
                <a:latin typeface="Times New Roman"/>
                <a:cs typeface="Times New Roman"/>
              </a:rPr>
              <a:t>They can be used for legitimate purposes such as monitoring employee activity or recovering lost data, but are often associated with malicious activities.</a:t>
            </a:r>
            <a:endParaRPr sz="2000"/>
          </a:p>
          <a:p>
            <a:pPr algn="just">
              <a:buFont typeface="Arial"/>
              <a:buChar char="•"/>
              <a:defRPr/>
            </a:pPr>
            <a:r>
              <a:rPr lang="en-US" sz="2000" dirty="0">
                <a:latin typeface="Times New Roman"/>
                <a:cs typeface="Times New Roman"/>
              </a:rPr>
              <a:t>Software </a:t>
            </a:r>
            <a:r>
              <a:rPr lang="en-US" sz="2000" dirty="0" err="1">
                <a:latin typeface="Times New Roman"/>
                <a:cs typeface="Times New Roman"/>
              </a:rPr>
              <a:t>keyloggers</a:t>
            </a:r>
            <a:r>
              <a:rPr lang="en-US" sz="2000" dirty="0">
                <a:latin typeface="Times New Roman"/>
                <a:cs typeface="Times New Roman"/>
              </a:rPr>
              <a:t> are installed covertly on a computer or mobile device and can capture a wide range of information including passwords, messages, and other personal data.</a:t>
            </a:r>
            <a:endParaRPr sz="2000"/>
          </a:p>
          <a:p>
            <a:pPr algn="just">
              <a:buFont typeface="Arial"/>
              <a:buChar char="•"/>
              <a:defRPr/>
            </a:pPr>
            <a:r>
              <a:rPr lang="en-US" sz="2000" dirty="0">
                <a:latin typeface="Times New Roman"/>
                <a:cs typeface="Times New Roman"/>
              </a:rPr>
              <a:t>Hardware </a:t>
            </a:r>
            <a:r>
              <a:rPr lang="en-US" sz="2000" dirty="0" err="1">
                <a:latin typeface="Times New Roman"/>
                <a:cs typeface="Times New Roman"/>
              </a:rPr>
              <a:t>keyloggers</a:t>
            </a:r>
            <a:r>
              <a:rPr lang="en-US" sz="2000" dirty="0">
                <a:latin typeface="Times New Roman"/>
                <a:cs typeface="Times New Roman"/>
              </a:rPr>
              <a:t> are physical devices connected to a computer that intercept and record keystrokes as they are typed</a:t>
            </a:r>
            <a:r>
              <a:rPr lang="en-US" dirty="0" smtClean="0">
                <a:latin typeface="Times New Roman"/>
                <a:cs typeface="Times New Roman"/>
              </a:rPr>
              <a:t>.</a:t>
            </a:r>
          </a:p>
          <a:p>
            <a:pPr algn="just">
              <a:buFont typeface="Arial"/>
              <a:buChar char="•"/>
              <a:defRPr/>
            </a:pPr>
            <a:endParaRPr/>
          </a:p>
          <a:p>
            <a:pPr algn="just">
              <a:defRPr/>
            </a:pPr>
            <a:r>
              <a:rPr lang="en-US" sz="2400" b="1" dirty="0" smtClean="0">
                <a:latin typeface="Times New Roman"/>
                <a:cs typeface="Times New Roman"/>
              </a:rPr>
              <a:t>Security </a:t>
            </a:r>
            <a:r>
              <a:rPr lang="en-US" sz="2400" b="1" dirty="0">
                <a:latin typeface="Times New Roman"/>
                <a:cs typeface="Times New Roman"/>
              </a:rPr>
              <a:t>Measures</a:t>
            </a:r>
            <a:r>
              <a:rPr lang="en-US" b="1" dirty="0">
                <a:latin typeface="Times New Roman"/>
                <a:cs typeface="Times New Roman"/>
              </a:rPr>
              <a:t>:</a:t>
            </a:r>
            <a:endParaRPr lang="en-US" dirty="0">
              <a:latin typeface="Times New Roman"/>
              <a:cs typeface="Times New Roman"/>
            </a:endParaRPr>
          </a:p>
          <a:p>
            <a:pPr algn="just">
              <a:buFont typeface="Arial"/>
              <a:buChar char="•"/>
              <a:defRPr/>
            </a:pPr>
            <a:r>
              <a:rPr lang="en-US" sz="2000" dirty="0">
                <a:latin typeface="Times New Roman"/>
                <a:cs typeface="Times New Roman"/>
              </a:rPr>
              <a:t>Security measures are protocols and tools implemented to protect against threats such as </a:t>
            </a:r>
            <a:r>
              <a:rPr lang="en-US" sz="2000" dirty="0" err="1">
                <a:latin typeface="Times New Roman"/>
                <a:cs typeface="Times New Roman"/>
              </a:rPr>
              <a:t>keyloggers</a:t>
            </a:r>
            <a:r>
              <a:rPr lang="en-US" sz="2000" dirty="0">
                <a:latin typeface="Times New Roman"/>
                <a:cs typeface="Times New Roman"/>
              </a:rPr>
              <a:t> and other forms of </a:t>
            </a:r>
            <a:r>
              <a:rPr lang="en-US" sz="2000" dirty="0" err="1">
                <a:latin typeface="Times New Roman"/>
                <a:cs typeface="Times New Roman"/>
              </a:rPr>
              <a:t>cyberattacks</a:t>
            </a:r>
            <a:r>
              <a:rPr lang="en-US" sz="2000" dirty="0">
                <a:latin typeface="Times New Roman"/>
                <a:cs typeface="Times New Roman"/>
              </a:rPr>
              <a:t>.</a:t>
            </a:r>
            <a:endParaRPr sz="2000"/>
          </a:p>
          <a:p>
            <a:pPr algn="just">
              <a:buFont typeface="Arial"/>
              <a:buChar char="•"/>
              <a:defRPr/>
            </a:pPr>
            <a:r>
              <a:rPr lang="en-US" sz="2000" dirty="0">
                <a:latin typeface="Times New Roman"/>
                <a:cs typeface="Times New Roman"/>
              </a:rPr>
              <a:t>Antivirus and anti-malware software can detect and remove </a:t>
            </a:r>
            <a:r>
              <a:rPr lang="en-US" sz="2000" dirty="0" err="1">
                <a:latin typeface="Times New Roman"/>
                <a:cs typeface="Times New Roman"/>
              </a:rPr>
              <a:t>keyloggers</a:t>
            </a:r>
            <a:r>
              <a:rPr lang="en-US" sz="2000" dirty="0">
                <a:latin typeface="Times New Roman"/>
                <a:cs typeface="Times New Roman"/>
              </a:rPr>
              <a:t> and other malicious software from a system.</a:t>
            </a:r>
            <a:endParaRPr sz="2000"/>
          </a:p>
          <a:p>
            <a:pPr algn="just">
              <a:buFont typeface="Arial"/>
              <a:buChar char="•"/>
              <a:defRPr/>
            </a:pPr>
            <a:r>
              <a:rPr lang="en-US" sz="2000" dirty="0">
                <a:latin typeface="Times New Roman"/>
                <a:cs typeface="Times New Roman"/>
              </a:rPr>
              <a:t>Regular system monitoring and audits help to identify any unauthorized access or suspicious activity.</a:t>
            </a:r>
            <a:endParaRPr sz="2000"/>
          </a:p>
          <a:p>
            <a:pPr algn="just">
              <a:buFont typeface="Arial"/>
              <a:buChar char="•"/>
              <a:defRPr/>
            </a:pPr>
            <a:r>
              <a:rPr lang="en-US" sz="2000" dirty="0">
                <a:latin typeface="Times New Roman"/>
                <a:cs typeface="Times New Roman"/>
              </a:rPr>
              <a:t>Strong and unique passwords, along with multi-factor authentication, can prevent unauthorized access even if a </a:t>
            </a:r>
            <a:r>
              <a:rPr lang="en-US" sz="2000" dirty="0" err="1">
                <a:latin typeface="Times New Roman"/>
                <a:cs typeface="Times New Roman"/>
              </a:rPr>
              <a:t>keylogger</a:t>
            </a:r>
            <a:r>
              <a:rPr lang="en-US" sz="2000" dirty="0">
                <a:latin typeface="Times New Roman"/>
                <a:cs typeface="Times New Roman"/>
              </a:rPr>
              <a:t> captures login credentials</a:t>
            </a:r>
            <a:r>
              <a:rPr lang="en-US" dirty="0">
                <a:latin typeface="Times New Roman"/>
                <a:cs typeface="Times New Roman"/>
              </a:rPr>
              <a:t>.</a:t>
            </a:r>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TextBox 7"/>
          <p:cNvSpPr txBox="1"/>
          <p:nvPr/>
        </p:nvSpPr>
        <p:spPr bwMode="auto">
          <a:xfrm>
            <a:off x="304800" y="285729"/>
            <a:ext cx="9077348" cy="6093976"/>
          </a:xfrm>
          <a:prstGeom prst="rect">
            <a:avLst/>
          </a:prstGeom>
          <a:noFill/>
        </p:spPr>
        <p:txBody>
          <a:bodyPr wrap="square" rtlCol="0">
            <a:spAutoFit/>
          </a:bodyPr>
          <a:lstStyle/>
          <a:p>
            <a:pPr>
              <a:defRPr/>
            </a:pPr>
            <a:r>
              <a:rPr lang="en-US" sz="4800" b="1" dirty="0">
                <a:solidFill>
                  <a:srgbClr val="660033"/>
                </a:solidFill>
                <a:latin typeface="Times New Roman"/>
                <a:cs typeface="Times New Roman"/>
              </a:rPr>
              <a:t>Advantages of </a:t>
            </a:r>
            <a:r>
              <a:rPr lang="en-US" sz="4800" b="1" dirty="0" err="1">
                <a:solidFill>
                  <a:srgbClr val="660033"/>
                </a:solidFill>
                <a:latin typeface="Times New Roman"/>
                <a:cs typeface="Times New Roman"/>
              </a:rPr>
              <a:t>Keyloggers</a:t>
            </a:r>
            <a:r>
              <a:rPr lang="en-US" sz="4800" b="1" dirty="0">
                <a:solidFill>
                  <a:srgbClr val="660033"/>
                </a:solidFill>
                <a:latin typeface="Times New Roman"/>
                <a:cs typeface="Times New Roman"/>
              </a:rPr>
              <a:t>:</a:t>
            </a:r>
            <a:endParaRPr sz="4800">
              <a:solidFill>
                <a:srgbClr val="660033"/>
              </a:solidFill>
            </a:endParaRPr>
          </a:p>
          <a:p>
            <a:pPr algn="just">
              <a:defRPr/>
            </a:pPr>
            <a:endParaRPr lang="en-US" sz="3200" b="1" dirty="0">
              <a:latin typeface="Times New Roman"/>
              <a:cs typeface="Times New Roman"/>
            </a:endParaRPr>
          </a:p>
          <a:p>
            <a:pPr marL="285750" indent="-285750" algn="just">
              <a:buFont typeface="Wingdings"/>
              <a:buChar char="Ø"/>
              <a:defRPr/>
            </a:pPr>
            <a:r>
              <a:rPr lang="en-US" sz="2400" b="1" dirty="0">
                <a:latin typeface="Times New Roman"/>
                <a:cs typeface="Times New Roman"/>
              </a:rPr>
              <a:t>Monitoring and Surveillance</a:t>
            </a:r>
            <a:r>
              <a:rPr lang="en-US" b="1" dirty="0">
                <a:latin typeface="Times New Roman"/>
                <a:cs typeface="Times New Roman"/>
              </a:rPr>
              <a:t>:</a:t>
            </a:r>
            <a:r>
              <a:rPr lang="en-US" dirty="0">
                <a:latin typeface="Times New Roman"/>
                <a:cs typeface="Times New Roman"/>
              </a:rPr>
              <a:t> </a:t>
            </a:r>
            <a:r>
              <a:rPr lang="en-US" sz="2000" dirty="0" err="1">
                <a:latin typeface="Times New Roman"/>
                <a:cs typeface="Times New Roman"/>
              </a:rPr>
              <a:t>Keyloggers</a:t>
            </a:r>
            <a:r>
              <a:rPr lang="en-US" sz="2000" dirty="0">
                <a:latin typeface="Times New Roman"/>
                <a:cs typeface="Times New Roman"/>
              </a:rPr>
              <a:t> can be used for legitimate monitoring purposes, such as parental control to ensure children's online safety or employee monitoring to track productivity and adherence to company policies</a:t>
            </a:r>
            <a:r>
              <a:rPr lang="en-US" dirty="0">
                <a:latin typeface="Times New Roman"/>
                <a:cs typeface="Times New Roman"/>
              </a:rPr>
              <a:t>.</a:t>
            </a:r>
            <a:endParaRPr/>
          </a:p>
          <a:p>
            <a:pPr algn="just">
              <a:defRPr/>
            </a:pPr>
            <a:endParaRPr lang="en-US" dirty="0">
              <a:latin typeface="Times New Roman"/>
              <a:cs typeface="Times New Roman"/>
            </a:endParaRPr>
          </a:p>
          <a:p>
            <a:pPr marL="285750" indent="-285750" algn="just">
              <a:buFont typeface="Wingdings"/>
              <a:buChar char="Ø"/>
              <a:defRPr/>
            </a:pPr>
            <a:r>
              <a:rPr lang="en-US" sz="2400" b="1" dirty="0">
                <a:latin typeface="Times New Roman"/>
                <a:cs typeface="Times New Roman"/>
              </a:rPr>
              <a:t>Data Recovery</a:t>
            </a:r>
            <a:r>
              <a:rPr lang="en-US" b="1" dirty="0">
                <a:latin typeface="Times New Roman"/>
                <a:cs typeface="Times New Roman"/>
              </a:rPr>
              <a:t>:</a:t>
            </a:r>
            <a:r>
              <a:rPr lang="en-US" dirty="0">
                <a:latin typeface="Times New Roman"/>
                <a:cs typeface="Times New Roman"/>
              </a:rPr>
              <a:t> </a:t>
            </a:r>
            <a:r>
              <a:rPr lang="en-US" sz="2000" dirty="0">
                <a:latin typeface="Times New Roman"/>
                <a:cs typeface="Times New Roman"/>
              </a:rPr>
              <a:t>In situations where data is accidentally lost, </a:t>
            </a:r>
            <a:r>
              <a:rPr lang="en-US" sz="2000" dirty="0" err="1">
                <a:latin typeface="Times New Roman"/>
                <a:cs typeface="Times New Roman"/>
              </a:rPr>
              <a:t>keyloggers</a:t>
            </a:r>
            <a:r>
              <a:rPr lang="en-US" sz="2000" dirty="0">
                <a:latin typeface="Times New Roman"/>
                <a:cs typeface="Times New Roman"/>
              </a:rPr>
              <a:t> can sometimes help recover the lost information by capturing keystrokes before they are deleted.</a:t>
            </a:r>
            <a:endParaRPr sz="2000"/>
          </a:p>
          <a:p>
            <a:pPr algn="just">
              <a:defRPr/>
            </a:pPr>
            <a:endParaRPr lang="en-IN" dirty="0">
              <a:latin typeface="Times New Roman"/>
              <a:cs typeface="Times New Roman"/>
            </a:endParaRPr>
          </a:p>
          <a:p>
            <a:pPr marL="285750" indent="-285750" algn="just">
              <a:buFont typeface="Wingdings"/>
              <a:buChar char="Ø"/>
              <a:defRPr/>
            </a:pPr>
            <a:r>
              <a:rPr lang="en-US" sz="2400" b="1" dirty="0">
                <a:latin typeface="Times New Roman"/>
                <a:cs typeface="Times New Roman"/>
              </a:rPr>
              <a:t>Investigative Tool</a:t>
            </a:r>
            <a:r>
              <a:rPr lang="en-US" b="1" dirty="0">
                <a:latin typeface="Times New Roman"/>
                <a:cs typeface="Times New Roman"/>
              </a:rPr>
              <a:t>:</a:t>
            </a:r>
            <a:r>
              <a:rPr lang="en-US" dirty="0">
                <a:latin typeface="Times New Roman"/>
                <a:cs typeface="Times New Roman"/>
              </a:rPr>
              <a:t> </a:t>
            </a:r>
            <a:r>
              <a:rPr lang="en-US" sz="2000" dirty="0">
                <a:latin typeface="Times New Roman"/>
                <a:cs typeface="Times New Roman"/>
              </a:rPr>
              <a:t>Law enforcement agencies and legal professionals can use </a:t>
            </a:r>
            <a:r>
              <a:rPr lang="en-US" sz="2000" dirty="0" err="1">
                <a:latin typeface="Times New Roman"/>
                <a:cs typeface="Times New Roman"/>
              </a:rPr>
              <a:t>keyloggers</a:t>
            </a:r>
            <a:r>
              <a:rPr lang="en-US" sz="2000" dirty="0">
                <a:latin typeface="Times New Roman"/>
                <a:cs typeface="Times New Roman"/>
              </a:rPr>
              <a:t> as part of their investigative toolkit to gather evidence in criminal cases or track suspicious activities.</a:t>
            </a:r>
            <a:endParaRPr sz="2000"/>
          </a:p>
          <a:p>
            <a:pPr marL="285750" indent="-285750" algn="just">
              <a:buFont typeface="Wingdings"/>
              <a:buChar char="Ø"/>
              <a:defRPr/>
            </a:pPr>
            <a:endParaRPr lang="en-US" dirty="0">
              <a:latin typeface="Times New Roman"/>
              <a:cs typeface="Times New Roman"/>
            </a:endParaRPr>
          </a:p>
          <a:p>
            <a:pPr marL="285750" indent="-285750" algn="just">
              <a:buFont typeface="Wingdings"/>
              <a:buChar char="Ø"/>
              <a:defRPr/>
            </a:pPr>
            <a:r>
              <a:rPr lang="en-US" sz="2400" b="1" dirty="0">
                <a:latin typeface="Times New Roman"/>
                <a:cs typeface="Times New Roman"/>
              </a:rPr>
              <a:t>System Diagnostics</a:t>
            </a:r>
            <a:r>
              <a:rPr lang="en-US" b="1" dirty="0">
                <a:latin typeface="Times New Roman"/>
                <a:cs typeface="Times New Roman"/>
              </a:rPr>
              <a:t>:</a:t>
            </a:r>
            <a:r>
              <a:rPr lang="en-US" dirty="0">
                <a:latin typeface="Times New Roman"/>
                <a:cs typeface="Times New Roman"/>
              </a:rPr>
              <a:t> </a:t>
            </a:r>
            <a:r>
              <a:rPr lang="en-US" sz="2000" dirty="0" err="1">
                <a:latin typeface="Times New Roman"/>
                <a:cs typeface="Times New Roman"/>
              </a:rPr>
              <a:t>Keyloggers</a:t>
            </a:r>
            <a:r>
              <a:rPr lang="en-US" sz="2000" dirty="0">
                <a:latin typeface="Times New Roman"/>
                <a:cs typeface="Times New Roman"/>
              </a:rPr>
              <a:t> can assist IT professionals in diagnosing technical issues and troubleshooting problems by providing a detailed log of user interactions</a:t>
            </a:r>
            <a:r>
              <a:rPr lang="en-US" dirty="0">
                <a:latin typeface="Times New Roman"/>
                <a:cs typeface="Times New Roman"/>
              </a:rPr>
              <a:t>.</a:t>
            </a:r>
            <a:endParaRPr/>
          </a:p>
        </p:txBody>
      </p:sp>
      <p:pic>
        <p:nvPicPr>
          <p:cNvPr id="9" name="object 6"/>
          <p:cNvPicPr/>
          <p:nvPr/>
        </p:nvPicPr>
        <p:blipFill>
          <a:blip r:embed="rId3"/>
          <a:stretch/>
        </p:blipFill>
        <p:spPr bwMode="auto">
          <a:xfrm>
            <a:off x="9596462" y="3438525"/>
            <a:ext cx="2595538" cy="3419475"/>
          </a:xfrm>
          <a:prstGeom prst="rect">
            <a:avLst/>
          </a:prstGeom>
        </p:spPr>
      </p:pic>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 name="object 5"/>
          <p:cNvPicPr/>
          <p:nvPr/>
        </p:nvPicPr>
        <p:blipFill>
          <a:blip r:embed="rId2"/>
          <a:stretch/>
        </p:blipFill>
        <p:spPr bwMode="auto">
          <a:xfrm>
            <a:off x="9882214" y="3022076"/>
            <a:ext cx="2490761" cy="3810000"/>
          </a:xfrm>
          <a:prstGeom prst="rect">
            <a:avLst/>
          </a:prstGeom>
        </p:spPr>
      </p:pic>
      <p:sp>
        <p:nvSpPr>
          <p:cNvPr id="45" name="TextBox 44"/>
          <p:cNvSpPr txBox="1"/>
          <p:nvPr/>
        </p:nvSpPr>
        <p:spPr bwMode="auto">
          <a:xfrm>
            <a:off x="381000" y="0"/>
            <a:ext cx="9501214" cy="6678751"/>
          </a:xfrm>
          <a:prstGeom prst="rect">
            <a:avLst/>
          </a:prstGeom>
          <a:noFill/>
        </p:spPr>
        <p:txBody>
          <a:bodyPr wrap="square" rtlCol="0">
            <a:spAutoFit/>
          </a:bodyPr>
          <a:lstStyle/>
          <a:p>
            <a:pPr algn="just">
              <a:defRPr/>
            </a:pPr>
            <a:r>
              <a:rPr lang="en-IN" sz="4800" b="1" dirty="0">
                <a:solidFill>
                  <a:srgbClr val="0070C0"/>
                </a:solidFill>
                <a:latin typeface="Times New Roman"/>
                <a:cs typeface="Times New Roman"/>
              </a:rPr>
              <a:t>Disadvantages of </a:t>
            </a:r>
            <a:r>
              <a:rPr lang="en-IN" sz="4800" b="1" dirty="0" err="1">
                <a:solidFill>
                  <a:srgbClr val="0070C0"/>
                </a:solidFill>
                <a:latin typeface="Times New Roman"/>
                <a:cs typeface="Times New Roman"/>
              </a:rPr>
              <a:t>Keyloggers</a:t>
            </a:r>
            <a:r>
              <a:rPr lang="en-IN" sz="4800" b="1" dirty="0">
                <a:solidFill>
                  <a:srgbClr val="0070C0"/>
                </a:solidFill>
                <a:latin typeface="Times New Roman"/>
                <a:cs typeface="Times New Roman"/>
              </a:rPr>
              <a:t>:</a:t>
            </a:r>
            <a:endParaRPr sz="4800">
              <a:solidFill>
                <a:srgbClr val="0070C0"/>
              </a:solidFill>
            </a:endParaRPr>
          </a:p>
          <a:p>
            <a:pPr algn="just">
              <a:defRPr/>
            </a:pPr>
            <a:endParaRPr lang="en-IN" b="1" dirty="0">
              <a:latin typeface="Times New Roman"/>
              <a:cs typeface="Times New Roman"/>
            </a:endParaRPr>
          </a:p>
          <a:p>
            <a:pPr marL="285750" indent="-285750" algn="just">
              <a:buFont typeface="Wingdings"/>
              <a:buChar char="Ø"/>
              <a:defRPr/>
            </a:pPr>
            <a:r>
              <a:rPr lang="en-US" sz="2400" b="1" dirty="0">
                <a:latin typeface="Times New Roman"/>
                <a:cs typeface="Times New Roman"/>
              </a:rPr>
              <a:t>Privacy Invasion</a:t>
            </a:r>
            <a:r>
              <a:rPr lang="en-US" b="1" dirty="0">
                <a:latin typeface="Times New Roman"/>
                <a:cs typeface="Times New Roman"/>
              </a:rPr>
              <a:t>:</a:t>
            </a:r>
            <a:r>
              <a:rPr lang="en-US" dirty="0">
                <a:latin typeface="Times New Roman"/>
                <a:cs typeface="Times New Roman"/>
              </a:rPr>
              <a:t> </a:t>
            </a:r>
            <a:r>
              <a:rPr lang="en-US" sz="2000" dirty="0" err="1">
                <a:latin typeface="Times New Roman"/>
                <a:cs typeface="Times New Roman"/>
              </a:rPr>
              <a:t>Keyloggers</a:t>
            </a:r>
            <a:r>
              <a:rPr lang="en-US" sz="2000" dirty="0">
                <a:latin typeface="Times New Roman"/>
                <a:cs typeface="Times New Roman"/>
              </a:rPr>
              <a:t> have the potential to infringe on individuals' privacy by capturing sensitive information, such as passwords, personal messages, and browsing history, without their consent or knowledge</a:t>
            </a:r>
            <a:r>
              <a:rPr lang="en-US" dirty="0">
                <a:latin typeface="Times New Roman"/>
                <a:cs typeface="Times New Roman"/>
              </a:rPr>
              <a:t>.</a:t>
            </a:r>
            <a:endParaRPr/>
          </a:p>
          <a:p>
            <a:pPr algn="just">
              <a:defRPr/>
            </a:pPr>
            <a:endParaRPr lang="en-US" dirty="0">
              <a:latin typeface="Times New Roman"/>
              <a:cs typeface="Times New Roman"/>
            </a:endParaRPr>
          </a:p>
          <a:p>
            <a:pPr marL="285750" indent="-285750" algn="just">
              <a:buFont typeface="Wingdings"/>
              <a:buChar char="Ø"/>
              <a:defRPr/>
            </a:pPr>
            <a:r>
              <a:rPr lang="en-US" sz="2400" b="1" dirty="0">
                <a:latin typeface="Times New Roman"/>
                <a:cs typeface="Times New Roman"/>
              </a:rPr>
              <a:t>Misuse and Abuse</a:t>
            </a:r>
            <a:r>
              <a:rPr lang="en-US" sz="2000" b="1" dirty="0">
                <a:latin typeface="Times New Roman"/>
                <a:cs typeface="Times New Roman"/>
              </a:rPr>
              <a:t>:</a:t>
            </a:r>
            <a:r>
              <a:rPr lang="en-US" sz="2000" dirty="0">
                <a:latin typeface="Times New Roman"/>
                <a:cs typeface="Times New Roman"/>
              </a:rPr>
              <a:t> </a:t>
            </a:r>
            <a:r>
              <a:rPr lang="en-US" sz="2000" dirty="0" err="1">
                <a:latin typeface="Times New Roman"/>
                <a:cs typeface="Times New Roman"/>
              </a:rPr>
              <a:t>Keyloggers</a:t>
            </a:r>
            <a:r>
              <a:rPr lang="en-US" sz="2000" dirty="0">
                <a:latin typeface="Times New Roman"/>
                <a:cs typeface="Times New Roman"/>
              </a:rPr>
              <a:t> can be misused for malicious purposes, such as stealing passwords, financial information, or intellectual property, leading to identity theft, financial fraud, or corporate espionage.</a:t>
            </a:r>
            <a:endParaRPr sz="2000"/>
          </a:p>
          <a:p>
            <a:pPr algn="just">
              <a:defRPr/>
            </a:pPr>
            <a:endParaRPr lang="en-US" dirty="0">
              <a:latin typeface="Times New Roman"/>
              <a:cs typeface="Times New Roman"/>
            </a:endParaRPr>
          </a:p>
          <a:p>
            <a:pPr marL="285750" indent="-285750" algn="just">
              <a:buFont typeface="Wingdings"/>
              <a:buChar char="Ø"/>
              <a:defRPr/>
            </a:pPr>
            <a:r>
              <a:rPr lang="en-US" sz="2000" b="1" dirty="0">
                <a:latin typeface="Times New Roman"/>
                <a:cs typeface="Times New Roman"/>
              </a:rPr>
              <a:t>Legal and Ethical Concerns</a:t>
            </a:r>
            <a:r>
              <a:rPr lang="en-US" b="1" dirty="0">
                <a:latin typeface="Times New Roman"/>
                <a:cs typeface="Times New Roman"/>
              </a:rPr>
              <a:t>:</a:t>
            </a:r>
            <a:r>
              <a:rPr lang="en-US" dirty="0">
                <a:latin typeface="Times New Roman"/>
                <a:cs typeface="Times New Roman"/>
              </a:rPr>
              <a:t> </a:t>
            </a:r>
            <a:r>
              <a:rPr lang="en-US" sz="2000" dirty="0">
                <a:latin typeface="Times New Roman"/>
                <a:cs typeface="Times New Roman"/>
              </a:rPr>
              <a:t>The use of </a:t>
            </a:r>
            <a:r>
              <a:rPr lang="en-US" sz="2000" dirty="0" err="1">
                <a:latin typeface="Times New Roman"/>
                <a:cs typeface="Times New Roman"/>
              </a:rPr>
              <a:t>keyloggers</a:t>
            </a:r>
            <a:r>
              <a:rPr lang="en-US" sz="2000" dirty="0">
                <a:latin typeface="Times New Roman"/>
                <a:cs typeface="Times New Roman"/>
              </a:rPr>
              <a:t> without proper authorization or consent may violate privacy laws and ethical principles, resulting in legal repercussions and damage to reputation if discovered.</a:t>
            </a:r>
            <a:endParaRPr sz="2000"/>
          </a:p>
          <a:p>
            <a:pPr marL="285750" indent="-285750" algn="just">
              <a:buFont typeface="Wingdings"/>
              <a:buChar char="Ø"/>
              <a:defRPr/>
            </a:pPr>
            <a:r>
              <a:rPr lang="en-US" sz="2000" b="1" dirty="0">
                <a:latin typeface="Times New Roman"/>
                <a:cs typeface="Times New Roman"/>
              </a:rPr>
              <a:t>Security Vulnerabilities</a:t>
            </a:r>
            <a:r>
              <a:rPr lang="en-US" b="1" dirty="0">
                <a:latin typeface="Times New Roman"/>
                <a:cs typeface="Times New Roman"/>
              </a:rPr>
              <a:t>:</a:t>
            </a:r>
            <a:r>
              <a:rPr lang="en-US" dirty="0">
                <a:latin typeface="Times New Roman"/>
                <a:cs typeface="Times New Roman"/>
              </a:rPr>
              <a:t> </a:t>
            </a:r>
            <a:r>
              <a:rPr lang="en-US" sz="2000" dirty="0" err="1">
                <a:latin typeface="Times New Roman"/>
                <a:cs typeface="Times New Roman"/>
              </a:rPr>
              <a:t>Keyloggers</a:t>
            </a:r>
            <a:r>
              <a:rPr lang="en-US" sz="2000" dirty="0">
                <a:latin typeface="Times New Roman"/>
                <a:cs typeface="Times New Roman"/>
              </a:rPr>
              <a:t> themselves can become targets for exploitation by cybercriminals, leading to security vulnerabilities and potential breaches if not properly secured or maintained.</a:t>
            </a:r>
            <a:endParaRPr sz="2000"/>
          </a:p>
          <a:p>
            <a:pPr marL="285750" indent="-285750" algn="just">
              <a:buFont typeface="Wingdings"/>
              <a:buChar char="Ø"/>
              <a:defRPr/>
            </a:pPr>
            <a:endParaRPr lang="en-US" dirty="0">
              <a:latin typeface="Times New Roman"/>
              <a:cs typeface="Times New Roman"/>
            </a:endParaRPr>
          </a:p>
          <a:p>
            <a:pPr marL="285750" indent="-285750" algn="just">
              <a:buFont typeface="Wingdings"/>
              <a:buChar char="Ø"/>
              <a:defRPr/>
            </a:pPr>
            <a:r>
              <a:rPr lang="en-US" sz="2000" b="1" dirty="0">
                <a:latin typeface="Times New Roman"/>
                <a:cs typeface="Times New Roman"/>
              </a:rPr>
              <a:t>Cost and Complexity</a:t>
            </a:r>
            <a:r>
              <a:rPr lang="en-US" b="1" dirty="0">
                <a:latin typeface="Times New Roman"/>
                <a:cs typeface="Times New Roman"/>
              </a:rPr>
              <a:t>:</a:t>
            </a:r>
            <a:r>
              <a:rPr lang="en-US" dirty="0">
                <a:latin typeface="Times New Roman"/>
                <a:cs typeface="Times New Roman"/>
              </a:rPr>
              <a:t> </a:t>
            </a:r>
            <a:r>
              <a:rPr lang="en-US" sz="2000" dirty="0">
                <a:latin typeface="Times New Roman"/>
                <a:cs typeface="Times New Roman"/>
              </a:rPr>
              <a:t>Implementing comprehensive security measures can be costly and complex, requiring investment in software, hardware, personnel training, and ongoing maintenance.</a:t>
            </a:r>
            <a:endParaRPr lang="en-IN" sz="2000" dirty="0">
              <a:latin typeface="Times New Roman"/>
              <a:cs typeface="Times New Roman"/>
            </a:endParaRPr>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object 5"/>
          <p:cNvSpPr txBox="1">
            <a:spLocks noGrp="1"/>
          </p:cNvSpPr>
          <p:nvPr>
            <p:ph type="title"/>
          </p:nvPr>
        </p:nvSpPr>
        <p:spPr bwMode="auto">
          <a:xfrm>
            <a:off x="228600" y="0"/>
            <a:ext cx="9296424" cy="755335"/>
          </a:xfrm>
          <a:prstGeom prst="rect">
            <a:avLst/>
          </a:prstGeom>
        </p:spPr>
        <p:txBody>
          <a:bodyPr vert="horz" wrap="square" lIns="0" tIns="16510" rIns="0" bIns="0" rtlCol="0">
            <a:spAutoFit/>
          </a:bodyPr>
          <a:lstStyle/>
          <a:p>
            <a:pPr marL="12700">
              <a:lnSpc>
                <a:spcPct val="100000"/>
              </a:lnSpc>
              <a:spcBef>
                <a:spcPts val="130"/>
              </a:spcBef>
              <a:defRPr/>
            </a:pPr>
            <a:r>
              <a:rPr spc="25">
                <a:solidFill>
                  <a:srgbClr val="FE0E08"/>
                </a:solidFill>
              </a:rPr>
              <a:t>W</a:t>
            </a:r>
            <a:r>
              <a:rPr spc="-20">
                <a:solidFill>
                  <a:srgbClr val="FE0E08"/>
                </a:solidFill>
              </a:rPr>
              <a:t>H</a:t>
            </a:r>
            <a:r>
              <a:rPr spc="20">
                <a:solidFill>
                  <a:srgbClr val="FE0E08"/>
                </a:solidFill>
              </a:rPr>
              <a:t>O</a:t>
            </a:r>
            <a:r>
              <a:rPr spc="-235">
                <a:solidFill>
                  <a:srgbClr val="FE0E08"/>
                </a:solidFill>
              </a:rPr>
              <a:t> </a:t>
            </a:r>
            <a:r>
              <a:rPr spc="-10">
                <a:solidFill>
                  <a:srgbClr val="FE0E08"/>
                </a:solidFill>
              </a:rPr>
              <a:t>AR</a:t>
            </a:r>
            <a:r>
              <a:rPr spc="15">
                <a:solidFill>
                  <a:srgbClr val="FE0E08"/>
                </a:solidFill>
              </a:rPr>
              <a:t>E</a:t>
            </a:r>
            <a:r>
              <a:rPr spc="-35">
                <a:solidFill>
                  <a:srgbClr val="FE0E08"/>
                </a:solidFill>
              </a:rPr>
              <a:t> </a:t>
            </a:r>
            <a:r>
              <a:rPr spc="-10">
                <a:solidFill>
                  <a:srgbClr val="FE0E08"/>
                </a:solidFill>
              </a:rPr>
              <a:t>T</a:t>
            </a:r>
            <a:r>
              <a:rPr spc="-15">
                <a:solidFill>
                  <a:srgbClr val="FE0E08"/>
                </a:solidFill>
              </a:rPr>
              <a:t>H</a:t>
            </a:r>
            <a:r>
              <a:rPr spc="15">
                <a:solidFill>
                  <a:srgbClr val="FE0E08"/>
                </a:solidFill>
              </a:rPr>
              <a:t>E</a:t>
            </a:r>
            <a:r>
              <a:rPr spc="-35">
                <a:solidFill>
                  <a:srgbClr val="FE0E08"/>
                </a:solidFill>
              </a:rPr>
              <a:t> </a:t>
            </a:r>
            <a:r>
              <a:rPr spc="-20">
                <a:solidFill>
                  <a:srgbClr val="FE0E08"/>
                </a:solidFill>
              </a:rPr>
              <a:t>E</a:t>
            </a:r>
            <a:r>
              <a:rPr spc="30">
                <a:solidFill>
                  <a:srgbClr val="FE0E08"/>
                </a:solidFill>
              </a:rPr>
              <a:t>N</a:t>
            </a:r>
            <a:r>
              <a:rPr spc="15">
                <a:solidFill>
                  <a:srgbClr val="FE0E08"/>
                </a:solidFill>
              </a:rPr>
              <a:t>D</a:t>
            </a:r>
            <a:r>
              <a:rPr spc="-45">
                <a:solidFill>
                  <a:srgbClr val="FE0E08"/>
                </a:solidFill>
              </a:rPr>
              <a:t> </a:t>
            </a:r>
            <a:r>
              <a:rPr>
                <a:solidFill>
                  <a:srgbClr val="FE0E08"/>
                </a:solidFill>
              </a:rPr>
              <a:t>U</a:t>
            </a:r>
            <a:r>
              <a:rPr spc="10">
                <a:solidFill>
                  <a:srgbClr val="FE0E08"/>
                </a:solidFill>
              </a:rPr>
              <a:t>S</a:t>
            </a:r>
            <a:r>
              <a:rPr spc="-25">
                <a:solidFill>
                  <a:srgbClr val="FE0E08"/>
                </a:solidFill>
              </a:rPr>
              <a:t>E</a:t>
            </a:r>
            <a:r>
              <a:rPr spc="-10">
                <a:solidFill>
                  <a:srgbClr val="FE0E08"/>
                </a:solidFill>
              </a:rPr>
              <a:t>R</a:t>
            </a:r>
            <a:r>
              <a:rPr spc="5">
                <a:solidFill>
                  <a:srgbClr val="FE0E08"/>
                </a:solidFill>
              </a:rPr>
              <a:t>S?</a:t>
            </a:r>
            <a:endParaRPr>
              <a:solidFill>
                <a:srgbClr val="FE0E08"/>
              </a:solidFill>
            </a:endParaRPr>
          </a:p>
        </p:txBody>
      </p:sp>
      <p:pic>
        <p:nvPicPr>
          <p:cNvPr id="6" name="object 6"/>
          <p:cNvPicPr/>
          <p:nvPr/>
        </p:nvPicPr>
        <p:blipFill>
          <a:blip r:embed="rId2"/>
          <a:stretch/>
        </p:blipFill>
        <p:spPr bwMode="auto">
          <a:xfrm>
            <a:off x="723900" y="6172200"/>
            <a:ext cx="2181225" cy="485775"/>
          </a:xfrm>
          <a:prstGeom prst="rect">
            <a:avLst/>
          </a:prstGeom>
        </p:spPr>
      </p:pic>
      <p:sp>
        <p:nvSpPr>
          <p:cNvPr id="8" name="object 8"/>
          <p:cNvSpPr txBox="1">
            <a:spLocks noGrp="1"/>
          </p:cNvSpPr>
          <p:nvPr>
            <p:ph type="sldNum" sz="quarter" idx="7"/>
          </p:nvPr>
        </p:nvSpPr>
        <p:spPr bwMode="auto">
          <a:prstGeom prst="rect">
            <a:avLst/>
          </a:prstGeom>
        </p:spPr>
        <p:txBody>
          <a:bodyPr vert="horz" wrap="square" lIns="0" tIns="6985" rIns="0" bIns="0" rtlCol="0">
            <a:spAutoFit/>
          </a:bodyPr>
          <a:lstStyle/>
          <a:p>
            <a:pPr marL="38100">
              <a:lnSpc>
                <a:spcPct val="100000"/>
              </a:lnSpc>
              <a:spcBef>
                <a:spcPts val="55"/>
              </a:spcBef>
              <a:defRPr/>
            </a:pPr>
            <a:fld id="{81D60167-4931-47E6-BA6A-407CBD079E47}" type="slidenum">
              <a:rPr spc="10"/>
              <a:pPr marL="38100">
                <a:lnSpc>
                  <a:spcPct val="100000"/>
                </a:lnSpc>
                <a:spcBef>
                  <a:spcPts val="55"/>
                </a:spcBef>
                <a:defRPr/>
              </a:pPr>
              <a:t>9</a:t>
            </a:fld>
            <a:endParaRPr spc="10"/>
          </a:p>
        </p:txBody>
      </p:sp>
      <p:sp>
        <p:nvSpPr>
          <p:cNvPr id="16" name="TextBox 15"/>
          <p:cNvSpPr txBox="1"/>
          <p:nvPr/>
        </p:nvSpPr>
        <p:spPr bwMode="auto">
          <a:xfrm>
            <a:off x="408038" y="1143000"/>
            <a:ext cx="9126487" cy="5201424"/>
          </a:xfrm>
          <a:prstGeom prst="rect">
            <a:avLst/>
          </a:prstGeom>
          <a:noFill/>
        </p:spPr>
        <p:txBody>
          <a:bodyPr wrap="square" rtlCol="0">
            <a:spAutoFit/>
          </a:bodyPr>
          <a:lstStyle/>
          <a:p>
            <a:pPr algn="just">
              <a:defRPr/>
            </a:pPr>
            <a:r>
              <a:rPr lang="en-US" sz="2400" b="1" dirty="0">
                <a:latin typeface="Times New Roman"/>
                <a:cs typeface="Times New Roman"/>
              </a:rPr>
              <a:t>Ethical Hackers and Security Professionals</a:t>
            </a:r>
            <a:r>
              <a:rPr lang="en-US" b="1" dirty="0">
                <a:latin typeface="Times New Roman"/>
                <a:cs typeface="Times New Roman"/>
              </a:rPr>
              <a:t>:</a:t>
            </a:r>
            <a:endParaRPr lang="en-US" dirty="0">
              <a:latin typeface="Times New Roman"/>
              <a:cs typeface="Times New Roman"/>
            </a:endParaRPr>
          </a:p>
          <a:p>
            <a:pPr algn="just">
              <a:buFont typeface="Arial"/>
              <a:buChar char="•"/>
              <a:defRPr/>
            </a:pPr>
            <a:r>
              <a:rPr lang="en-US" sz="2000" dirty="0">
                <a:latin typeface="Times New Roman"/>
                <a:cs typeface="Times New Roman"/>
              </a:rPr>
              <a:t>Ethical hackers and security professionals may use </a:t>
            </a:r>
            <a:r>
              <a:rPr lang="en-US" sz="2000" dirty="0" err="1">
                <a:latin typeface="Times New Roman"/>
                <a:cs typeface="Times New Roman"/>
              </a:rPr>
              <a:t>keyloggers</a:t>
            </a:r>
            <a:r>
              <a:rPr lang="en-US" sz="2000" dirty="0">
                <a:latin typeface="Times New Roman"/>
                <a:cs typeface="Times New Roman"/>
              </a:rPr>
              <a:t> as part of penetration testing or security assessments to identify vulnerabilities in systems and applications. This helps organizations improve their security posture by addressing potential weaknesses before they can be exploited by malicious actors.</a:t>
            </a:r>
            <a:endParaRPr sz="2000"/>
          </a:p>
          <a:p>
            <a:pPr algn="just">
              <a:defRPr/>
            </a:pPr>
            <a:endParaRPr lang="en-US" dirty="0">
              <a:latin typeface="Times New Roman"/>
              <a:cs typeface="Times New Roman"/>
            </a:endParaRPr>
          </a:p>
          <a:p>
            <a:pPr algn="just">
              <a:defRPr/>
            </a:pPr>
            <a:r>
              <a:rPr lang="en-US" sz="2400" b="1" dirty="0">
                <a:latin typeface="Times New Roman"/>
                <a:cs typeface="Times New Roman"/>
              </a:rPr>
              <a:t>IT Administrators:</a:t>
            </a:r>
            <a:endParaRPr lang="en-US" sz="2400" dirty="0">
              <a:latin typeface="Times New Roman"/>
              <a:cs typeface="Times New Roman"/>
            </a:endParaRPr>
          </a:p>
          <a:p>
            <a:pPr algn="just">
              <a:buFont typeface="Arial"/>
              <a:buChar char="•"/>
              <a:defRPr/>
            </a:pPr>
            <a:r>
              <a:rPr lang="en-US" sz="2000" dirty="0">
                <a:latin typeface="Times New Roman"/>
                <a:cs typeface="Times New Roman"/>
              </a:rPr>
              <a:t>IT administrators may utilize </a:t>
            </a:r>
            <a:r>
              <a:rPr lang="en-US" sz="2000" dirty="0" err="1">
                <a:latin typeface="Times New Roman"/>
                <a:cs typeface="Times New Roman"/>
              </a:rPr>
              <a:t>keyloggers</a:t>
            </a:r>
            <a:r>
              <a:rPr lang="en-US" sz="2000" dirty="0">
                <a:latin typeface="Times New Roman"/>
                <a:cs typeface="Times New Roman"/>
              </a:rPr>
              <a:t> to troubleshoot technical issues, diagnose problems, or monitor system usage within their organization's network</a:t>
            </a:r>
            <a:r>
              <a:rPr lang="en-US" dirty="0">
                <a:latin typeface="Times New Roman"/>
                <a:cs typeface="Times New Roman"/>
              </a:rPr>
              <a:t>.</a:t>
            </a:r>
            <a:endParaRPr/>
          </a:p>
          <a:p>
            <a:pPr algn="just">
              <a:defRPr/>
            </a:pPr>
            <a:endParaRPr lang="en-US" sz="2400" dirty="0">
              <a:latin typeface="Times New Roman"/>
              <a:cs typeface="Times New Roman"/>
            </a:endParaRPr>
          </a:p>
          <a:p>
            <a:pPr algn="just">
              <a:defRPr/>
            </a:pPr>
            <a:r>
              <a:rPr lang="en-US" sz="2400" b="1" dirty="0">
                <a:latin typeface="Times New Roman"/>
                <a:cs typeface="Times New Roman"/>
              </a:rPr>
              <a:t>Cybercriminals:</a:t>
            </a:r>
            <a:endParaRPr lang="en-US" sz="2400" dirty="0">
              <a:latin typeface="Times New Roman"/>
              <a:cs typeface="Times New Roman"/>
            </a:endParaRPr>
          </a:p>
          <a:p>
            <a:pPr algn="just">
              <a:buFont typeface="Arial"/>
              <a:buChar char="•"/>
              <a:defRPr/>
            </a:pPr>
            <a:r>
              <a:rPr lang="en-US" sz="2000" dirty="0">
                <a:latin typeface="Times New Roman"/>
                <a:cs typeface="Times New Roman"/>
              </a:rPr>
              <a:t>Unfortunately, cybercriminals may also be end users of </a:t>
            </a:r>
            <a:r>
              <a:rPr lang="en-US" sz="2000" dirty="0" err="1">
                <a:latin typeface="Times New Roman"/>
                <a:cs typeface="Times New Roman"/>
              </a:rPr>
              <a:t>keyloggers</a:t>
            </a:r>
            <a:r>
              <a:rPr lang="en-US" sz="2000" dirty="0">
                <a:latin typeface="Times New Roman"/>
                <a:cs typeface="Times New Roman"/>
              </a:rPr>
              <a:t>, employing them for malicious purposes such as stealing sensitive information like passwords, financial details, or personal data. This stolen information can be used for identity theft, financial fraud, or other illicit activities.</a:t>
            </a:r>
            <a:endParaRPr sz="2000"/>
          </a:p>
          <a:p>
            <a:pPr>
              <a:defRPr/>
            </a:pPr>
            <a:endParaRPr lang="en-IN" dirty="0"/>
          </a:p>
        </p:txBody>
      </p:sp>
    </p:spTree>
  </p:cSld>
  <p:clrMapOvr>
    <a:masterClrMapping/>
  </p:clrMapOvr>
  <mc:AlternateContent xmlns:mc="http://schemas.openxmlformats.org/markup-compatibility/2006">
    <mc:Choice xmlns:p14="http://schemas.microsoft.com/office/powerpoint/2010/main" xmlns:w="http://schemas.openxmlformats.org/wordprocessingml/2006/main" xmlns:m="http://schemas.openxmlformats.org/officeDocument/2006/math" xmlns="" Requires="p14">
      <p:transition p14:dur="2000" advClick="1"/>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prstGeom prst="rect">
          <a:avLst/>
        </a:prstGeom>
        <a:solidFill>
          <a:srgbClr val="2D83C3"/>
        </a:solidFill>
      </a:spPr>
      <a:body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1375</Words>
  <Application>ONLYOFFICE/7.3.3.0</Application>
  <DocSecurity>0</DocSecurity>
  <PresentationFormat>Custom</PresentationFormat>
  <Paragraphs>107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KOUSHAR SHAIK</vt:lpstr>
      <vt:lpstr>Slide 2</vt:lpstr>
      <vt:lpstr>Slide 3</vt:lpstr>
      <vt:lpstr>AGENDA</vt:lpstr>
      <vt:lpstr>PROBLEM   STATEMENT</vt:lpstr>
      <vt:lpstr>PROJECT OVERVIEW</vt:lpstr>
      <vt:lpstr>Slide 7</vt:lpstr>
      <vt:lpstr>Slide 8</vt:lpstr>
      <vt:lpstr>WHO ARE THE END USERS?</vt:lpstr>
      <vt:lpstr>YOUR SOLUTION AND ITS VALUE PROPOSITION</vt:lpstr>
      <vt:lpstr>THE WOW IN YOUR SOLUTION</vt:lpstr>
      <vt:lpstr>Slide 12</vt:lpstr>
      <vt:lpstr>RESULTS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KOUSHAR SHAIK</dc:title>
  <dc:subject/>
  <dc:creator>dell</dc:creator>
  <cp:keywords/>
  <dc:description/>
  <cp:lastModifiedBy>windows</cp:lastModifiedBy>
  <cp:revision>18</cp:revision>
  <dcterms:created xsi:type="dcterms:W3CDTF">2024-06-03T05:48:59Z</dcterms:created>
  <dcterms:modified xsi:type="dcterms:W3CDTF">2024-06-14T09:31:10Z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