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902" r:id="rId2"/>
  </p:sldMasterIdLst>
  <p:notesMasterIdLst>
    <p:notesMasterId r:id="rId18"/>
  </p:notesMasterIdLst>
  <p:handoutMasterIdLst>
    <p:handoutMasterId r:id="rId19"/>
  </p:handoutMasterIdLst>
  <p:sldIdLst>
    <p:sldId id="302" r:id="rId3"/>
    <p:sldId id="265" r:id="rId4"/>
    <p:sldId id="564" r:id="rId5"/>
    <p:sldId id="569" r:id="rId6"/>
    <p:sldId id="568" r:id="rId7"/>
    <p:sldId id="573" r:id="rId8"/>
    <p:sldId id="574" r:id="rId9"/>
    <p:sldId id="560" r:id="rId10"/>
    <p:sldId id="567" r:id="rId11"/>
    <p:sldId id="575" r:id="rId12"/>
    <p:sldId id="561" r:id="rId13"/>
    <p:sldId id="562" r:id="rId14"/>
    <p:sldId id="563" r:id="rId15"/>
    <p:sldId id="571" r:id="rId16"/>
    <p:sldId id="572" r:id="rId17"/>
  </p:sldIdLst>
  <p:sldSz cx="12192000" cy="6858000"/>
  <p:notesSz cx="6797675" cy="9926638"/>
  <p:custDataLst>
    <p:tags r:id="rId2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026" userDrawn="1">
          <p15:clr>
            <a:srgbClr val="A4A3A4"/>
          </p15:clr>
        </p15:guide>
        <p15:guide id="7" pos="3840" userDrawn="1">
          <p15:clr>
            <a:srgbClr val="A4A3A4"/>
          </p15:clr>
        </p15:guide>
        <p15:guide id="8" orient="horz" pos="4020" userDrawn="1">
          <p15:clr>
            <a:srgbClr val="A4A3A4"/>
          </p15:clr>
        </p15:guide>
        <p15:guide id="9" pos="325" userDrawn="1">
          <p15:clr>
            <a:srgbClr val="A4A3A4"/>
          </p15:clr>
        </p15:guide>
        <p15:guide id="10" pos="7355" userDrawn="1">
          <p15:clr>
            <a:srgbClr val="A4A3A4"/>
          </p15:clr>
        </p15:guide>
        <p15:guide id="11" orient="horz" pos="1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860864"/>
    <a:srgbClr val="FF304C"/>
    <a:srgbClr val="69AFD3"/>
    <a:srgbClr val="0F999C"/>
    <a:srgbClr val="C8FF16"/>
    <a:srgbClr val="CB2980"/>
    <a:srgbClr val="F2F2F2"/>
    <a:srgbClr val="5B8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891" autoAdjust="0"/>
  </p:normalViewPr>
  <p:slideViewPr>
    <p:cSldViewPr>
      <p:cViewPr varScale="1">
        <p:scale>
          <a:sx n="58" d="100"/>
          <a:sy n="58" d="100"/>
        </p:scale>
        <p:origin x="1218" y="72"/>
      </p:cViewPr>
      <p:guideLst>
        <p:guide orient="horz" pos="1026"/>
        <p:guide pos="3840"/>
        <p:guide orient="horz" pos="4020"/>
        <p:guide pos="325"/>
        <p:guide pos="7355"/>
        <p:guide orient="horz" pos="16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1" d="100"/>
          <a:sy n="51" d="100"/>
        </p:scale>
        <p:origin x="297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26/08/2019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26/08/2019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instance-manageme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instance-managemen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3311442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Functions are built on top of AppService and </a:t>
            </a:r>
            <a:r>
              <a:rPr lang="en-US" dirty="0" err="1"/>
              <a:t>WebJobs</a:t>
            </a:r>
            <a:r>
              <a:rPr lang="en-US" dirty="0"/>
              <a:t> SDK</a:t>
            </a: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03827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121117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28996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384950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80686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hlinkClick r:id="rId3"/>
              </a:rPr>
              <a:t>https://docs.microsoft.com/en-us/azure/azure-functions/durable/durable-functions-instance-management</a:t>
            </a: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34345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hlinkClick r:id="rId3"/>
              </a:rPr>
              <a:t>https://docs.microsoft.com/en-us/azure/azure-functions/durable/durable-functions-instance-management</a:t>
            </a: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381029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nl.linkedin.com/in/koushik-aravalli"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twitter.com/koushikaravalli"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18" Type="http://schemas.openxmlformats.org/officeDocument/2006/relationships/image" Target="../media/image9.png"/><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4.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14.xml"/><Relationship Id="rId16" Type="http://schemas.openxmlformats.org/officeDocument/2006/relationships/image" Target="../media/image8.png"/><Relationship Id="rId1" Type="http://schemas.openxmlformats.org/officeDocument/2006/relationships/vmlDrawing" Target="../drawings/vmlDrawing13.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5.bin"/><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hyperlink" Target="http://www.capgemini.com/invent" TargetMode="External"/><Relationship Id="rId4" Type="http://schemas.openxmlformats.org/officeDocument/2006/relationships/image" Target="../media/image5.png"/><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twitter.com/capgemini" TargetMode="External"/><Relationship Id="rId18" Type="http://schemas.microsoft.com/office/2007/relationships/hdphoto" Target="../media/hdphoto4.wdp"/><Relationship Id="rId3" Type="http://schemas.openxmlformats.org/officeDocument/2006/relationships/slideMaster" Target="../slideMasters/slideMaster2.xml"/><Relationship Id="rId21" Type="http://schemas.microsoft.com/office/2007/relationships/hdphoto" Target="../media/hdphoto5.wdp"/><Relationship Id="rId7" Type="http://schemas.openxmlformats.org/officeDocument/2006/relationships/hyperlink" Target="http://www.linkedin.com/company/capgemini" TargetMode="External"/><Relationship Id="rId12" Type="http://schemas.microsoft.com/office/2007/relationships/hdphoto" Target="../media/hdphoto2.wdp"/><Relationship Id="rId17" Type="http://schemas.openxmlformats.org/officeDocument/2006/relationships/image" Target="../media/image14.png"/><Relationship Id="rId2" Type="http://schemas.openxmlformats.org/officeDocument/2006/relationships/tags" Target="../tags/tag15.xml"/><Relationship Id="rId16" Type="http://schemas.openxmlformats.org/officeDocument/2006/relationships/hyperlink" Target="http://www.youtube.com/capgeminimedia" TargetMode="External"/><Relationship Id="rId20" Type="http://schemas.openxmlformats.org/officeDocument/2006/relationships/image" Target="../media/image15.png"/><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12.png"/><Relationship Id="rId24" Type="http://schemas.openxmlformats.org/officeDocument/2006/relationships/hyperlink" Target="http://www.capgemini.com/invent" TargetMode="External"/><Relationship Id="rId5" Type="http://schemas.openxmlformats.org/officeDocument/2006/relationships/oleObject" Target="../embeddings/oleObject5.bin"/><Relationship Id="rId15" Type="http://schemas.microsoft.com/office/2007/relationships/hdphoto" Target="../media/hdphoto3.wdp"/><Relationship Id="rId23" Type="http://schemas.openxmlformats.org/officeDocument/2006/relationships/image" Target="../media/image9.png"/><Relationship Id="rId10" Type="http://schemas.openxmlformats.org/officeDocument/2006/relationships/hyperlink" Target="http://www.slideshare.net/capgemini" TargetMode="External"/><Relationship Id="rId19" Type="http://schemas.openxmlformats.org/officeDocument/2006/relationships/hyperlink" Target="http://www.facebook.com/capgemini" TargetMode="External"/><Relationship Id="rId4" Type="http://schemas.openxmlformats.org/officeDocument/2006/relationships/image" Target="../media/image10.png"/><Relationship Id="rId9" Type="http://schemas.microsoft.com/office/2007/relationships/hdphoto" Target="../media/hdphoto1.wdp"/><Relationship Id="rId14" Type="http://schemas.openxmlformats.org/officeDocument/2006/relationships/image" Target="../media/image13.png"/><Relationship Id="rId22" Type="http://schemas.openxmlformats.org/officeDocument/2006/relationships/hyperlink" Target="http://www.capgemini.com/about/how-we-work/the-collaborative-business-experiencet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1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Vid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7">
            <a:extLst>
              <a:ext uri="{FF2B5EF4-FFF2-40B4-BE49-F238E27FC236}">
                <a16:creationId xmlns:a16="http://schemas.microsoft.com/office/drawing/2014/main" id="{D4FBCFDE-74C0-437D-A599-2DBE30E875B1}"/>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DB21AEB-579C-480C-ACC1-1264171B184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E3508132-3864-4D62-BDFD-482ACEDA819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054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383868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191085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53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9777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377132" y="377132"/>
            <a:ext cx="6858000" cy="6103736"/>
          </a:xfrm>
          <a:prstGeom prst="rect">
            <a:avLst/>
          </a:prstGeom>
        </p:spPr>
      </p:pic>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498128"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Azure Functions – </a:t>
            </a:r>
            <a:r>
              <a:rPr lang="en-US" dirty="0" err="1"/>
              <a:t>az</a:t>
            </a:r>
            <a:r>
              <a:rPr lang="en-US" dirty="0"/>
              <a:t> 203</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8" name="Picture 2" descr="D:\My Work\Template\Icons\Social Media\LinkedIN.png">
            <a:hlinkClick r:id="rId3"/>
            <a:extLst>
              <a:ext uri="{FF2B5EF4-FFF2-40B4-BE49-F238E27FC236}">
                <a16:creationId xmlns:a16="http://schemas.microsoft.com/office/drawing/2014/main" id="{BDB7EDB0-1A00-4FE4-9A04-A3383C9311FA}"/>
              </a:ext>
            </a:extLst>
          </p:cNvPr>
          <p:cNvPicPr>
            <a:picLocks noChangeAspect="1" noChangeArrowheads="1"/>
          </p:cNvPicPr>
          <p:nvPr userDrawn="1"/>
        </p:nvPicPr>
        <p:blipFill>
          <a:blip r:embed="rId4" cstate="print"/>
          <a:srcRect/>
          <a:stretch>
            <a:fillRect/>
          </a:stretch>
        </p:blipFill>
        <p:spPr bwMode="auto">
          <a:xfrm>
            <a:off x="3209221" y="6237312"/>
            <a:ext cx="461367" cy="461367"/>
          </a:xfrm>
          <a:prstGeom prst="rect">
            <a:avLst/>
          </a:prstGeom>
          <a:noFill/>
        </p:spPr>
      </p:pic>
      <p:pic>
        <p:nvPicPr>
          <p:cNvPr id="40" name="Picture 5" descr="D:\My Work\Template\Icons\Social Media\Twitter.png">
            <a:hlinkClick r:id="rId5"/>
            <a:extLst>
              <a:ext uri="{FF2B5EF4-FFF2-40B4-BE49-F238E27FC236}">
                <a16:creationId xmlns:a16="http://schemas.microsoft.com/office/drawing/2014/main" id="{A5CE0E34-B1D8-458D-AFB8-67C5B97D1C3C}"/>
              </a:ext>
            </a:extLst>
          </p:cNvPr>
          <p:cNvPicPr>
            <a:picLocks noChangeAspect="1" noChangeArrowheads="1"/>
          </p:cNvPicPr>
          <p:nvPr userDrawn="1"/>
        </p:nvPicPr>
        <p:blipFill>
          <a:blip r:embed="rId6" cstate="print"/>
          <a:srcRect/>
          <a:stretch>
            <a:fillRect/>
          </a:stretch>
        </p:blipFill>
        <p:spPr bwMode="auto">
          <a:xfrm>
            <a:off x="2499283" y="6238123"/>
            <a:ext cx="461367" cy="461367"/>
          </a:xfrm>
          <a:prstGeom prst="rect">
            <a:avLst/>
          </a:prstGeom>
          <a:noFill/>
        </p:spPr>
      </p:pic>
      <p:sp>
        <p:nvSpPr>
          <p:cNvPr id="49" name="Espace réservé du texte 4">
            <a:extLst>
              <a:ext uri="{FF2B5EF4-FFF2-40B4-BE49-F238E27FC236}">
                <a16:creationId xmlns:a16="http://schemas.microsoft.com/office/drawing/2014/main" id="{E99689BB-1D6D-4EFF-B9EA-20046B3134C1}"/>
              </a:ext>
            </a:extLst>
          </p:cNvPr>
          <p:cNvSpPr>
            <a:spLocks noGrp="1"/>
          </p:cNvSpPr>
          <p:nvPr>
            <p:ph type="body" sz="quarter" idx="11" hasCustomPrompt="1"/>
          </p:nvPr>
        </p:nvSpPr>
        <p:spPr>
          <a:xfrm>
            <a:off x="119336" y="6237312"/>
            <a:ext cx="2269436" cy="504056"/>
          </a:xfrm>
          <a:prstGeom prst="rect">
            <a:avLst/>
          </a:prstGeom>
        </p:spPr>
        <p:txBody>
          <a:bodyPr>
            <a:normAutofit/>
          </a:bodyPr>
          <a:lstStyle>
            <a:lvl1pPr>
              <a:spcBef>
                <a:spcPts val="0"/>
              </a:spcBef>
              <a:defRPr sz="2200" spc="-110" baseline="0">
                <a:solidFill>
                  <a:srgbClr val="FFFF00"/>
                </a:solidFill>
              </a:defRPr>
            </a:lvl1pPr>
          </a:lstStyle>
          <a:p>
            <a:pPr lvl="0"/>
            <a:r>
              <a:rPr lang="en-US" dirty="0"/>
              <a:t>Koushik Aravalli</a:t>
            </a:r>
          </a:p>
        </p:txBody>
      </p:sp>
    </p:spTree>
    <p:extLst>
      <p:ext uri="{BB962C8B-B14F-4D97-AF65-F5344CB8AC3E}">
        <p14:creationId xmlns:p14="http://schemas.microsoft.com/office/powerpoint/2010/main" val="126313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54"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257471988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oiler Plate 1">
    <p:bg>
      <p:bgPr>
        <a:solidFill>
          <a:schemeClr val="bg1">
            <a:lumMod val="85000"/>
          </a:schemeClr>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3A531D6-7F54-468E-BE97-182109E059F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105" t="16685" b="16426"/>
          <a:stretch/>
        </p:blipFill>
        <p:spPr>
          <a:xfrm flipH="1">
            <a:off x="665094" y="0"/>
            <a:ext cx="11526903"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75"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 name="Picture 2" descr="D:\My Work\Template\Icons\Social Media\LinkedIN.png">
            <a:hlinkClick r:id="rId7"/>
            <a:extLst>
              <a:ext uri="{FF2B5EF4-FFF2-40B4-BE49-F238E27FC236}">
                <a16:creationId xmlns:a16="http://schemas.microsoft.com/office/drawing/2014/main" id="{41317199-4495-43F9-8AB5-EAB37B66ABA0}"/>
              </a:ext>
            </a:extLst>
          </p:cNvPr>
          <p:cNvPicPr>
            <a:picLocks noChangeAspect="1" noChangeArrowheads="1"/>
          </p:cNvPicPr>
          <p:nvPr userDrawn="1"/>
        </p:nvPicPr>
        <p:blipFill>
          <a:blip r:embed="rId8" cstate="print">
            <a:grayscl/>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810097" y="4976083"/>
            <a:ext cx="333195" cy="333195"/>
          </a:xfrm>
          <a:prstGeom prst="rect">
            <a:avLst/>
          </a:prstGeom>
          <a:noFill/>
        </p:spPr>
      </p:pic>
      <p:pic>
        <p:nvPicPr>
          <p:cNvPr id="87" name="Picture 4" descr="D:\My Work\Template\Icons\Social Media\SlideShare.png">
            <a:hlinkClick r:id="rId10"/>
            <a:extLst>
              <a:ext uri="{FF2B5EF4-FFF2-40B4-BE49-F238E27FC236}">
                <a16:creationId xmlns:a16="http://schemas.microsoft.com/office/drawing/2014/main" id="{2E2ADE1A-C3C0-4660-AC94-57A1140E0AC1}"/>
              </a:ext>
            </a:extLst>
          </p:cNvPr>
          <p:cNvPicPr>
            <a:picLocks noChangeAspect="1" noChangeArrowheads="1"/>
          </p:cNvPicPr>
          <p:nvPr userDrawn="1"/>
        </p:nvPicPr>
        <p:blipFill>
          <a:blip r:embed="rId11" cstate="print">
            <a:grayscl/>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193474" y="4976083"/>
            <a:ext cx="333195" cy="333195"/>
          </a:xfrm>
          <a:prstGeom prst="rect">
            <a:avLst/>
          </a:prstGeom>
          <a:noFill/>
        </p:spPr>
      </p:pic>
      <p:pic>
        <p:nvPicPr>
          <p:cNvPr id="88" name="Picture 5" descr="D:\My Work\Template\Icons\Social Media\Twitter.png">
            <a:hlinkClick r:id="rId13"/>
            <a:extLst>
              <a:ext uri="{FF2B5EF4-FFF2-40B4-BE49-F238E27FC236}">
                <a16:creationId xmlns:a16="http://schemas.microsoft.com/office/drawing/2014/main" id="{910AA22A-87DB-4FAA-80DE-DC0795E32AA9}"/>
              </a:ext>
            </a:extLst>
          </p:cNvPr>
          <p:cNvPicPr>
            <a:picLocks noChangeAspect="1" noChangeArrowheads="1"/>
          </p:cNvPicPr>
          <p:nvPr userDrawn="1"/>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576851" y="4976083"/>
            <a:ext cx="333195" cy="333195"/>
          </a:xfrm>
          <a:prstGeom prst="rect">
            <a:avLst/>
          </a:prstGeom>
          <a:noFill/>
        </p:spPr>
      </p:pic>
      <p:pic>
        <p:nvPicPr>
          <p:cNvPr id="89" name="Picture 6" descr="D:\My Work\Template\Icons\Social Media\YouTube.png">
            <a:hlinkClick r:id="rId16"/>
            <a:extLst>
              <a:ext uri="{FF2B5EF4-FFF2-40B4-BE49-F238E27FC236}">
                <a16:creationId xmlns:a16="http://schemas.microsoft.com/office/drawing/2014/main" id="{37640355-7005-48F3-90E6-6D11D28CC445}"/>
              </a:ext>
            </a:extLst>
          </p:cNvPr>
          <p:cNvPicPr>
            <a:picLocks noChangeAspect="1" noChangeArrowheads="1"/>
          </p:cNvPicPr>
          <p:nvPr userDrawn="1"/>
        </p:nvPicPr>
        <p:blipFill>
          <a:blip r:embed="rId17" cstate="print">
            <a:grayscl/>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1960227" y="4976083"/>
            <a:ext cx="333195" cy="333195"/>
          </a:xfrm>
          <a:prstGeom prst="rect">
            <a:avLst/>
          </a:prstGeom>
          <a:noFill/>
        </p:spPr>
      </p:pic>
      <p:pic>
        <p:nvPicPr>
          <p:cNvPr id="90" name="Picture 7" descr="D:\My Work\Template\Icons\Social Media\Facebook.png">
            <a:hlinkClick r:id="rId19"/>
            <a:extLst>
              <a:ext uri="{FF2B5EF4-FFF2-40B4-BE49-F238E27FC236}">
                <a16:creationId xmlns:a16="http://schemas.microsoft.com/office/drawing/2014/main" id="{149A6EEA-AF1A-41A2-890E-C37238FD6B94}"/>
              </a:ext>
            </a:extLst>
          </p:cNvPr>
          <p:cNvPicPr>
            <a:picLocks noChangeAspect="1" noChangeArrowheads="1"/>
          </p:cNvPicPr>
          <p:nvPr userDrawn="1"/>
        </p:nvPicPr>
        <p:blipFill>
          <a:blip r:embed="rId20" cstate="print">
            <a:grayscl/>
            <a:extLst>
              <a:ext uri="{BEBA8EAE-BF5A-486C-A8C5-ECC9F3942E4B}">
                <a14:imgProps xmlns:a14="http://schemas.microsoft.com/office/drawing/2010/main">
                  <a14:imgLayer r:embed="rId21">
                    <a14:imgEffect>
                      <a14:sharpenSoften amount="50000"/>
                    </a14:imgEffect>
                    <a14:imgEffect>
                      <a14:brightnessContrast bright="-40000" contrast="-40000"/>
                    </a14:imgEffect>
                  </a14:imgLayer>
                </a14:imgProps>
              </a:ext>
            </a:extLst>
          </a:blip>
          <a:srcRect/>
          <a:stretch>
            <a:fillRect/>
          </a:stretch>
        </p:blipFill>
        <p:spPr bwMode="auto">
          <a:xfrm>
            <a:off x="426720" y="4976083"/>
            <a:ext cx="333195" cy="333195"/>
          </a:xfrm>
          <a:prstGeom prst="rect">
            <a:avLst/>
          </a:prstGeom>
          <a:noFill/>
        </p:spPr>
      </p:pic>
      <p:sp>
        <p:nvSpPr>
          <p:cNvPr id="91" name="Rectangle 90">
            <a:extLst>
              <a:ext uri="{FF2B5EF4-FFF2-40B4-BE49-F238E27FC236}">
                <a16:creationId xmlns:a16="http://schemas.microsoft.com/office/drawing/2014/main" id="{E746141B-9A30-4DAC-8BAF-A9386F043CE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accent1">
                    <a:lumMod val="50000"/>
                  </a:schemeClr>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accent1">
                    <a:lumMod val="50000"/>
                  </a:schemeClr>
                </a:solidFill>
                <a:latin typeface="+mj-lt"/>
                <a:cs typeface="Arial"/>
              </a:rPr>
              <a:t>Copyright © 2018 Capgemini. All rights reserved.</a:t>
            </a:r>
          </a:p>
        </p:txBody>
      </p:sp>
      <p:grpSp>
        <p:nvGrpSpPr>
          <p:cNvPr id="92" name="Groupe 26">
            <a:extLst>
              <a:ext uri="{FF2B5EF4-FFF2-40B4-BE49-F238E27FC236}">
                <a16:creationId xmlns:a16="http://schemas.microsoft.com/office/drawing/2014/main" id="{4E38E393-22B7-46BA-9B3B-9AC6E6B272CE}"/>
              </a:ext>
            </a:extLst>
          </p:cNvPr>
          <p:cNvGrpSpPr>
            <a:grpSpLocks noChangeAspect="1"/>
          </p:cNvGrpSpPr>
          <p:nvPr userDrawn="1"/>
        </p:nvGrpSpPr>
        <p:grpSpPr>
          <a:xfrm>
            <a:off x="444000" y="5468639"/>
            <a:ext cx="2340000" cy="181186"/>
            <a:chOff x="401412" y="4886021"/>
            <a:chExt cx="7483476" cy="579438"/>
          </a:xfrm>
          <a:solidFill>
            <a:schemeClr val="accent1">
              <a:lumMod val="50000"/>
            </a:schemeClr>
          </a:solidFill>
        </p:grpSpPr>
        <p:sp>
          <p:nvSpPr>
            <p:cNvPr id="93" name="Freeform 5">
              <a:extLst>
                <a:ext uri="{FF2B5EF4-FFF2-40B4-BE49-F238E27FC236}">
                  <a16:creationId xmlns:a16="http://schemas.microsoft.com/office/drawing/2014/main" id="{FB4EB5B8-61BC-421E-B206-2AE198F6DA3D}"/>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4" name="Freeform 6">
              <a:extLst>
                <a:ext uri="{FF2B5EF4-FFF2-40B4-BE49-F238E27FC236}">
                  <a16:creationId xmlns:a16="http://schemas.microsoft.com/office/drawing/2014/main" id="{348675FE-6288-4652-BEAC-50D1C91A01EC}"/>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5" name="Freeform 7">
              <a:extLst>
                <a:ext uri="{FF2B5EF4-FFF2-40B4-BE49-F238E27FC236}">
                  <a16:creationId xmlns:a16="http://schemas.microsoft.com/office/drawing/2014/main" id="{FED76AF2-F99D-414E-9C55-AB48B8D3E28A}"/>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6" name="Freeform 8">
              <a:extLst>
                <a:ext uri="{FF2B5EF4-FFF2-40B4-BE49-F238E27FC236}">
                  <a16:creationId xmlns:a16="http://schemas.microsoft.com/office/drawing/2014/main" id="{E572003B-1A42-4FEF-AD6B-095652B50DDF}"/>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7" name="Freeform 9">
              <a:extLst>
                <a:ext uri="{FF2B5EF4-FFF2-40B4-BE49-F238E27FC236}">
                  <a16:creationId xmlns:a16="http://schemas.microsoft.com/office/drawing/2014/main" id="{69BECA15-62D8-41D0-91AC-2308A1C08A65}"/>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8" name="Freeform 10">
              <a:extLst>
                <a:ext uri="{FF2B5EF4-FFF2-40B4-BE49-F238E27FC236}">
                  <a16:creationId xmlns:a16="http://schemas.microsoft.com/office/drawing/2014/main" id="{79012618-8ADC-4261-891B-5C2D8C33D4B9}"/>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9" name="Freeform 11">
              <a:extLst>
                <a:ext uri="{FF2B5EF4-FFF2-40B4-BE49-F238E27FC236}">
                  <a16:creationId xmlns:a16="http://schemas.microsoft.com/office/drawing/2014/main" id="{8422468B-1990-4B47-9106-6CAD4240D704}"/>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0" name="Freeform 12">
              <a:extLst>
                <a:ext uri="{FF2B5EF4-FFF2-40B4-BE49-F238E27FC236}">
                  <a16:creationId xmlns:a16="http://schemas.microsoft.com/office/drawing/2014/main" id="{5074DF56-6CCB-48E7-A2F7-4F1C2D7FAE15}"/>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1" name="Freeform 13">
              <a:extLst>
                <a:ext uri="{FF2B5EF4-FFF2-40B4-BE49-F238E27FC236}">
                  <a16:creationId xmlns:a16="http://schemas.microsoft.com/office/drawing/2014/main" id="{17581EC1-A18F-4CA6-A548-B28E50EA876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2" name="Freeform 14">
              <a:extLst>
                <a:ext uri="{FF2B5EF4-FFF2-40B4-BE49-F238E27FC236}">
                  <a16:creationId xmlns:a16="http://schemas.microsoft.com/office/drawing/2014/main" id="{06A3D3AE-00A7-445D-BF5E-DAE1CEB18A9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3" name="Freeform 15">
              <a:extLst>
                <a:ext uri="{FF2B5EF4-FFF2-40B4-BE49-F238E27FC236}">
                  <a16:creationId xmlns:a16="http://schemas.microsoft.com/office/drawing/2014/main" id="{BB9D29E0-C2EF-43C4-B561-516A5F5603BD}"/>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4" name="Freeform 16">
              <a:extLst>
                <a:ext uri="{FF2B5EF4-FFF2-40B4-BE49-F238E27FC236}">
                  <a16:creationId xmlns:a16="http://schemas.microsoft.com/office/drawing/2014/main" id="{4BDD0DFD-C51F-4672-AA80-67BE1BBC113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5" name="Freeform 17">
              <a:extLst>
                <a:ext uri="{FF2B5EF4-FFF2-40B4-BE49-F238E27FC236}">
                  <a16:creationId xmlns:a16="http://schemas.microsoft.com/office/drawing/2014/main" id="{D9522247-4A35-4CEE-B1E8-A614B7D0AD4C}"/>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6" name="Freeform 18">
              <a:extLst>
                <a:ext uri="{FF2B5EF4-FFF2-40B4-BE49-F238E27FC236}">
                  <a16:creationId xmlns:a16="http://schemas.microsoft.com/office/drawing/2014/main" id="{197B452E-ACA0-40DD-AD0E-BDC2A0CCA6DC}"/>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7" name="Freeform 19">
              <a:extLst>
                <a:ext uri="{FF2B5EF4-FFF2-40B4-BE49-F238E27FC236}">
                  <a16:creationId xmlns:a16="http://schemas.microsoft.com/office/drawing/2014/main" id="{34158440-2A54-46E1-A869-4C574EE965FA}"/>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8" name="Freeform 20">
              <a:extLst>
                <a:ext uri="{FF2B5EF4-FFF2-40B4-BE49-F238E27FC236}">
                  <a16:creationId xmlns:a16="http://schemas.microsoft.com/office/drawing/2014/main" id="{E2EB6C63-5BA9-41D8-848D-A50395780EA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9" name="Freeform 21">
              <a:extLst>
                <a:ext uri="{FF2B5EF4-FFF2-40B4-BE49-F238E27FC236}">
                  <a16:creationId xmlns:a16="http://schemas.microsoft.com/office/drawing/2014/main" id="{03EBFA84-F190-48E6-AD75-A2FBA2C62D95}"/>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0" name="Freeform 22">
              <a:extLst>
                <a:ext uri="{FF2B5EF4-FFF2-40B4-BE49-F238E27FC236}">
                  <a16:creationId xmlns:a16="http://schemas.microsoft.com/office/drawing/2014/main" id="{26F26B0F-B14E-4E57-B5DF-F474826D1E36}"/>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1" name="Freeform 23">
              <a:extLst>
                <a:ext uri="{FF2B5EF4-FFF2-40B4-BE49-F238E27FC236}">
                  <a16:creationId xmlns:a16="http://schemas.microsoft.com/office/drawing/2014/main" id="{E6B3734E-4056-4AAF-B13A-94C57AAF80FC}"/>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2" name="Freeform 24">
              <a:extLst>
                <a:ext uri="{FF2B5EF4-FFF2-40B4-BE49-F238E27FC236}">
                  <a16:creationId xmlns:a16="http://schemas.microsoft.com/office/drawing/2014/main" id="{B931A672-14CC-47B3-AE00-493DF7FA726F}"/>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3" name="Freeform 25">
              <a:extLst>
                <a:ext uri="{FF2B5EF4-FFF2-40B4-BE49-F238E27FC236}">
                  <a16:creationId xmlns:a16="http://schemas.microsoft.com/office/drawing/2014/main" id="{4F0922C2-DC30-4808-B2D1-53B9A9F52D85}"/>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4" name="Freeform 26">
              <a:extLst>
                <a:ext uri="{FF2B5EF4-FFF2-40B4-BE49-F238E27FC236}">
                  <a16:creationId xmlns:a16="http://schemas.microsoft.com/office/drawing/2014/main" id="{14AEFC97-1777-45AD-9BC7-AF31B29FCBD8}"/>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5" name="Freeform 27">
              <a:extLst>
                <a:ext uri="{FF2B5EF4-FFF2-40B4-BE49-F238E27FC236}">
                  <a16:creationId xmlns:a16="http://schemas.microsoft.com/office/drawing/2014/main" id="{B47DB4BA-5B8E-41A8-9708-0FC2613DD8C8}"/>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6" name="Freeform 28">
              <a:extLst>
                <a:ext uri="{FF2B5EF4-FFF2-40B4-BE49-F238E27FC236}">
                  <a16:creationId xmlns:a16="http://schemas.microsoft.com/office/drawing/2014/main" id="{34114B49-8F8C-46EF-B04E-1A5E0F546A01}"/>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7" name="Freeform 29">
              <a:extLst>
                <a:ext uri="{FF2B5EF4-FFF2-40B4-BE49-F238E27FC236}">
                  <a16:creationId xmlns:a16="http://schemas.microsoft.com/office/drawing/2014/main" id="{E2EF8D31-2B81-4EB3-AF38-821718C2CF7F}"/>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8" name="Freeform 30">
              <a:extLst>
                <a:ext uri="{FF2B5EF4-FFF2-40B4-BE49-F238E27FC236}">
                  <a16:creationId xmlns:a16="http://schemas.microsoft.com/office/drawing/2014/main" id="{3E3857E9-4E27-4A28-AD21-F5D67EC42C91}"/>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122" name="Rectangle 121">
            <a:hlinkClick r:id="rId22"/>
            <a:extLst>
              <a:ext uri="{FF2B5EF4-FFF2-40B4-BE49-F238E27FC236}">
                <a16:creationId xmlns:a16="http://schemas.microsoft.com/office/drawing/2014/main" id="{6FC11109-C0FC-4B5E-A717-4A050DC9201F}"/>
              </a:ext>
            </a:extLst>
          </p:cNvPr>
          <p:cNvSpPr/>
          <p:nvPr userDrawn="1"/>
        </p:nvSpPr>
        <p:spPr>
          <a:xfrm>
            <a:off x="5465542" y="3842577"/>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50000"/>
                </a:schemeClr>
              </a:solidFill>
              <a:latin typeface="+mj-lt"/>
            </a:endParaRPr>
          </a:p>
        </p:txBody>
      </p:sp>
      <p:pic>
        <p:nvPicPr>
          <p:cNvPr id="42" name="Picture 41">
            <a:extLst>
              <a:ext uri="{FF2B5EF4-FFF2-40B4-BE49-F238E27FC236}">
                <a16:creationId xmlns:a16="http://schemas.microsoft.com/office/drawing/2014/main" id="{DA2BE7BF-334F-4D00-82B2-68AE002E8C70}"/>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44" name="Rectangle 43">
            <a:extLst>
              <a:ext uri="{FF2B5EF4-FFF2-40B4-BE49-F238E27FC236}">
                <a16:creationId xmlns:a16="http://schemas.microsoft.com/office/drawing/2014/main" id="{0BA16576-7950-4A7A-B04D-8D7B33707394}"/>
              </a:ext>
            </a:extLst>
          </p:cNvPr>
          <p:cNvSpPr/>
          <p:nvPr userDrawn="1"/>
        </p:nvSpPr>
        <p:spPr>
          <a:xfrm>
            <a:off x="5087888" y="2521998"/>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accent1">
                    <a:lumMod val="50000"/>
                  </a:schemeClr>
                </a:solidFill>
                <a:latin typeface="+mj-lt"/>
              </a:rPr>
              <a:t>ABOUT CAPGEMINI INVENT</a:t>
            </a:r>
          </a:p>
        </p:txBody>
      </p:sp>
      <p:sp>
        <p:nvSpPr>
          <p:cNvPr id="45" name="Rectangle 44">
            <a:extLst>
              <a:ext uri="{FF2B5EF4-FFF2-40B4-BE49-F238E27FC236}">
                <a16:creationId xmlns:a16="http://schemas.microsoft.com/office/drawing/2014/main" id="{C849B5CC-BE0A-4452-A414-8FD559B9F689}"/>
              </a:ext>
            </a:extLst>
          </p:cNvPr>
          <p:cNvSpPr/>
          <p:nvPr userDrawn="1"/>
        </p:nvSpPr>
        <p:spPr>
          <a:xfrm>
            <a:off x="5081926" y="2880481"/>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accent1">
                    <a:lumMod val="50000"/>
                  </a:schemeClr>
                </a:solidFill>
                <a:effectLst/>
                <a:latin typeface="+mn-lt"/>
                <a:ea typeface="+mn-ea"/>
                <a:cs typeface="+mn-cs"/>
              </a:rPr>
              <a:t>As the digital innovation, consulting and transformation brand of the Capgemini Group, Capgemini Invent helps </a:t>
            </a:r>
            <a:r>
              <a:rPr lang="en-GB" sz="900" kern="1200" dirty="0" err="1">
                <a:solidFill>
                  <a:schemeClr val="accent1">
                    <a:lumMod val="50000"/>
                  </a:schemeClr>
                </a:solidFill>
                <a:effectLst/>
                <a:latin typeface="+mn-lt"/>
                <a:ea typeface="+mn-ea"/>
                <a:cs typeface="+mn-cs"/>
              </a:rPr>
              <a:t>CxOs</a:t>
            </a:r>
            <a:r>
              <a:rPr lang="en-GB" sz="900" kern="1200" dirty="0">
                <a:solidFill>
                  <a:schemeClr val="accent1">
                    <a:lumMod val="50000"/>
                  </a:schemeClr>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accent1">
                  <a:lumMod val="50000"/>
                </a:schemeClr>
              </a:solidFill>
              <a:effectLst/>
              <a:latin typeface="+mn-lt"/>
              <a:ea typeface="+mn-ea"/>
              <a:cs typeface="+mn-cs"/>
            </a:endParaRPr>
          </a:p>
          <a:p>
            <a:r>
              <a:rPr lang="en-GB" sz="900" b="1" i="1"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US" sz="900" kern="1200" dirty="0">
                <a:solidFill>
                  <a:schemeClr val="accent1">
                    <a:lumMod val="50000"/>
                  </a:schemeClr>
                </a:solidFill>
                <a:effectLst/>
                <a:latin typeface="+mn-lt"/>
                <a:ea typeface="+mn-ea"/>
                <a:cs typeface="+mn-cs"/>
              </a:rPr>
              <a:t>Visit us at </a:t>
            </a:r>
            <a:r>
              <a:rPr lang="en-US" sz="900" u="sng" kern="1200" dirty="0">
                <a:solidFill>
                  <a:schemeClr val="accent1">
                    <a:lumMod val="50000"/>
                  </a:schemeClr>
                </a:solidFill>
                <a:effectLst/>
                <a:latin typeface="+mn-lt"/>
                <a:ea typeface="+mn-ea"/>
                <a:cs typeface="+mn-cs"/>
                <a:hlinkClick r:id="rId24"/>
              </a:rPr>
              <a:t>www.capgemini.com/invent</a:t>
            </a:r>
            <a:endParaRPr lang="en-US" sz="900" kern="1200" dirty="0">
              <a:solidFill>
                <a:schemeClr val="accent1">
                  <a:lumMod val="50000"/>
                </a:schemeClr>
              </a:solidFill>
              <a:effectLst/>
              <a:latin typeface="+mj-lt"/>
              <a:ea typeface="+mn-ea"/>
              <a:cs typeface="+mn-cs"/>
            </a:endParaRPr>
          </a:p>
        </p:txBody>
      </p:sp>
    </p:spTree>
    <p:extLst>
      <p:ext uri="{BB962C8B-B14F-4D97-AF65-F5344CB8AC3E}">
        <p14:creationId xmlns:p14="http://schemas.microsoft.com/office/powerpoint/2010/main" val="1950059677"/>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6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06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6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11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49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1831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238233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2">
            <a:normAutofit/>
          </a:bodyPr>
          <a:lstStyle>
            <a:lvl1pPr>
              <a:defRPr sz="2000"/>
            </a:lvl1pPr>
            <a:lvl2pPr marL="273050" indent="-273050">
              <a:defRPr sz="1800"/>
            </a:lvl2pPr>
            <a:lvl3pPr marL="531813" indent="-258763">
              <a:buClr>
                <a:schemeClr val="accent1"/>
              </a:buClr>
              <a:defRPr sz="1600"/>
            </a:lvl3pPr>
            <a:lvl4pPr marL="723900" indent="-192088">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16271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68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Vide">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1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4.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27" name="think-cell Slide" r:id="rId18" imgW="270" imgH="270" progId="TCLayout.ActiveDocument.1">
                  <p:embed/>
                </p:oleObj>
              </mc:Choice>
              <mc:Fallback>
                <p:oleObj name="think-cell Slide" r:id="rId18" imgW="270" imgH="270" progId="TCLayout.ActiveDocument.1">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78690"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Azure Function| Koushik Aravalli | 29-08-2019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550200" y="0"/>
            <a:ext cx="11091600" cy="1104900"/>
          </a:xfrm>
          <a:prstGeom prst="rect">
            <a:avLst/>
          </a:prstGeom>
        </p:spPr>
        <p:txBody>
          <a:bodyPr vert="horz" lIns="0" tIns="216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1" r:id="rId1"/>
    <p:sldLayoutId id="2147483922" r:id="rId2"/>
    <p:sldLayoutId id="2147483923" r:id="rId3"/>
    <p:sldLayoutId id="2147483905" r:id="rId4"/>
    <p:sldLayoutId id="2147483893" r:id="rId5"/>
    <p:sldLayoutId id="2147483827" r:id="rId6"/>
    <p:sldLayoutId id="2147483894" r:id="rId7"/>
    <p:sldLayoutId id="2147483918" r:id="rId8"/>
    <p:sldLayoutId id="2147483921" r:id="rId9"/>
    <p:sldLayoutId id="2147483924" r:id="rId10"/>
    <p:sldLayoutId id="2147483915" r:id="rId11"/>
    <p:sldLayoutId id="2147483920" r:id="rId12"/>
    <p:sldLayoutId id="2147483908" r:id="rId13"/>
    <p:sldLayoutId id="2147483891" r:id="rId14"/>
  </p:sldLayoutIdLst>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430"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4036136591"/>
      </p:ext>
    </p:extLst>
  </p:cSld>
  <p:clrMap bg1="lt1" tx1="dk1" bg2="lt2" tx2="dk2" accent1="accent1" accent2="accent2" accent3="accent3" accent4="accent4" accent5="accent5" accent6="accent6" hlink="hlink" folHlink="folHlink"/>
  <p:sldLayoutIdLst>
    <p:sldLayoutId id="2147483903" r:id="rId1"/>
    <p:sldLayoutId id="214748390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Placeholder 66">
            <a:extLst>
              <a:ext uri="{FF2B5EF4-FFF2-40B4-BE49-F238E27FC236}">
                <a16:creationId xmlns:a16="http://schemas.microsoft.com/office/drawing/2014/main" id="{60D75778-B66B-47CA-A514-E88D9688C66E}"/>
              </a:ext>
            </a:extLst>
          </p:cNvPr>
          <p:cNvSpPr>
            <a:spLocks noGrp="1"/>
          </p:cNvSpPr>
          <p:nvPr>
            <p:ph type="body" sz="quarter" idx="28"/>
          </p:nvPr>
        </p:nvSpPr>
        <p:spPr/>
        <p:txBody>
          <a:bodyPr/>
          <a:lstStyle/>
          <a:p>
            <a:r>
              <a:rPr lang="en-US" dirty="0"/>
              <a:t>Azure </a:t>
            </a:r>
            <a:r>
              <a:rPr lang="en-US" dirty="0" err="1"/>
              <a:t>FunctionApp</a:t>
            </a:r>
            <a:endParaRPr lang="en-US" dirty="0"/>
          </a:p>
        </p:txBody>
      </p:sp>
    </p:spTree>
    <p:extLst>
      <p:ext uri="{BB962C8B-B14F-4D97-AF65-F5344CB8AC3E}">
        <p14:creationId xmlns:p14="http://schemas.microsoft.com/office/powerpoint/2010/main" val="145560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Disaster Recovery</a:t>
            </a:r>
            <a:endParaRPr lang="nl-NL" sz="2800" dirty="0"/>
          </a:p>
        </p:txBody>
      </p:sp>
      <p:pic>
        <p:nvPicPr>
          <p:cNvPr id="116738" name="Picture 2" descr="Image result for cloudtweaks cartoon">
            <a:extLst>
              <a:ext uri="{FF2B5EF4-FFF2-40B4-BE49-F238E27FC236}">
                <a16:creationId xmlns:a16="http://schemas.microsoft.com/office/drawing/2014/main" id="{15BA23F0-A3AF-4348-89F0-BEF88DC45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64" y="852872"/>
            <a:ext cx="5805835" cy="539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6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6D39-B07F-4E82-A091-172F19F450C4}"/>
              </a:ext>
            </a:extLst>
          </p:cNvPr>
          <p:cNvSpPr>
            <a:spLocks noGrp="1"/>
          </p:cNvSpPr>
          <p:nvPr>
            <p:ph type="title"/>
          </p:nvPr>
        </p:nvSpPr>
        <p:spPr/>
        <p:txBody>
          <a:bodyPr/>
          <a:lstStyle/>
          <a:p>
            <a:r>
              <a:rPr lang="nl-NL" dirty="0" err="1"/>
              <a:t>Azure</a:t>
            </a:r>
            <a:r>
              <a:rPr lang="nl-NL" dirty="0"/>
              <a:t> </a:t>
            </a:r>
            <a:r>
              <a:rPr lang="nl-NL" dirty="0" err="1"/>
              <a:t>FunctionApp</a:t>
            </a:r>
            <a:r>
              <a:rPr lang="nl-NL" dirty="0"/>
              <a:t> : </a:t>
            </a:r>
            <a:r>
              <a:rPr lang="nl-NL" dirty="0" err="1"/>
              <a:t>Bindings</a:t>
            </a:r>
            <a:endParaRPr lang="nl-NL" dirty="0"/>
          </a:p>
        </p:txBody>
      </p:sp>
      <p:pic>
        <p:nvPicPr>
          <p:cNvPr id="5" name="Picture 4">
            <a:extLst>
              <a:ext uri="{FF2B5EF4-FFF2-40B4-BE49-F238E27FC236}">
                <a16:creationId xmlns:a16="http://schemas.microsoft.com/office/drawing/2014/main" id="{08A223F7-2703-436F-90C6-3904670FDEA7}"/>
              </a:ext>
            </a:extLst>
          </p:cNvPr>
          <p:cNvPicPr>
            <a:picLocks noChangeAspect="1"/>
          </p:cNvPicPr>
          <p:nvPr/>
        </p:nvPicPr>
        <p:blipFill>
          <a:blip r:embed="rId2"/>
          <a:stretch>
            <a:fillRect/>
          </a:stretch>
        </p:blipFill>
        <p:spPr>
          <a:xfrm>
            <a:off x="1631504" y="863475"/>
            <a:ext cx="9361040" cy="5517853"/>
          </a:xfrm>
          <a:prstGeom prst="rect">
            <a:avLst/>
          </a:prstGeom>
        </p:spPr>
      </p:pic>
    </p:spTree>
    <p:extLst>
      <p:ext uri="{BB962C8B-B14F-4D97-AF65-F5344CB8AC3E}">
        <p14:creationId xmlns:p14="http://schemas.microsoft.com/office/powerpoint/2010/main" val="193157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 Lab01</a:t>
            </a:r>
          </a:p>
        </p:txBody>
      </p:sp>
      <p:pic>
        <p:nvPicPr>
          <p:cNvPr id="3" name="Picture 2">
            <a:extLst>
              <a:ext uri="{FF2B5EF4-FFF2-40B4-BE49-F238E27FC236}">
                <a16:creationId xmlns:a16="http://schemas.microsoft.com/office/drawing/2014/main" id="{EDAF3FD9-1DD1-4884-A396-1EE91D5F747D}"/>
              </a:ext>
            </a:extLst>
          </p:cNvPr>
          <p:cNvPicPr>
            <a:picLocks noChangeAspect="1"/>
          </p:cNvPicPr>
          <p:nvPr/>
        </p:nvPicPr>
        <p:blipFill>
          <a:blip r:embed="rId2"/>
          <a:stretch>
            <a:fillRect/>
          </a:stretch>
        </p:blipFill>
        <p:spPr>
          <a:xfrm>
            <a:off x="551384" y="906995"/>
            <a:ext cx="10931344" cy="5546341"/>
          </a:xfrm>
          <a:prstGeom prst="rect">
            <a:avLst/>
          </a:prstGeom>
        </p:spPr>
      </p:pic>
    </p:spTree>
    <p:extLst>
      <p:ext uri="{BB962C8B-B14F-4D97-AF65-F5344CB8AC3E}">
        <p14:creationId xmlns:p14="http://schemas.microsoft.com/office/powerpoint/2010/main" val="211203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a:t>
            </a:r>
            <a:r>
              <a:rPr lang="nl-NL" dirty="0" err="1"/>
              <a:t>Config</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104900"/>
            <a:ext cx="11091600" cy="1369005"/>
          </a:xfrm>
        </p:spPr>
        <p:txBody>
          <a:bodyPr>
            <a:normAutofit lnSpcReduction="10000"/>
          </a:bodyPr>
          <a:lstStyle/>
          <a:p>
            <a:endParaRPr lang="nl-NL" dirty="0"/>
          </a:p>
          <a:p>
            <a:pPr marL="342900" indent="-342900">
              <a:buFont typeface="Arial" panose="020B0604020202020204" pitchFamily="34" charset="0"/>
              <a:buChar char="•"/>
            </a:pPr>
            <a:r>
              <a:rPr lang="nl-NL" dirty="0" err="1"/>
              <a:t>Compiled</a:t>
            </a:r>
            <a:r>
              <a:rPr lang="nl-NL" dirty="0"/>
              <a:t> Code – </a:t>
            </a:r>
            <a:r>
              <a:rPr lang="nl-NL" dirty="0" err="1"/>
              <a:t>Config</a:t>
            </a:r>
            <a:r>
              <a:rPr lang="nl-NL" dirty="0"/>
              <a:t> file </a:t>
            </a:r>
            <a:r>
              <a:rPr lang="en-GB" dirty="0"/>
              <a:t>generated</a:t>
            </a:r>
            <a:r>
              <a:rPr lang="nl-NL" dirty="0"/>
              <a:t> </a:t>
            </a:r>
            <a:r>
              <a:rPr lang="nl-NL" dirty="0" err="1"/>
              <a:t>from</a:t>
            </a:r>
            <a:r>
              <a:rPr lang="nl-NL" dirty="0"/>
              <a:t> </a:t>
            </a:r>
            <a:r>
              <a:rPr lang="nl-NL" dirty="0" err="1"/>
              <a:t>Annotations</a:t>
            </a: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en-GB" dirty="0"/>
              <a:t>Scripted Code – Config file should be included</a:t>
            </a:r>
          </a:p>
          <a:p>
            <a:endParaRPr lang="en-GB" dirty="0"/>
          </a:p>
          <a:p>
            <a:endParaRPr lang="nl-NL" dirty="0"/>
          </a:p>
          <a:p>
            <a:endParaRPr lang="en-GB" dirty="0"/>
          </a:p>
        </p:txBody>
      </p:sp>
      <p:sp>
        <p:nvSpPr>
          <p:cNvPr id="5" name="Text Placeholder 4">
            <a:extLst>
              <a:ext uri="{FF2B5EF4-FFF2-40B4-BE49-F238E27FC236}">
                <a16:creationId xmlns:a16="http://schemas.microsoft.com/office/drawing/2014/main" id="{4F81F1C4-9E4D-465A-8309-03D3513D03B4}"/>
              </a:ext>
            </a:extLst>
          </p:cNvPr>
          <p:cNvSpPr txBox="1">
            <a:spLocks/>
          </p:cNvSpPr>
          <p:nvPr/>
        </p:nvSpPr>
        <p:spPr>
          <a:xfrm>
            <a:off x="550200" y="2867245"/>
            <a:ext cx="10658368" cy="3658099"/>
          </a:xfrm>
          <a:prstGeom prst="rect">
            <a:avLst/>
          </a:prstGeom>
        </p:spPr>
        <p:txBody>
          <a:bodyPr vert="horz" lIns="0" tIns="0" rIns="0" bIns="0" numCol="1" rtlCol="0">
            <a:normAutofit fontScale="70000" lnSpcReduction="2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b="1" u="sng" dirty="0" err="1"/>
              <a:t>function.json</a:t>
            </a:r>
            <a:endParaRPr lang="nl-NL" b="1" u="sng" dirty="0"/>
          </a:p>
          <a:p>
            <a:r>
              <a:rPr lang="en-US" dirty="0"/>
              <a:t>{</a:t>
            </a:r>
          </a:p>
          <a:p>
            <a:r>
              <a:rPr lang="en-US" dirty="0"/>
              <a:t>    "</a:t>
            </a:r>
            <a:r>
              <a:rPr lang="en-US" dirty="0" err="1"/>
              <a:t>disabled":false</a:t>
            </a:r>
            <a:r>
              <a:rPr lang="en-US" dirty="0"/>
              <a:t>,</a:t>
            </a:r>
          </a:p>
          <a:p>
            <a:r>
              <a:rPr lang="en-US" dirty="0"/>
              <a:t>    "bindings":[</a:t>
            </a:r>
          </a:p>
          <a:p>
            <a:r>
              <a:rPr lang="en-US" dirty="0"/>
              <a:t>        // ... bindings here</a:t>
            </a:r>
          </a:p>
          <a:p>
            <a:r>
              <a:rPr lang="en-US" dirty="0"/>
              <a:t>        {</a:t>
            </a:r>
          </a:p>
          <a:p>
            <a:r>
              <a:rPr lang="en-US" dirty="0"/>
              <a:t>            “datatype": “string", //stream, binary(</a:t>
            </a:r>
            <a:r>
              <a:rPr lang="en-US" dirty="0" err="1"/>
              <a:t>javascript</a:t>
            </a:r>
            <a:r>
              <a:rPr lang="en-US" dirty="0"/>
              <a:t>)            </a:t>
            </a:r>
          </a:p>
          <a:p>
            <a:r>
              <a:rPr lang="en-US" dirty="0"/>
              <a:t>            "type": "</a:t>
            </a:r>
            <a:r>
              <a:rPr lang="en-US" dirty="0" err="1"/>
              <a:t>bindingType</a:t>
            </a:r>
            <a:r>
              <a:rPr lang="en-US" dirty="0"/>
              <a:t>", //</a:t>
            </a:r>
            <a:r>
              <a:rPr lang="en-US" dirty="0" err="1"/>
              <a:t>timetrigger</a:t>
            </a:r>
            <a:r>
              <a:rPr lang="en-US" dirty="0"/>
              <a:t>, </a:t>
            </a:r>
            <a:r>
              <a:rPr lang="en-US" dirty="0" err="1"/>
              <a:t>queuetrigger</a:t>
            </a:r>
            <a:r>
              <a:rPr lang="en-US" dirty="0"/>
              <a:t>, </a:t>
            </a:r>
            <a:r>
              <a:rPr lang="en-US" dirty="0" err="1"/>
              <a:t>eventhubtrigger</a:t>
            </a:r>
            <a:r>
              <a:rPr lang="en-US" dirty="0"/>
              <a:t>, </a:t>
            </a:r>
            <a:r>
              <a:rPr lang="en-US" dirty="0" err="1"/>
              <a:t>etc</a:t>
            </a:r>
            <a:endParaRPr lang="en-US" dirty="0"/>
          </a:p>
          <a:p>
            <a:r>
              <a:rPr lang="en-US" dirty="0"/>
              <a:t>            "direction": "in", // out, </a:t>
            </a:r>
            <a:r>
              <a:rPr lang="en-US" dirty="0" err="1"/>
              <a:t>inout</a:t>
            </a:r>
            <a:r>
              <a:rPr lang="en-US" dirty="0"/>
              <a:t> </a:t>
            </a:r>
            <a:r>
              <a:rPr lang="en-US" dirty="0">
                <a:highlight>
                  <a:srgbClr val="FFFF00"/>
                </a:highlight>
              </a:rPr>
              <a:t>(not all bindings support </a:t>
            </a:r>
            <a:r>
              <a:rPr lang="en-US" dirty="0" err="1">
                <a:highlight>
                  <a:srgbClr val="FFFF00"/>
                </a:highlight>
              </a:rPr>
              <a:t>inout</a:t>
            </a:r>
            <a:r>
              <a:rPr lang="en-US" dirty="0">
                <a:highlight>
                  <a:srgbClr val="FFFF00"/>
                </a:highlight>
              </a:rPr>
              <a:t>)</a:t>
            </a:r>
          </a:p>
          <a:p>
            <a:r>
              <a:rPr lang="en-US" dirty="0"/>
              <a:t>            "name": "</a:t>
            </a:r>
            <a:r>
              <a:rPr lang="en-US" dirty="0" err="1"/>
              <a:t>myParamName</a:t>
            </a:r>
            <a:r>
              <a:rPr lang="en-US" dirty="0"/>
              <a:t>", // C#: Argument name, JS: </a:t>
            </a:r>
            <a:r>
              <a:rPr lang="en-US" dirty="0" err="1"/>
              <a:t>KeyValue</a:t>
            </a:r>
            <a:r>
              <a:rPr lang="en-US" dirty="0"/>
              <a:t> list</a:t>
            </a:r>
          </a:p>
          <a:p>
            <a:r>
              <a:rPr lang="en-US" dirty="0"/>
              <a:t>            // ... more depending on binding</a:t>
            </a:r>
          </a:p>
          <a:p>
            <a:r>
              <a:rPr lang="en-US" dirty="0"/>
              <a:t>        }</a:t>
            </a:r>
          </a:p>
          <a:p>
            <a:r>
              <a:rPr lang="en-US" dirty="0"/>
              <a:t>    ]</a:t>
            </a:r>
          </a:p>
          <a:p>
            <a:r>
              <a:rPr lang="en-US" dirty="0"/>
              <a:t>}</a:t>
            </a:r>
            <a:endParaRPr lang="nl-NL" dirty="0"/>
          </a:p>
        </p:txBody>
      </p:sp>
    </p:spTree>
    <p:extLst>
      <p:ext uri="{BB962C8B-B14F-4D97-AF65-F5344CB8AC3E}">
        <p14:creationId xmlns:p14="http://schemas.microsoft.com/office/powerpoint/2010/main" val="182177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a:t>
            </a:r>
            <a:r>
              <a:rPr lang="nl-NL" dirty="0" err="1"/>
              <a:t>Durable</a:t>
            </a:r>
            <a:r>
              <a:rPr lang="nl-NL" dirty="0"/>
              <a:t> </a:t>
            </a:r>
            <a:r>
              <a:rPr lang="nl-NL" dirty="0" err="1"/>
              <a:t>Function</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340768"/>
            <a:ext cx="11091600" cy="1369005"/>
          </a:xfrm>
        </p:spPr>
        <p:txBody>
          <a:bodyPr>
            <a:normAutofit/>
          </a:bodyPr>
          <a:lstStyle/>
          <a:p>
            <a:r>
              <a:rPr lang="en-US" i="1" dirty="0">
                <a:solidFill>
                  <a:srgbClr val="000000"/>
                </a:solidFill>
                <a:latin typeface="Segoe UI" panose="020B0502040204020203" pitchFamily="34" charset="0"/>
              </a:rPr>
              <a:t>Durable Functions</a:t>
            </a:r>
            <a:r>
              <a:rPr lang="en-US" dirty="0">
                <a:solidFill>
                  <a:srgbClr val="000000"/>
                </a:solidFill>
                <a:latin typeface="Segoe UI" panose="020B0502040204020203" pitchFamily="34" charset="0"/>
              </a:rPr>
              <a:t> is an extension of </a:t>
            </a:r>
            <a:r>
              <a:rPr lang="en-US" u="sng" dirty="0">
                <a:latin typeface="Segoe UI" panose="020B0502040204020203" pitchFamily="34" charset="0"/>
                <a:hlinkClick r:id="rId3"/>
              </a:rPr>
              <a:t>Azure Functions</a:t>
            </a:r>
            <a:r>
              <a:rPr lang="en-US" dirty="0">
                <a:solidFill>
                  <a:srgbClr val="000000"/>
                </a:solidFill>
                <a:latin typeface="Segoe UI" panose="020B0502040204020203" pitchFamily="34" charset="0"/>
              </a:rPr>
              <a:t> that lets you write stateful functions in a serverless environment. The extension manages state, checkpoints, and restarts for you.</a:t>
            </a:r>
            <a:endParaRPr lang="en-GB" dirty="0"/>
          </a:p>
          <a:p>
            <a:endParaRPr lang="nl-NL" dirty="0"/>
          </a:p>
          <a:p>
            <a:endParaRPr lang="en-GB" dirty="0"/>
          </a:p>
        </p:txBody>
      </p:sp>
    </p:spTree>
    <p:extLst>
      <p:ext uri="{BB962C8B-B14F-4D97-AF65-F5344CB8AC3E}">
        <p14:creationId xmlns:p14="http://schemas.microsoft.com/office/powerpoint/2010/main" val="260573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solidFill>
                  <a:schemeClr val="tx1"/>
                </a:solidFill>
              </a:rPr>
              <a:t>Stay</a:t>
            </a:r>
            <a:r>
              <a:rPr lang="nl-NL" dirty="0">
                <a:solidFill>
                  <a:schemeClr val="tx1"/>
                </a:solidFill>
              </a:rPr>
              <a:t> in </a:t>
            </a:r>
            <a:r>
              <a:rPr lang="nl-NL" dirty="0" err="1">
                <a:solidFill>
                  <a:schemeClr val="tx1"/>
                </a:solidFill>
              </a:rPr>
              <a:t>touch</a:t>
            </a:r>
            <a:endParaRPr lang="nl-NL" dirty="0">
              <a:solidFill>
                <a:schemeClr val="tx1"/>
              </a:solidFill>
            </a:endParaRPr>
          </a:p>
        </p:txBody>
      </p:sp>
      <p:sp>
        <p:nvSpPr>
          <p:cNvPr id="5" name="Text Placeholder 4">
            <a:extLst>
              <a:ext uri="{FF2B5EF4-FFF2-40B4-BE49-F238E27FC236}">
                <a16:creationId xmlns:a16="http://schemas.microsoft.com/office/drawing/2014/main" id="{6C31FCA8-3E4F-4EB0-A151-BFFF060CC02B}"/>
              </a:ext>
            </a:extLst>
          </p:cNvPr>
          <p:cNvSpPr>
            <a:spLocks noGrp="1"/>
          </p:cNvSpPr>
          <p:nvPr>
            <p:ph type="body" sz="quarter" idx="10"/>
          </p:nvPr>
        </p:nvSpPr>
        <p:spPr>
          <a:xfrm>
            <a:off x="550200" y="4149080"/>
            <a:ext cx="6795800" cy="2346833"/>
          </a:xfrm>
        </p:spPr>
        <p:txBody>
          <a:bodyPr>
            <a:normAutofit/>
          </a:bodyPr>
          <a:lstStyle/>
          <a:p>
            <a:r>
              <a:rPr lang="en-US" dirty="0"/>
              <a:t>Koushik Aravalli</a:t>
            </a:r>
          </a:p>
          <a:p>
            <a:endParaRPr lang="en-US" dirty="0">
              <a:solidFill>
                <a:srgbClr val="00B0F0"/>
              </a:solidFill>
            </a:endParaRPr>
          </a:p>
          <a:p>
            <a:r>
              <a:rPr lang="en-US" dirty="0">
                <a:solidFill>
                  <a:srgbClr val="00B0F0"/>
                </a:solidFill>
              </a:rPr>
              <a:t>Application Developer, DevOps Engineer, </a:t>
            </a:r>
          </a:p>
          <a:p>
            <a:endParaRPr lang="en-US" dirty="0">
              <a:solidFill>
                <a:srgbClr val="00B0F0"/>
              </a:solidFill>
            </a:endParaRPr>
          </a:p>
          <a:p>
            <a:r>
              <a:rPr lang="en-US" dirty="0">
                <a:solidFill>
                  <a:srgbClr val="00B0F0"/>
                </a:solidFill>
              </a:rPr>
              <a:t>Twitter: @</a:t>
            </a:r>
            <a:r>
              <a:rPr lang="en-US" dirty="0" err="1">
                <a:solidFill>
                  <a:srgbClr val="00B0F0"/>
                </a:solidFill>
              </a:rPr>
              <a:t>koushikaravalli</a:t>
            </a:r>
            <a:endParaRPr lang="en-US" dirty="0">
              <a:solidFill>
                <a:srgbClr val="00B0F0"/>
              </a:solidFill>
            </a:endParaRPr>
          </a:p>
          <a:p>
            <a:r>
              <a:rPr lang="nl-NL" dirty="0">
                <a:solidFill>
                  <a:srgbClr val="00B0F0"/>
                </a:solidFill>
              </a:rPr>
              <a:t>LinkedIn: https://nl.linkedin.com/in/koushik-aravalli</a:t>
            </a:r>
          </a:p>
        </p:txBody>
      </p:sp>
    </p:spTree>
    <p:extLst>
      <p:ext uri="{BB962C8B-B14F-4D97-AF65-F5344CB8AC3E}">
        <p14:creationId xmlns:p14="http://schemas.microsoft.com/office/powerpoint/2010/main" val="152309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4"/>
          <p:cNvSpPr>
            <a:spLocks noGrp="1"/>
          </p:cNvSpPr>
          <p:nvPr>
            <p:ph type="body" sz="quarter" idx="10"/>
          </p:nvPr>
        </p:nvSpPr>
        <p:spPr>
          <a:xfrm>
            <a:off x="550200" y="1628800"/>
            <a:ext cx="11091600" cy="749553"/>
          </a:xfrm>
        </p:spPr>
        <p:txBody>
          <a:bodyPr/>
          <a:lstStyle/>
          <a:p>
            <a:r>
              <a:rPr lang="en-US" dirty="0"/>
              <a:t>Azure Functions is a solution for easily running small pieces of code, or "functions," in Azure</a:t>
            </a:r>
            <a:endParaRPr lang="en-GB" dirty="0"/>
          </a:p>
        </p:txBody>
      </p:sp>
      <p:sp>
        <p:nvSpPr>
          <p:cNvPr id="6" name="Text Placeholder 5"/>
          <p:cNvSpPr>
            <a:spLocks noGrp="1"/>
          </p:cNvSpPr>
          <p:nvPr>
            <p:ph type="body" sz="quarter" idx="11"/>
          </p:nvPr>
        </p:nvSpPr>
        <p:spPr/>
        <p:txBody>
          <a:bodyPr/>
          <a:lstStyle/>
          <a:p>
            <a:r>
              <a:rPr lang="en-GB" dirty="0"/>
              <a:t>What is it?</a:t>
            </a:r>
          </a:p>
        </p:txBody>
      </p:sp>
      <p:sp>
        <p:nvSpPr>
          <p:cNvPr id="7" name="Text Placeholder 5">
            <a:extLst>
              <a:ext uri="{FF2B5EF4-FFF2-40B4-BE49-F238E27FC236}">
                <a16:creationId xmlns:a16="http://schemas.microsoft.com/office/drawing/2014/main" id="{409E47F1-67F1-4135-AE70-76C02146E8E6}"/>
              </a:ext>
            </a:extLst>
          </p:cNvPr>
          <p:cNvSpPr txBox="1">
            <a:spLocks/>
          </p:cNvSpPr>
          <p:nvPr/>
        </p:nvSpPr>
        <p:spPr>
          <a:xfrm>
            <a:off x="479376" y="2852936"/>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to use?</a:t>
            </a:r>
          </a:p>
        </p:txBody>
      </p:sp>
      <p:sp>
        <p:nvSpPr>
          <p:cNvPr id="8" name="Text Placeholder 4">
            <a:extLst>
              <a:ext uri="{FF2B5EF4-FFF2-40B4-BE49-F238E27FC236}">
                <a16:creationId xmlns:a16="http://schemas.microsoft.com/office/drawing/2014/main" id="{BE656333-E5A3-454C-904D-9D4FB8895954}"/>
              </a:ext>
            </a:extLst>
          </p:cNvPr>
          <p:cNvSpPr txBox="1">
            <a:spLocks/>
          </p:cNvSpPr>
          <p:nvPr/>
        </p:nvSpPr>
        <p:spPr>
          <a:xfrm>
            <a:off x="479376" y="3399527"/>
            <a:ext cx="5400600" cy="749553"/>
          </a:xfrm>
          <a:prstGeom prst="rect">
            <a:avLst/>
          </a:prstGeom>
        </p:spPr>
        <p:txBody>
          <a:bodyPr vert="horz" lIns="0" tIns="0" rIns="0" bIns="0" numCol="1"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Event processing – mostly asynchronous</a:t>
            </a:r>
          </a:p>
          <a:p>
            <a:pPr marL="342900" indent="-342900">
              <a:buFont typeface="Arial" panose="020B0604020202020204" pitchFamily="34" charset="0"/>
              <a:buChar char="•"/>
            </a:pPr>
            <a:r>
              <a:rPr lang="en-GB" dirty="0"/>
              <a:t>Trigger and rethrow new events</a:t>
            </a:r>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479376" y="4299592"/>
            <a:ext cx="11091600" cy="208173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03400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4"/>
          <p:cNvSpPr>
            <a:spLocks noGrp="1"/>
          </p:cNvSpPr>
          <p:nvPr>
            <p:ph type="body" sz="quarter" idx="10"/>
          </p:nvPr>
        </p:nvSpPr>
        <p:spPr>
          <a:xfrm>
            <a:off x="464839" y="1819722"/>
            <a:ext cx="11091600" cy="3218555"/>
          </a:xfrm>
        </p:spPr>
        <p:txBody>
          <a:bodyPr/>
          <a:lstStyle/>
          <a:p>
            <a:pPr marL="342900" indent="-342900">
              <a:buFont typeface="Arial" panose="020B0604020202020204" pitchFamily="34" charset="0"/>
              <a:buChar char="•"/>
            </a:pPr>
            <a:r>
              <a:rPr lang="en-GB" dirty="0"/>
              <a:t>Applications does not need heavy weight backend</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Large set of small size applications, which need to work together – Microservices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Unpredictable workload on the services, scale from 1 </a:t>
            </a:r>
            <a:r>
              <a:rPr lang="en-GB" dirty="0">
                <a:sym typeface="Wingdings" panose="05000000000000000000" pitchFamily="2" charset="2"/>
              </a:rPr>
              <a:t> unlimited (200)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Scaling of stateless applications is needed</a:t>
            </a:r>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Serverless Implementations patterns are seen when</a:t>
            </a:r>
            <a:endParaRPr lang="nl-NL" dirty="0"/>
          </a:p>
        </p:txBody>
      </p:sp>
    </p:spTree>
    <p:extLst>
      <p:ext uri="{BB962C8B-B14F-4D97-AF65-F5344CB8AC3E}">
        <p14:creationId xmlns:p14="http://schemas.microsoft.com/office/powerpoint/2010/main" val="404355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2" name="Picture 1">
            <a:extLst>
              <a:ext uri="{FF2B5EF4-FFF2-40B4-BE49-F238E27FC236}">
                <a16:creationId xmlns:a16="http://schemas.microsoft.com/office/drawing/2014/main" id="{89A9B680-7037-412B-A409-11BC33389C9B}"/>
              </a:ext>
            </a:extLst>
          </p:cNvPr>
          <p:cNvPicPr>
            <a:picLocks noChangeAspect="1"/>
          </p:cNvPicPr>
          <p:nvPr/>
        </p:nvPicPr>
        <p:blipFill rotWithShape="1">
          <a:blip r:embed="rId3"/>
          <a:srcRect l="4513" t="40546" r="3341" b="15333"/>
          <a:stretch/>
        </p:blipFill>
        <p:spPr>
          <a:xfrm>
            <a:off x="335360" y="2204864"/>
            <a:ext cx="11521280" cy="3101556"/>
          </a:xfrm>
          <a:prstGeom prst="rect">
            <a:avLst/>
          </a:prstGeom>
        </p:spPr>
      </p:pic>
      <p:sp>
        <p:nvSpPr>
          <p:cNvPr id="5" name="Text Placeholder 2">
            <a:extLst>
              <a:ext uri="{FF2B5EF4-FFF2-40B4-BE49-F238E27FC236}">
                <a16:creationId xmlns:a16="http://schemas.microsoft.com/office/drawing/2014/main" id="{BD303544-19E0-489A-BEA0-B29877370D38}"/>
              </a:ext>
            </a:extLst>
          </p:cNvPr>
          <p:cNvSpPr txBox="1">
            <a:spLocks/>
          </p:cNvSpPr>
          <p:nvPr/>
        </p:nvSpPr>
        <p:spPr>
          <a:xfrm>
            <a:off x="574007" y="129955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Architecture</a:t>
            </a:r>
            <a:endParaRPr lang="nl-NL" sz="2800" dirty="0"/>
          </a:p>
        </p:txBody>
      </p:sp>
    </p:spTree>
    <p:extLst>
      <p:ext uri="{BB962C8B-B14F-4D97-AF65-F5344CB8AC3E}">
        <p14:creationId xmlns:p14="http://schemas.microsoft.com/office/powerpoint/2010/main" val="47770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9" name="Picture 8">
            <a:extLst>
              <a:ext uri="{FF2B5EF4-FFF2-40B4-BE49-F238E27FC236}">
                <a16:creationId xmlns:a16="http://schemas.microsoft.com/office/drawing/2014/main" id="{DFEFCB20-D96D-4F3D-8EA1-D91EEEE51711}"/>
              </a:ext>
            </a:extLst>
          </p:cNvPr>
          <p:cNvPicPr>
            <a:picLocks noChangeAspect="1"/>
          </p:cNvPicPr>
          <p:nvPr/>
        </p:nvPicPr>
        <p:blipFill rotWithShape="1">
          <a:blip r:embed="rId3"/>
          <a:srcRect t="17434" b="6930"/>
          <a:stretch/>
        </p:blipFill>
        <p:spPr>
          <a:xfrm>
            <a:off x="0" y="1196751"/>
            <a:ext cx="12192000" cy="5184577"/>
          </a:xfrm>
          <a:prstGeom prst="rect">
            <a:avLst/>
          </a:prstGeom>
        </p:spPr>
      </p:pic>
    </p:spTree>
    <p:extLst>
      <p:ext uri="{BB962C8B-B14F-4D97-AF65-F5344CB8AC3E}">
        <p14:creationId xmlns:p14="http://schemas.microsoft.com/office/powerpoint/2010/main" val="10064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113666" name="Picture 2" descr="Image result for cloudtweaks cartoon">
            <a:extLst>
              <a:ext uri="{FF2B5EF4-FFF2-40B4-BE49-F238E27FC236}">
                <a16:creationId xmlns:a16="http://schemas.microsoft.com/office/drawing/2014/main" id="{FE7A3ED5-DB0D-4A91-99C4-E00A95FA4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1361084"/>
            <a:ext cx="47625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Security</a:t>
            </a:r>
            <a:endParaRPr lang="nl-NL" sz="2800" dirty="0"/>
          </a:p>
        </p:txBody>
      </p:sp>
    </p:spTree>
    <p:extLst>
      <p:ext uri="{BB962C8B-B14F-4D97-AF65-F5344CB8AC3E}">
        <p14:creationId xmlns:p14="http://schemas.microsoft.com/office/powerpoint/2010/main" val="259718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Pricing</a:t>
            </a:r>
            <a:endParaRPr lang="nl-NL" sz="2800" dirty="0"/>
          </a:p>
        </p:txBody>
      </p:sp>
      <p:pic>
        <p:nvPicPr>
          <p:cNvPr id="115714" name="Picture 2" descr="Image result for cloudtweaks cartoon">
            <a:extLst>
              <a:ext uri="{FF2B5EF4-FFF2-40B4-BE49-F238E27FC236}">
                <a16:creationId xmlns:a16="http://schemas.microsoft.com/office/drawing/2014/main" id="{30790DF8-4AFB-47B7-9B37-98B00C262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28" y="852872"/>
            <a:ext cx="6067772" cy="563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57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0200" y="0"/>
            <a:ext cx="11091600" cy="1104900"/>
          </a:xfrm>
        </p:spPr>
        <p:txBody>
          <a:bodyPr/>
          <a:lstStyle/>
          <a:p>
            <a:r>
              <a:rPr lang="en-US" dirty="0"/>
              <a:t>Azure </a:t>
            </a:r>
            <a:r>
              <a:rPr lang="en-US" dirty="0" err="1"/>
              <a:t>FunctionApp</a:t>
            </a:r>
            <a:endParaRPr lang="en-GB" dirty="0"/>
          </a:p>
        </p:txBody>
      </p:sp>
      <p:graphicFrame>
        <p:nvGraphicFramePr>
          <p:cNvPr id="2" name="Table 1">
            <a:extLst>
              <a:ext uri="{FF2B5EF4-FFF2-40B4-BE49-F238E27FC236}">
                <a16:creationId xmlns:a16="http://schemas.microsoft.com/office/drawing/2014/main" id="{A183B74C-C6F8-49BE-A8E1-B196ADB52217}"/>
              </a:ext>
            </a:extLst>
          </p:cNvPr>
          <p:cNvGraphicFramePr>
            <a:graphicFrameLocks noGrp="1"/>
          </p:cNvGraphicFramePr>
          <p:nvPr>
            <p:extLst>
              <p:ext uri="{D42A27DB-BD31-4B8C-83A1-F6EECF244321}">
                <p14:modId xmlns:p14="http://schemas.microsoft.com/office/powerpoint/2010/main" val="1903043118"/>
              </p:ext>
            </p:extLst>
          </p:nvPr>
        </p:nvGraphicFramePr>
        <p:xfrm>
          <a:off x="839416" y="1962716"/>
          <a:ext cx="9721080" cy="3240360"/>
        </p:xfrm>
        <a:graphic>
          <a:graphicData uri="http://schemas.openxmlformats.org/drawingml/2006/table">
            <a:tbl>
              <a:tblPr firstRow="1" bandRow="1">
                <a:tableStyleId>{5C22544A-7EE6-4342-B048-85BDC9FD1C3A}</a:tableStyleId>
              </a:tblPr>
              <a:tblGrid>
                <a:gridCol w="2430270">
                  <a:extLst>
                    <a:ext uri="{9D8B030D-6E8A-4147-A177-3AD203B41FA5}">
                      <a16:colId xmlns:a16="http://schemas.microsoft.com/office/drawing/2014/main" val="3804126800"/>
                    </a:ext>
                  </a:extLst>
                </a:gridCol>
                <a:gridCol w="2430270">
                  <a:extLst>
                    <a:ext uri="{9D8B030D-6E8A-4147-A177-3AD203B41FA5}">
                      <a16:colId xmlns:a16="http://schemas.microsoft.com/office/drawing/2014/main" val="507305945"/>
                    </a:ext>
                  </a:extLst>
                </a:gridCol>
                <a:gridCol w="2430270">
                  <a:extLst>
                    <a:ext uri="{9D8B030D-6E8A-4147-A177-3AD203B41FA5}">
                      <a16:colId xmlns:a16="http://schemas.microsoft.com/office/drawing/2014/main" val="356921672"/>
                    </a:ext>
                  </a:extLst>
                </a:gridCol>
                <a:gridCol w="2430270">
                  <a:extLst>
                    <a:ext uri="{9D8B030D-6E8A-4147-A177-3AD203B41FA5}">
                      <a16:colId xmlns:a16="http://schemas.microsoft.com/office/drawing/2014/main" val="2199926354"/>
                    </a:ext>
                  </a:extLst>
                </a:gridCol>
              </a:tblGrid>
              <a:tr h="648072">
                <a:tc>
                  <a:txBody>
                    <a:bodyPr/>
                    <a:lstStyle/>
                    <a:p>
                      <a:r>
                        <a:rPr lang="en-US" dirty="0"/>
                        <a:t>Tools</a:t>
                      </a:r>
                      <a:endParaRPr lang="nl-NL" dirty="0"/>
                    </a:p>
                  </a:txBody>
                  <a:tcPr/>
                </a:tc>
                <a:tc>
                  <a:txBody>
                    <a:bodyPr/>
                    <a:lstStyle/>
                    <a:p>
                      <a:r>
                        <a:rPr lang="en-US" dirty="0"/>
                        <a:t>Windows</a:t>
                      </a:r>
                      <a:endParaRPr lang="nl-NL" dirty="0"/>
                    </a:p>
                  </a:txBody>
                  <a:tcPr/>
                </a:tc>
                <a:tc>
                  <a:txBody>
                    <a:bodyPr/>
                    <a:lstStyle/>
                    <a:p>
                      <a:r>
                        <a:rPr lang="en-US" dirty="0"/>
                        <a:t>Linux</a:t>
                      </a:r>
                      <a:endParaRPr lang="nl-NL" dirty="0"/>
                    </a:p>
                  </a:txBody>
                  <a:tcPr/>
                </a:tc>
                <a:tc>
                  <a:txBody>
                    <a:bodyPr/>
                    <a:lstStyle/>
                    <a:p>
                      <a:r>
                        <a:rPr lang="en-US" dirty="0"/>
                        <a:t>MacOS</a:t>
                      </a:r>
                      <a:endParaRPr lang="nl-NL" dirty="0"/>
                    </a:p>
                  </a:txBody>
                  <a:tcPr/>
                </a:tc>
                <a:extLst>
                  <a:ext uri="{0D108BD9-81ED-4DB2-BD59-A6C34878D82A}">
                    <a16:rowId xmlns:a16="http://schemas.microsoft.com/office/drawing/2014/main" val="3997541538"/>
                  </a:ext>
                </a:extLst>
              </a:tr>
              <a:tr h="648072">
                <a:tc>
                  <a:txBody>
                    <a:bodyPr/>
                    <a:lstStyle/>
                    <a:p>
                      <a:r>
                        <a:rPr lang="en-US" dirty="0"/>
                        <a:t>Portal with KUDU</a:t>
                      </a:r>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3537287135"/>
                  </a:ext>
                </a:extLst>
              </a:tr>
              <a:tr h="648072">
                <a:tc>
                  <a:txBody>
                    <a:bodyPr/>
                    <a:lstStyle/>
                    <a:p>
                      <a:r>
                        <a:rPr lang="en-US" dirty="0"/>
                        <a:t>Visual Studio</a:t>
                      </a:r>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2524948949"/>
                  </a:ext>
                </a:extLst>
              </a:tr>
              <a:tr h="648072">
                <a:tc>
                  <a:txBody>
                    <a:bodyPr/>
                    <a:lstStyle/>
                    <a:p>
                      <a:r>
                        <a:rPr lang="en-US" dirty="0"/>
                        <a:t>Visual Studio Code</a:t>
                      </a:r>
                      <a:endParaRPr lang="nl-NL" dirty="0"/>
                    </a:p>
                  </a:txBody>
                  <a:tcPr/>
                </a:tc>
                <a:tc>
                  <a:txBody>
                    <a:bodyPr/>
                    <a:lstStyle/>
                    <a:p>
                      <a:endParaRPr lang="nl-NL"/>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3733082724"/>
                  </a:ext>
                </a:extLst>
              </a:tr>
              <a:tr h="648072">
                <a:tc>
                  <a:txBody>
                    <a:bodyPr/>
                    <a:lstStyle/>
                    <a:p>
                      <a:r>
                        <a:rPr lang="en-US" dirty="0"/>
                        <a:t>Function Core Tools</a:t>
                      </a:r>
                      <a:endParaRPr lang="nl-NL" dirty="0"/>
                    </a:p>
                  </a:txBody>
                  <a:tcPr/>
                </a:tc>
                <a:tc>
                  <a:txBody>
                    <a:bodyPr/>
                    <a:lstStyle/>
                    <a:p>
                      <a:endParaRPr lang="nl-NL" dirty="0"/>
                    </a:p>
                  </a:txBody>
                  <a:tcPr/>
                </a:tc>
                <a:tc>
                  <a:txBody>
                    <a:bodyPr/>
                    <a:lstStyle/>
                    <a:p>
                      <a:endParaRPr lang="nl-NL"/>
                    </a:p>
                  </a:txBody>
                  <a:tcPr/>
                </a:tc>
                <a:tc>
                  <a:txBody>
                    <a:bodyPr/>
                    <a:lstStyle/>
                    <a:p>
                      <a:endParaRPr lang="nl-NL" dirty="0"/>
                    </a:p>
                  </a:txBody>
                  <a:tcPr/>
                </a:tc>
                <a:extLst>
                  <a:ext uri="{0D108BD9-81ED-4DB2-BD59-A6C34878D82A}">
                    <a16:rowId xmlns:a16="http://schemas.microsoft.com/office/drawing/2014/main" val="3334829623"/>
                  </a:ext>
                </a:extLst>
              </a:tr>
            </a:tbl>
          </a:graphicData>
        </a:graphic>
      </p:graphicFrame>
      <p:pic>
        <p:nvPicPr>
          <p:cNvPr id="6" name="Graphic 5" descr="Checkmark">
            <a:extLst>
              <a:ext uri="{FF2B5EF4-FFF2-40B4-BE49-F238E27FC236}">
                <a16:creationId xmlns:a16="http://schemas.microsoft.com/office/drawing/2014/main" id="{DEBEF32C-E613-4B46-B3D5-79689908A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6" y="2538780"/>
            <a:ext cx="613071" cy="692198"/>
          </a:xfrm>
          <a:prstGeom prst="rect">
            <a:avLst/>
          </a:prstGeom>
        </p:spPr>
      </p:pic>
      <p:pic>
        <p:nvPicPr>
          <p:cNvPr id="12" name="Graphic 11" descr="Checkmark">
            <a:extLst>
              <a:ext uri="{FF2B5EF4-FFF2-40B4-BE49-F238E27FC236}">
                <a16:creationId xmlns:a16="http://schemas.microsoft.com/office/drawing/2014/main" id="{8B7E80AB-7441-4BF8-9A12-C41751E7E2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2538780"/>
            <a:ext cx="613071" cy="692198"/>
          </a:xfrm>
          <a:prstGeom prst="rect">
            <a:avLst/>
          </a:prstGeom>
        </p:spPr>
      </p:pic>
      <p:pic>
        <p:nvPicPr>
          <p:cNvPr id="17" name="Graphic 16" descr="Checkmark">
            <a:extLst>
              <a:ext uri="{FF2B5EF4-FFF2-40B4-BE49-F238E27FC236}">
                <a16:creationId xmlns:a16="http://schemas.microsoft.com/office/drawing/2014/main" id="{9A88C11A-83F3-427B-81A2-9BEEAC688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2" y="2538780"/>
            <a:ext cx="613071" cy="692198"/>
          </a:xfrm>
          <a:prstGeom prst="rect">
            <a:avLst/>
          </a:prstGeom>
        </p:spPr>
      </p:pic>
      <p:pic>
        <p:nvPicPr>
          <p:cNvPr id="18" name="Graphic 17" descr="Checkmark">
            <a:extLst>
              <a:ext uri="{FF2B5EF4-FFF2-40B4-BE49-F238E27FC236}">
                <a16:creationId xmlns:a16="http://schemas.microsoft.com/office/drawing/2014/main" id="{8896B0C9-B929-44EC-891C-44ACBD777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5" y="3178730"/>
            <a:ext cx="613071" cy="692198"/>
          </a:xfrm>
          <a:prstGeom prst="rect">
            <a:avLst/>
          </a:prstGeom>
        </p:spPr>
      </p:pic>
      <p:pic>
        <p:nvPicPr>
          <p:cNvPr id="19" name="Graphic 18" descr="Checkmark">
            <a:extLst>
              <a:ext uri="{FF2B5EF4-FFF2-40B4-BE49-F238E27FC236}">
                <a16:creationId xmlns:a16="http://schemas.microsoft.com/office/drawing/2014/main" id="{1EE4E0E2-407C-44EA-B07D-0AB48CEA55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3178730"/>
            <a:ext cx="613071" cy="692198"/>
          </a:xfrm>
          <a:prstGeom prst="rect">
            <a:avLst/>
          </a:prstGeom>
        </p:spPr>
      </p:pic>
      <p:pic>
        <p:nvPicPr>
          <p:cNvPr id="20" name="Graphic 19" descr="Checkmark">
            <a:extLst>
              <a:ext uri="{FF2B5EF4-FFF2-40B4-BE49-F238E27FC236}">
                <a16:creationId xmlns:a16="http://schemas.microsoft.com/office/drawing/2014/main" id="{CEC6E3C1-DF82-4994-B493-2C8524C6A3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4" y="3870928"/>
            <a:ext cx="613071" cy="692198"/>
          </a:xfrm>
          <a:prstGeom prst="rect">
            <a:avLst/>
          </a:prstGeom>
        </p:spPr>
      </p:pic>
      <p:pic>
        <p:nvPicPr>
          <p:cNvPr id="21" name="Graphic 20" descr="Checkmark">
            <a:extLst>
              <a:ext uri="{FF2B5EF4-FFF2-40B4-BE49-F238E27FC236}">
                <a16:creationId xmlns:a16="http://schemas.microsoft.com/office/drawing/2014/main" id="{573CCDB9-72EA-4BF2-8A7E-9A96A063E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3844804"/>
            <a:ext cx="613071" cy="692198"/>
          </a:xfrm>
          <a:prstGeom prst="rect">
            <a:avLst/>
          </a:prstGeom>
        </p:spPr>
      </p:pic>
      <p:pic>
        <p:nvPicPr>
          <p:cNvPr id="22" name="Graphic 21" descr="Checkmark">
            <a:extLst>
              <a:ext uri="{FF2B5EF4-FFF2-40B4-BE49-F238E27FC236}">
                <a16:creationId xmlns:a16="http://schemas.microsoft.com/office/drawing/2014/main" id="{3824B9D6-6DE9-41F7-8F76-61AAB9CC6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2" y="3870928"/>
            <a:ext cx="613071" cy="692198"/>
          </a:xfrm>
          <a:prstGeom prst="rect">
            <a:avLst/>
          </a:prstGeom>
        </p:spPr>
      </p:pic>
      <p:pic>
        <p:nvPicPr>
          <p:cNvPr id="23" name="Graphic 22" descr="Checkmark">
            <a:extLst>
              <a:ext uri="{FF2B5EF4-FFF2-40B4-BE49-F238E27FC236}">
                <a16:creationId xmlns:a16="http://schemas.microsoft.com/office/drawing/2014/main" id="{32E6DAFA-E886-49B0-9FA1-D470153714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4" y="4537002"/>
            <a:ext cx="613071" cy="692198"/>
          </a:xfrm>
          <a:prstGeom prst="rect">
            <a:avLst/>
          </a:prstGeom>
        </p:spPr>
      </p:pic>
      <p:pic>
        <p:nvPicPr>
          <p:cNvPr id="24" name="Graphic 23" descr="Checkmark">
            <a:extLst>
              <a:ext uri="{FF2B5EF4-FFF2-40B4-BE49-F238E27FC236}">
                <a16:creationId xmlns:a16="http://schemas.microsoft.com/office/drawing/2014/main" id="{D9398D66-A536-4CFC-B2C6-BB6C68C3A9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2" y="4471692"/>
            <a:ext cx="613071" cy="692198"/>
          </a:xfrm>
          <a:prstGeom prst="rect">
            <a:avLst/>
          </a:prstGeom>
        </p:spPr>
      </p:pic>
      <p:pic>
        <p:nvPicPr>
          <p:cNvPr id="25" name="Graphic 24" descr="Checkmark">
            <a:extLst>
              <a:ext uri="{FF2B5EF4-FFF2-40B4-BE49-F238E27FC236}">
                <a16:creationId xmlns:a16="http://schemas.microsoft.com/office/drawing/2014/main" id="{A04AD706-3C60-4A7A-A351-0E6FAA0D2D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0" y="4523940"/>
            <a:ext cx="613071" cy="692198"/>
          </a:xfrm>
          <a:prstGeom prst="rect">
            <a:avLst/>
          </a:prstGeom>
        </p:spPr>
      </p:pic>
      <p:sp>
        <p:nvSpPr>
          <p:cNvPr id="26" name="Text Placeholder 2">
            <a:extLst>
              <a:ext uri="{FF2B5EF4-FFF2-40B4-BE49-F238E27FC236}">
                <a16:creationId xmlns:a16="http://schemas.microsoft.com/office/drawing/2014/main" id="{39C38CB7-4D1B-4780-9413-CE44C49E1000}"/>
              </a:ext>
            </a:extLst>
          </p:cNvPr>
          <p:cNvSpPr txBox="1">
            <a:spLocks/>
          </p:cNvSpPr>
          <p:nvPr/>
        </p:nvSpPr>
        <p:spPr>
          <a:xfrm>
            <a:off x="550200" y="1148607"/>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Tooling</a:t>
            </a:r>
            <a:endParaRPr lang="nl-NL" dirty="0"/>
          </a:p>
        </p:txBody>
      </p:sp>
    </p:spTree>
    <p:extLst>
      <p:ext uri="{BB962C8B-B14F-4D97-AF65-F5344CB8AC3E}">
        <p14:creationId xmlns:p14="http://schemas.microsoft.com/office/powerpoint/2010/main" val="374463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539855" y="1844824"/>
            <a:ext cx="3179881" cy="386456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Supporting languages </a:t>
            </a:r>
          </a:p>
          <a:p>
            <a:pPr marL="342900" indent="-342900">
              <a:buFont typeface="Arial" panose="020B0604020202020204" pitchFamily="34" charset="0"/>
              <a:buChar char="•"/>
            </a:pPr>
            <a:r>
              <a:rPr lang="en-GB" sz="1600" dirty="0"/>
              <a:t>C#</a:t>
            </a:r>
          </a:p>
          <a:p>
            <a:pPr marL="342900" indent="-342900">
              <a:buFont typeface="Arial" panose="020B0604020202020204" pitchFamily="34" charset="0"/>
              <a:buChar char="•"/>
            </a:pPr>
            <a:r>
              <a:rPr lang="en-GB" sz="1600" dirty="0"/>
              <a:t>JavaScript</a:t>
            </a:r>
          </a:p>
          <a:p>
            <a:pPr marL="342900" indent="-342900">
              <a:buFont typeface="Arial" panose="020B0604020202020204" pitchFamily="34" charset="0"/>
              <a:buChar char="•"/>
            </a:pPr>
            <a:r>
              <a:rPr lang="en-GB" sz="1600" dirty="0"/>
              <a:t>F#	</a:t>
            </a:r>
          </a:p>
          <a:p>
            <a:pPr marL="342900" indent="-342900">
              <a:buFont typeface="Arial" panose="020B0604020202020204" pitchFamily="34" charset="0"/>
              <a:buChar char="•"/>
            </a:pPr>
            <a:r>
              <a:rPr lang="en-GB" sz="1600" dirty="0"/>
              <a:t>Java</a:t>
            </a:r>
          </a:p>
          <a:p>
            <a:pPr marL="342900" indent="-342900">
              <a:buFont typeface="Arial" panose="020B0604020202020204" pitchFamily="34" charset="0"/>
              <a:buChar char="•"/>
            </a:pPr>
            <a:r>
              <a:rPr lang="en-GB" sz="1600" dirty="0"/>
              <a:t>PowerShell</a:t>
            </a:r>
          </a:p>
          <a:p>
            <a:pPr marL="342900" indent="-342900">
              <a:buFont typeface="Arial" panose="020B0604020202020204" pitchFamily="34" charset="0"/>
              <a:buChar char="•"/>
            </a:pPr>
            <a:r>
              <a:rPr lang="en-GB" sz="1600" dirty="0"/>
              <a:t>Python	</a:t>
            </a:r>
          </a:p>
          <a:p>
            <a:pPr marL="342900" indent="-342900">
              <a:buFont typeface="Arial" panose="020B0604020202020204" pitchFamily="34" charset="0"/>
              <a:buChar char="•"/>
            </a:pPr>
            <a:r>
              <a:rPr lang="en-GB" sz="1600" dirty="0"/>
              <a:t>TypeScript</a:t>
            </a:r>
          </a:p>
          <a:p>
            <a:pPr marL="342900" indent="-342900">
              <a:buFont typeface="Arial" panose="020B0604020202020204" pitchFamily="34" charset="0"/>
              <a:buChar char="•"/>
            </a:pPr>
            <a:r>
              <a:rPr lang="en-GB" sz="1600" dirty="0"/>
              <a:t>Bash</a:t>
            </a:r>
          </a:p>
          <a:p>
            <a:pPr marL="342900" indent="-342900">
              <a:buFont typeface="Arial" panose="020B0604020202020204" pitchFamily="34" charset="0"/>
              <a:buChar char="•"/>
            </a:pPr>
            <a:r>
              <a:rPr lang="en-GB" sz="1600" dirty="0"/>
              <a:t>Batch</a:t>
            </a:r>
          </a:p>
          <a:p>
            <a:pPr marL="342900" indent="-342900">
              <a:buFont typeface="Arial" panose="020B0604020202020204" pitchFamily="34" charset="0"/>
              <a:buChar char="•"/>
            </a:pPr>
            <a:r>
              <a:rPr lang="en-GB" sz="1600" dirty="0"/>
              <a:t>PHP</a:t>
            </a:r>
            <a:endParaRPr lang="en-GB" dirty="0"/>
          </a:p>
        </p:txBody>
      </p:sp>
      <p:sp>
        <p:nvSpPr>
          <p:cNvPr id="3" name="Text Placeholder 2">
            <a:extLst>
              <a:ext uri="{FF2B5EF4-FFF2-40B4-BE49-F238E27FC236}">
                <a16:creationId xmlns:a16="http://schemas.microsoft.com/office/drawing/2014/main" id="{393FA55C-2279-4619-B057-8687970B62F9}"/>
              </a:ext>
            </a:extLst>
          </p:cNvPr>
          <p:cNvSpPr>
            <a:spLocks noGrp="1"/>
          </p:cNvSpPr>
          <p:nvPr>
            <p:ph type="body" sz="quarter" idx="11"/>
          </p:nvPr>
        </p:nvSpPr>
        <p:spPr/>
        <p:txBody>
          <a:bodyPr/>
          <a:lstStyle/>
          <a:p>
            <a:r>
              <a:rPr lang="en-GB" dirty="0"/>
              <a:t>Features</a:t>
            </a:r>
          </a:p>
          <a:p>
            <a:endParaRPr lang="nl-NL" dirty="0"/>
          </a:p>
        </p:txBody>
      </p:sp>
      <p:sp>
        <p:nvSpPr>
          <p:cNvPr id="13" name="Text Placeholder 4">
            <a:extLst>
              <a:ext uri="{FF2B5EF4-FFF2-40B4-BE49-F238E27FC236}">
                <a16:creationId xmlns:a16="http://schemas.microsoft.com/office/drawing/2014/main" id="{5C4F11B7-9B36-4C21-B23E-2C78FEBB78B8}"/>
              </a:ext>
            </a:extLst>
          </p:cNvPr>
          <p:cNvSpPr txBox="1">
            <a:spLocks/>
          </p:cNvSpPr>
          <p:nvPr/>
        </p:nvSpPr>
        <p:spPr>
          <a:xfrm>
            <a:off x="4140255"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Pricing plan</a:t>
            </a:r>
          </a:p>
          <a:p>
            <a:pPr marL="342900" indent="-342900">
              <a:buFont typeface="Arial" panose="020B0604020202020204" pitchFamily="34" charset="0"/>
              <a:buChar char="•"/>
            </a:pPr>
            <a:r>
              <a:rPr lang="en-GB" sz="1600" dirty="0"/>
              <a:t>Consumption</a:t>
            </a:r>
          </a:p>
          <a:p>
            <a:pPr marL="342900" indent="-342900">
              <a:buFont typeface="Arial" panose="020B0604020202020204" pitchFamily="34" charset="0"/>
              <a:buChar char="•"/>
            </a:pPr>
            <a:r>
              <a:rPr lang="en-GB" sz="1600" dirty="0"/>
              <a:t>App Service Plan</a:t>
            </a:r>
            <a:endParaRPr lang="en-GB" dirty="0"/>
          </a:p>
        </p:txBody>
      </p:sp>
      <p:sp>
        <p:nvSpPr>
          <p:cNvPr id="14" name="Text Placeholder 4">
            <a:extLst>
              <a:ext uri="{FF2B5EF4-FFF2-40B4-BE49-F238E27FC236}">
                <a16:creationId xmlns:a16="http://schemas.microsoft.com/office/drawing/2014/main" id="{52167435-2F33-471B-B179-FCACC11BBE45}"/>
              </a:ext>
            </a:extLst>
          </p:cNvPr>
          <p:cNvSpPr txBox="1">
            <a:spLocks/>
          </p:cNvSpPr>
          <p:nvPr/>
        </p:nvSpPr>
        <p:spPr>
          <a:xfrm>
            <a:off x="4140254" y="3284984"/>
            <a:ext cx="2675825" cy="1584176"/>
          </a:xfrm>
          <a:prstGeom prst="rect">
            <a:avLst/>
          </a:prstGeom>
        </p:spPr>
        <p:txBody>
          <a:bodyPr vert="horz" lIns="0" tIns="0" rIns="0" bIns="0" numCol="1" rtlCol="0">
            <a:normAutofit lnSpcReduction="1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Dependency import</a:t>
            </a:r>
          </a:p>
          <a:p>
            <a:pPr marL="342900" indent="-342900">
              <a:buFont typeface="Arial" panose="020B0604020202020204" pitchFamily="34" charset="0"/>
              <a:buChar char="•"/>
            </a:pPr>
            <a:r>
              <a:rPr lang="en-GB" sz="1600" dirty="0"/>
              <a:t>NuGet</a:t>
            </a:r>
          </a:p>
          <a:p>
            <a:pPr marL="342900" indent="-342900">
              <a:buFont typeface="Arial" panose="020B0604020202020204" pitchFamily="34" charset="0"/>
              <a:buChar char="•"/>
            </a:pPr>
            <a:r>
              <a:rPr lang="en-GB" sz="1600" dirty="0"/>
              <a:t>NPM</a:t>
            </a:r>
          </a:p>
          <a:p>
            <a:pPr marL="342900" indent="-342900">
              <a:buFont typeface="Arial" panose="020B0604020202020204" pitchFamily="34" charset="0"/>
              <a:buChar char="•"/>
            </a:pPr>
            <a:r>
              <a:rPr lang="en-GB" sz="1600" dirty="0"/>
              <a:t>Modules</a:t>
            </a:r>
          </a:p>
          <a:p>
            <a:pPr marL="342900" indent="-342900">
              <a:buFont typeface="Arial" panose="020B0604020202020204" pitchFamily="34" charset="0"/>
              <a:buChar char="•"/>
            </a:pPr>
            <a:r>
              <a:rPr lang="en-GB" sz="1600" dirty="0"/>
              <a:t>Maven</a:t>
            </a:r>
            <a:endParaRPr lang="en-GB" dirty="0"/>
          </a:p>
        </p:txBody>
      </p:sp>
      <p:sp>
        <p:nvSpPr>
          <p:cNvPr id="15" name="Text Placeholder 4">
            <a:extLst>
              <a:ext uri="{FF2B5EF4-FFF2-40B4-BE49-F238E27FC236}">
                <a16:creationId xmlns:a16="http://schemas.microsoft.com/office/drawing/2014/main" id="{6259E276-2109-4688-B1EC-FDC9D0BE493B}"/>
              </a:ext>
            </a:extLst>
          </p:cNvPr>
          <p:cNvSpPr txBox="1">
            <a:spLocks/>
          </p:cNvSpPr>
          <p:nvPr/>
        </p:nvSpPr>
        <p:spPr>
          <a:xfrm>
            <a:off x="7230986"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Security</a:t>
            </a:r>
          </a:p>
          <a:p>
            <a:pPr marL="342900" indent="-342900">
              <a:buFont typeface="Arial" panose="020B0604020202020204" pitchFamily="34" charset="0"/>
              <a:buChar char="•"/>
            </a:pPr>
            <a:r>
              <a:rPr lang="en-GB" sz="1600" dirty="0"/>
              <a:t>OAuth – Google/Facebook/AAD/Twitter</a:t>
            </a:r>
          </a:p>
        </p:txBody>
      </p:sp>
      <p:sp>
        <p:nvSpPr>
          <p:cNvPr id="16" name="Text Placeholder 4">
            <a:extLst>
              <a:ext uri="{FF2B5EF4-FFF2-40B4-BE49-F238E27FC236}">
                <a16:creationId xmlns:a16="http://schemas.microsoft.com/office/drawing/2014/main" id="{1C4A45F8-CBEC-42E3-A0EA-8D4870B5AC13}"/>
              </a:ext>
            </a:extLst>
          </p:cNvPr>
          <p:cNvSpPr txBox="1">
            <a:spLocks/>
          </p:cNvSpPr>
          <p:nvPr/>
        </p:nvSpPr>
        <p:spPr>
          <a:xfrm>
            <a:off x="7230985" y="3281131"/>
            <a:ext cx="2675825" cy="2236101"/>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Development</a:t>
            </a:r>
          </a:p>
          <a:p>
            <a:pPr marL="342900" indent="-342900">
              <a:buFont typeface="Arial" panose="020B0604020202020204" pitchFamily="34" charset="0"/>
              <a:buChar char="•"/>
            </a:pPr>
            <a:r>
              <a:rPr lang="en-GB" sz="1600" dirty="0"/>
              <a:t>Cloud Shell</a:t>
            </a:r>
          </a:p>
          <a:p>
            <a:pPr marL="342900" indent="-342900">
              <a:buFont typeface="Arial" panose="020B0604020202020204" pitchFamily="34" charset="0"/>
              <a:buChar char="•"/>
            </a:pPr>
            <a:r>
              <a:rPr lang="en-GB" sz="1600" dirty="0"/>
              <a:t>Kudu Server</a:t>
            </a:r>
          </a:p>
          <a:p>
            <a:pPr marL="342900" indent="-342900">
              <a:buFont typeface="Arial" panose="020B0604020202020204" pitchFamily="34" charset="0"/>
              <a:buChar char="•"/>
            </a:pPr>
            <a:r>
              <a:rPr lang="en-GB" sz="1600" dirty="0"/>
              <a:t>Azure DevOps</a:t>
            </a:r>
          </a:p>
          <a:p>
            <a:pPr marL="342900" indent="-342900">
              <a:buFont typeface="Arial" panose="020B0604020202020204" pitchFamily="34" charset="0"/>
              <a:buChar char="•"/>
            </a:pPr>
            <a:r>
              <a:rPr lang="en-GB" sz="1600" dirty="0"/>
              <a:t>Local Git</a:t>
            </a:r>
          </a:p>
          <a:p>
            <a:pPr marL="342900" indent="-342900">
              <a:buFont typeface="Arial" panose="020B0604020202020204" pitchFamily="34" charset="0"/>
              <a:buChar char="•"/>
            </a:pPr>
            <a:r>
              <a:rPr lang="en-GB" sz="1600" dirty="0"/>
              <a:t>External Git</a:t>
            </a:r>
          </a:p>
        </p:txBody>
      </p:sp>
    </p:spTree>
    <p:extLst>
      <p:ext uri="{BB962C8B-B14F-4D97-AF65-F5344CB8AC3E}">
        <p14:creationId xmlns:p14="http://schemas.microsoft.com/office/powerpoint/2010/main" val="1095761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E91B1D20-E112-4D14-B542-041DB082C224}"/>
    </a:ext>
  </a:extLst>
</a:theme>
</file>

<file path=ppt/theme/theme2.xml><?xml version="1.0" encoding="utf-8"?>
<a:theme xmlns:a="http://schemas.openxmlformats.org/drawingml/2006/main" name="Boiler Plate">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0366AAAB-3554-45F3-ADA5-1187FAEE7F3E}"/>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CGInvent_ppt-template</Template>
  <TotalTime>0</TotalTime>
  <Words>463</Words>
  <Application>Microsoft Office PowerPoint</Application>
  <PresentationFormat>Widescreen</PresentationFormat>
  <Paragraphs>111</Paragraphs>
  <Slides>15</Slides>
  <Notes>8</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2" baseType="lpstr">
      <vt:lpstr>Arial</vt:lpstr>
      <vt:lpstr>Segoe UI</vt:lpstr>
      <vt:lpstr>Verdana</vt:lpstr>
      <vt:lpstr>Wingdings</vt:lpstr>
      <vt:lpstr>Capgemini Master</vt:lpstr>
      <vt:lpstr>Boiler Plate</vt:lpstr>
      <vt:lpstr>think-cell Slide</vt:lpstr>
      <vt:lpstr>PowerPoint Presentation</vt:lpstr>
      <vt:lpstr>Azure FunctionApp</vt:lpstr>
      <vt:lpstr>Azure FunctionApp</vt:lpstr>
      <vt:lpstr>Azure FunctionApp</vt:lpstr>
      <vt:lpstr>Azure FunctionApp</vt:lpstr>
      <vt:lpstr>Azure FunctionApp</vt:lpstr>
      <vt:lpstr>Azure FunctionApp</vt:lpstr>
      <vt:lpstr>Azure FunctionApp</vt:lpstr>
      <vt:lpstr>Azure FunctionApp</vt:lpstr>
      <vt:lpstr>Azure FunctionApp</vt:lpstr>
      <vt:lpstr>Azure FunctionApp : Bindings</vt:lpstr>
      <vt:lpstr>Azure FunctionApp : Lab01</vt:lpstr>
      <vt:lpstr>Azure FunctionApp Config</vt:lpstr>
      <vt:lpstr>Azure FunctionApp: Durable Function</vt:lpstr>
      <vt:lpstr>Stay in touch</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Aravalli, Koushik</dc:creator>
  <cp:lastModifiedBy>Aravalli, Koushik</cp:lastModifiedBy>
  <cp:revision>38</cp:revision>
  <cp:lastPrinted>2018-09-03T16:12:15Z</cp:lastPrinted>
  <dcterms:created xsi:type="dcterms:W3CDTF">2019-08-07T19:16:28Z</dcterms:created>
  <dcterms:modified xsi:type="dcterms:W3CDTF">2019-08-26T21:43:07Z</dcterms:modified>
</cp:coreProperties>
</file>