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64" r:id="rId6"/>
    <p:sldId id="259" r:id="rId7"/>
    <p:sldId id="260" r:id="rId8"/>
    <p:sldId id="261" r:id="rId9"/>
    <p:sldId id="262" r:id="rId10"/>
  </p:sldIdLst>
  <p:sldSz cx="10058400" cy="7772400"/>
  <p:notesSz cx="10058400" cy="7772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4" roundtripDataSignature="AMtx7mhQEfF3vjjni5ZgqQS/W1nUZJZj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D3FB2BD-1DAE-4AE1-8170-4FA9EBBC9A32}">
  <a:tblStyle styleId="{1D3FB2BD-1DAE-4AE1-8170-4FA9EBBC9A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1552" y="56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697538" y="0"/>
            <a:ext cx="4359275" cy="388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697538" y="7383463"/>
            <a:ext cx="4359275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3" name="Google Shape;5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679E8EF6-344A-C194-A6A0-8343A7BB1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>
            <a:extLst>
              <a:ext uri="{FF2B5EF4-FFF2-40B4-BE49-F238E27FC236}">
                <a16:creationId xmlns:a16="http://schemas.microsoft.com/office/drawing/2014/main" id="{B4B9AC80-8441-7B9F-FED1-5F2418D8AB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p2:notes">
            <a:extLst>
              <a:ext uri="{FF2B5EF4-FFF2-40B4-BE49-F238E27FC236}">
                <a16:creationId xmlns:a16="http://schemas.microsoft.com/office/drawing/2014/main" id="{641A6477-903E-6CBB-BCD5-EDF78B6A8D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38945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>
          <a:extLst>
            <a:ext uri="{FF2B5EF4-FFF2-40B4-BE49-F238E27FC236}">
              <a16:creationId xmlns:a16="http://schemas.microsoft.com/office/drawing/2014/main" id="{AC5E943C-CF8A-06A2-E479-19068AFBB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:notes">
            <a:extLst>
              <a:ext uri="{FF2B5EF4-FFF2-40B4-BE49-F238E27FC236}">
                <a16:creationId xmlns:a16="http://schemas.microsoft.com/office/drawing/2014/main" id="{1C647442-17D8-001F-9EBB-F55950B871B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1" name="Google Shape;71;p4:notes">
            <a:extLst>
              <a:ext uri="{FF2B5EF4-FFF2-40B4-BE49-F238E27FC236}">
                <a16:creationId xmlns:a16="http://schemas.microsoft.com/office/drawing/2014/main" id="{E7A7321A-DDB4-B404-673B-2A5A10F586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237502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1" name="Google Shape;8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7c808c221b_0_9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00" cy="306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g37c808c221b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 txBox="1">
            <a:spLocks noGrp="1"/>
          </p:cNvSpPr>
          <p:nvPr>
            <p:ph type="body" idx="1"/>
          </p:nvPr>
        </p:nvSpPr>
        <p:spPr>
          <a:xfrm>
            <a:off x="1006475" y="3740150"/>
            <a:ext cx="8045450" cy="30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8" name="Google Shape;10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332163" y="971550"/>
            <a:ext cx="3394075" cy="26225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title"/>
          </p:nvPr>
        </p:nvSpPr>
        <p:spPr>
          <a:xfrm>
            <a:off x="3904089" y="81792"/>
            <a:ext cx="2162810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body" idx="1"/>
          </p:nvPr>
        </p:nvSpPr>
        <p:spPr>
          <a:xfrm>
            <a:off x="762963" y="1890769"/>
            <a:ext cx="8794750" cy="4772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50" b="0" i="0">
                <a:solidFill>
                  <a:srgbClr val="21242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ftr" idx="11"/>
          </p:nvPr>
        </p:nvSpPr>
        <p:spPr>
          <a:xfrm>
            <a:off x="592294" y="7225551"/>
            <a:ext cx="751205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sldNum" idx="12"/>
          </p:nvPr>
        </p:nvSpPr>
        <p:spPr>
          <a:xfrm>
            <a:off x="9271027" y="7225551"/>
            <a:ext cx="221615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2700" marR="0" lvl="0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700" marR="0" lvl="1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00" marR="0" lvl="2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00" marR="0" lvl="3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700" marR="0" lvl="4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700" marR="0" lvl="5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700" marR="0" lvl="6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700" marR="0" lvl="7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700" marR="0" lvl="8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0"/>
          <p:cNvSpPr txBox="1">
            <a:spLocks noGrp="1"/>
          </p:cNvSpPr>
          <p:nvPr>
            <p:ph type="ctrTitle"/>
          </p:nvPr>
        </p:nvSpPr>
        <p:spPr>
          <a:xfrm>
            <a:off x="3800988" y="3384317"/>
            <a:ext cx="2456423" cy="5448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400" b="1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0"/>
          <p:cNvSpPr txBox="1">
            <a:spLocks noGrp="1"/>
          </p:cNvSpPr>
          <p:nvPr>
            <p:ph type="subTitle" idx="1"/>
          </p:nvPr>
        </p:nvSpPr>
        <p:spPr>
          <a:xfrm>
            <a:off x="1005374" y="4070036"/>
            <a:ext cx="8047650" cy="103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300" b="1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0"/>
          <p:cNvSpPr txBox="1">
            <a:spLocks noGrp="1"/>
          </p:cNvSpPr>
          <p:nvPr>
            <p:ph type="ftr" idx="11"/>
          </p:nvPr>
        </p:nvSpPr>
        <p:spPr>
          <a:xfrm>
            <a:off x="592294" y="7225551"/>
            <a:ext cx="751205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0"/>
          <p:cNvSpPr txBox="1">
            <a:spLocks noGrp="1"/>
          </p:cNvSpPr>
          <p:nvPr>
            <p:ph type="sldNum" idx="12"/>
          </p:nvPr>
        </p:nvSpPr>
        <p:spPr>
          <a:xfrm>
            <a:off x="9271027" y="7225551"/>
            <a:ext cx="221615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2700" marR="0" lvl="0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700" marR="0" lvl="1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00" marR="0" lvl="2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00" marR="0" lvl="3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700" marR="0" lvl="4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700" marR="0" lvl="5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700" marR="0" lvl="6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700" marR="0" lvl="7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700" marR="0" lvl="8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3904089" y="81792"/>
            <a:ext cx="2162810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1723075" y="2147555"/>
            <a:ext cx="2817495" cy="41802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300" b="0" i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body" idx="2"/>
          </p:nvPr>
        </p:nvSpPr>
        <p:spPr>
          <a:xfrm>
            <a:off x="5200844" y="1819227"/>
            <a:ext cx="4202430" cy="42868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650" b="0" i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592294" y="7225551"/>
            <a:ext cx="751205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1"/>
          <p:cNvSpPr txBox="1">
            <a:spLocks noGrp="1"/>
          </p:cNvSpPr>
          <p:nvPr>
            <p:ph type="sldNum" idx="12"/>
          </p:nvPr>
        </p:nvSpPr>
        <p:spPr>
          <a:xfrm>
            <a:off x="9271027" y="7225551"/>
            <a:ext cx="221615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2700" marR="0" lvl="0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700" marR="0" lvl="1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00" marR="0" lvl="2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00" marR="0" lvl="3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700" marR="0" lvl="4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700" marR="0" lvl="5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700" marR="0" lvl="6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700" marR="0" lvl="7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700" marR="0" lvl="8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bg>
      <p:bgPr>
        <a:solidFill>
          <a:schemeClr val="lt1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2"/>
          <p:cNvSpPr/>
          <p:nvPr/>
        </p:nvSpPr>
        <p:spPr>
          <a:xfrm>
            <a:off x="0" y="784860"/>
            <a:ext cx="10058400" cy="50800"/>
          </a:xfrm>
          <a:custGeom>
            <a:avLst/>
            <a:gdLst/>
            <a:ahLst/>
            <a:cxnLst/>
            <a:rect l="l" t="t" r="r" b="b"/>
            <a:pathLst>
              <a:path w="10058400" h="50800" extrusionOk="0">
                <a:moveTo>
                  <a:pt x="10058400" y="50291"/>
                </a:moveTo>
                <a:lnTo>
                  <a:pt x="0" y="50291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50291"/>
                </a:lnTo>
                <a:close/>
              </a:path>
            </a:pathLst>
          </a:custGeom>
          <a:solidFill>
            <a:srgbClr val="EDD12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2"/>
          <p:cNvSpPr/>
          <p:nvPr/>
        </p:nvSpPr>
        <p:spPr>
          <a:xfrm>
            <a:off x="0" y="784860"/>
            <a:ext cx="10058400" cy="50800"/>
          </a:xfrm>
          <a:custGeom>
            <a:avLst/>
            <a:gdLst/>
            <a:ahLst/>
            <a:cxnLst/>
            <a:rect l="l" t="t" r="r" b="b"/>
            <a:pathLst>
              <a:path w="10058400" h="50800" extrusionOk="0">
                <a:moveTo>
                  <a:pt x="0" y="0"/>
                </a:moveTo>
                <a:lnTo>
                  <a:pt x="10058400" y="0"/>
                </a:lnTo>
                <a:lnTo>
                  <a:pt x="10058400" y="50291"/>
                </a:lnTo>
                <a:lnTo>
                  <a:pt x="0" y="50291"/>
                </a:lnTo>
                <a:lnTo>
                  <a:pt x="0" y="0"/>
                </a:lnTo>
                <a:close/>
              </a:path>
            </a:pathLst>
          </a:custGeom>
          <a:noFill/>
          <a:ln w="27425" cap="flat" cmpd="sng">
            <a:solidFill>
              <a:srgbClr val="EDD1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918972"/>
            <a:ext cx="10058400" cy="201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5252" y="614172"/>
            <a:ext cx="1347216" cy="594359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2"/>
          <p:cNvSpPr txBox="1">
            <a:spLocks noGrp="1"/>
          </p:cNvSpPr>
          <p:nvPr>
            <p:ph type="title"/>
          </p:nvPr>
        </p:nvSpPr>
        <p:spPr>
          <a:xfrm>
            <a:off x="3904089" y="81792"/>
            <a:ext cx="2162810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592294" y="7225551"/>
            <a:ext cx="751205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sldNum" idx="12"/>
          </p:nvPr>
        </p:nvSpPr>
        <p:spPr>
          <a:xfrm>
            <a:off x="9271027" y="7225551"/>
            <a:ext cx="221615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2700" marR="0" lvl="0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700" marR="0" lvl="1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00" marR="0" lvl="2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00" marR="0" lvl="3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700" marR="0" lvl="4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700" marR="0" lvl="5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700" marR="0" lvl="6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700" marR="0" lvl="7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700" marR="0" lvl="8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>
  <p:cSld name="Blank">
    <p:bg>
      <p:bgPr>
        <a:solidFill>
          <a:schemeClr val="lt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3"/>
          <p:cNvSpPr/>
          <p:nvPr/>
        </p:nvSpPr>
        <p:spPr>
          <a:xfrm>
            <a:off x="0" y="784860"/>
            <a:ext cx="10058400" cy="50800"/>
          </a:xfrm>
          <a:custGeom>
            <a:avLst/>
            <a:gdLst/>
            <a:ahLst/>
            <a:cxnLst/>
            <a:rect l="l" t="t" r="r" b="b"/>
            <a:pathLst>
              <a:path w="10058400" h="50800" extrusionOk="0">
                <a:moveTo>
                  <a:pt x="10058400" y="50291"/>
                </a:moveTo>
                <a:lnTo>
                  <a:pt x="0" y="50291"/>
                </a:lnTo>
                <a:lnTo>
                  <a:pt x="0" y="0"/>
                </a:lnTo>
                <a:lnTo>
                  <a:pt x="10058400" y="0"/>
                </a:lnTo>
                <a:lnTo>
                  <a:pt x="10058400" y="50291"/>
                </a:lnTo>
                <a:close/>
              </a:path>
            </a:pathLst>
          </a:custGeom>
          <a:solidFill>
            <a:srgbClr val="EDD126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3"/>
          <p:cNvSpPr/>
          <p:nvPr/>
        </p:nvSpPr>
        <p:spPr>
          <a:xfrm>
            <a:off x="0" y="784860"/>
            <a:ext cx="10058400" cy="50800"/>
          </a:xfrm>
          <a:custGeom>
            <a:avLst/>
            <a:gdLst/>
            <a:ahLst/>
            <a:cxnLst/>
            <a:rect l="l" t="t" r="r" b="b"/>
            <a:pathLst>
              <a:path w="10058400" h="50800" extrusionOk="0">
                <a:moveTo>
                  <a:pt x="0" y="0"/>
                </a:moveTo>
                <a:lnTo>
                  <a:pt x="10058400" y="0"/>
                </a:lnTo>
                <a:lnTo>
                  <a:pt x="10058400" y="50291"/>
                </a:lnTo>
                <a:lnTo>
                  <a:pt x="0" y="50291"/>
                </a:lnTo>
                <a:lnTo>
                  <a:pt x="0" y="0"/>
                </a:lnTo>
                <a:close/>
              </a:path>
            </a:pathLst>
          </a:custGeom>
          <a:noFill/>
          <a:ln w="27425" cap="flat" cmpd="sng">
            <a:solidFill>
              <a:srgbClr val="EDD12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6" name="Google Shape;46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918972"/>
            <a:ext cx="10058400" cy="201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45251" y="614172"/>
            <a:ext cx="1347216" cy="59435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3"/>
          <p:cNvSpPr txBox="1">
            <a:spLocks noGrp="1"/>
          </p:cNvSpPr>
          <p:nvPr>
            <p:ph type="ftr" idx="11"/>
          </p:nvPr>
        </p:nvSpPr>
        <p:spPr>
          <a:xfrm>
            <a:off x="592294" y="7225551"/>
            <a:ext cx="751205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00" b="0" i="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3"/>
          <p:cNvSpPr txBox="1">
            <a:spLocks noGrp="1"/>
          </p:cNvSpPr>
          <p:nvPr>
            <p:ph type="sldNum" idx="12"/>
          </p:nvPr>
        </p:nvSpPr>
        <p:spPr>
          <a:xfrm>
            <a:off x="9271027" y="7225551"/>
            <a:ext cx="221615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2700" marR="0" lvl="0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700" marR="0" lvl="1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00" marR="0" lvl="2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00" marR="0" lvl="3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700" marR="0" lvl="4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700" marR="0" lvl="5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700" marR="0" lvl="6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700" marR="0" lvl="7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700" marR="0" lvl="8" indent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3904089" y="81792"/>
            <a:ext cx="2162810" cy="696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762963" y="1890769"/>
            <a:ext cx="8794750" cy="4772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650" b="0" i="0" u="none" strike="noStrike" cap="none">
                <a:solidFill>
                  <a:srgbClr val="21242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ftr" idx="11"/>
          </p:nvPr>
        </p:nvSpPr>
        <p:spPr>
          <a:xfrm>
            <a:off x="592294" y="7225551"/>
            <a:ext cx="751205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dt" idx="10"/>
          </p:nvPr>
        </p:nvSpPr>
        <p:spPr>
          <a:xfrm>
            <a:off x="502920" y="7228332"/>
            <a:ext cx="2313432" cy="388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9271027" y="7225551"/>
            <a:ext cx="221615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12700" marR="0" lvl="0" indent="0" algn="l" rtl="0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12700" marR="0" lvl="1" indent="0" algn="l" rtl="0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2700" marR="0" lvl="2" indent="0" algn="l" rtl="0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700" marR="0" lvl="3" indent="0" algn="l" rtl="0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2700" marR="0" lvl="4" indent="0" algn="l" rtl="0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2700" marR="0" lvl="5" indent="0" algn="l" rtl="0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12700" marR="0" lvl="6" indent="0" algn="l" rtl="0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12700" marR="0" lvl="7" indent="0" algn="l" rtl="0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12700" marR="0" lvl="8" indent="0" algn="l" rtl="0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27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/>
              <a:t>1</a:t>
            </a: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proceedings.neurips.cc/paper_files/paper/2024/file/cf66f995883298c4db2f0dcba28fb211-Paper-Conference.pdf" TargetMode="External"/><Relationship Id="rId5" Type="http://schemas.openxmlformats.org/officeDocument/2006/relationships/hyperlink" Target="https://openreview.net/forum?id=iN43sJoib7" TargetMode="External"/><Relationship Id="rId4" Type="http://schemas.openxmlformats.org/officeDocument/2006/relationships/hyperlink" Target="https://neurips.cc/virtual/2024/poster/9401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investopedia.com/terms/a/autoregressive-integrated-moving-average-arima.asp" TargetMode="External"/><Relationship Id="rId4" Type="http://schemas.openxmlformats.org/officeDocument/2006/relationships/hyperlink" Target="https://openreview.net/forum?id=iN43sJoib7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neurips.cc/media/neurips-2024/Slides/94012.pdf" TargetMode="External"/><Relationship Id="rId4" Type="http://schemas.openxmlformats.org/officeDocument/2006/relationships/hyperlink" Target="https://arxiv.org/abs/2405.16877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875" y="518493"/>
            <a:ext cx="2365248" cy="1039367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9356523" y="7183642"/>
            <a:ext cx="110489" cy="226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225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IN" sz="13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sz="13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57;p1">
            <a:extLst>
              <a:ext uri="{FF2B5EF4-FFF2-40B4-BE49-F238E27FC236}">
                <a16:creationId xmlns:a16="http://schemas.microsoft.com/office/drawing/2014/main" id="{0437F207-75D1-C605-C237-DABF1CF7D4BF}"/>
              </a:ext>
            </a:extLst>
          </p:cNvPr>
          <p:cNvSpPr txBox="1"/>
          <p:nvPr/>
        </p:nvSpPr>
        <p:spPr>
          <a:xfrm>
            <a:off x="253468" y="3592998"/>
            <a:ext cx="9551464" cy="26013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5875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rgbClr val="0000FF"/>
                </a:solidFill>
                <a:latin typeface="+mj-lt"/>
                <a:ea typeface="Times New Roman"/>
                <a:cs typeface="Times New Roman"/>
                <a:sym typeface="Times New Roman"/>
              </a:rPr>
              <a:t>Koushik Selvaraj</a:t>
            </a:r>
            <a:endParaRPr sz="2800" dirty="0">
              <a:latin typeface="+mj-lt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None/>
            </a:pPr>
            <a:r>
              <a:rPr lang="en-IN" sz="2800" b="1" dirty="0">
                <a:solidFill>
                  <a:srgbClr val="0000FF"/>
                </a:solidFill>
                <a:latin typeface="+mj-lt"/>
                <a:ea typeface="Times New Roman"/>
                <a:cs typeface="Times New Roman"/>
                <a:sym typeface="Times New Roman"/>
              </a:rPr>
              <a:t>RA2412049015105</a:t>
            </a:r>
            <a:endParaRPr sz="2800" b="0" i="0" u="none" strike="noStrike" cap="none" dirty="0">
              <a:solidFill>
                <a:schemeClr val="dk1"/>
              </a:solidFill>
              <a:latin typeface="+mj-lt"/>
              <a:ea typeface="Times New Roman"/>
              <a:cs typeface="Times New Roman"/>
              <a:sym typeface="Times New Roman"/>
            </a:endParaRPr>
          </a:p>
          <a:p>
            <a:pPr marL="635" marR="0" lvl="0" indent="0" algn="ctr" rtl="0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None/>
            </a:pPr>
            <a:r>
              <a:rPr lang="en-IN" sz="2800" b="1" i="0" u="none" strike="noStrike" cap="none" dirty="0">
                <a:solidFill>
                  <a:srgbClr val="0000FF"/>
                </a:solidFill>
                <a:latin typeface="+mj-lt"/>
                <a:ea typeface="Times New Roman"/>
                <a:cs typeface="Times New Roman"/>
                <a:sym typeface="Times New Roman"/>
              </a:rPr>
              <a:t>Review </a:t>
            </a:r>
            <a:r>
              <a:rPr lang="en-IN" sz="2800" b="1" dirty="0">
                <a:solidFill>
                  <a:srgbClr val="0000FF"/>
                </a:solidFill>
                <a:latin typeface="+mj-lt"/>
                <a:ea typeface="Times New Roman"/>
                <a:cs typeface="Times New Roman"/>
                <a:sym typeface="Times New Roman"/>
              </a:rPr>
              <a:t>1</a:t>
            </a:r>
            <a:endParaRPr sz="2800" dirty="0">
              <a:latin typeface="+mj-lt"/>
            </a:endParaRPr>
          </a:p>
          <a:p>
            <a:pPr marL="635" marR="0" lvl="0" indent="0" algn="ctr" rtl="0">
              <a:lnSpc>
                <a:spcPct val="100000"/>
              </a:lnSpc>
              <a:spcBef>
                <a:spcPts val="2880"/>
              </a:spcBef>
              <a:spcAft>
                <a:spcPts val="0"/>
              </a:spcAft>
              <a:buNone/>
            </a:pPr>
            <a:r>
              <a:rPr lang="en-IN" sz="2800" b="1" i="0" u="none" strike="noStrike" cap="none" dirty="0">
                <a:solidFill>
                  <a:srgbClr val="0000FF"/>
                </a:solidFill>
                <a:latin typeface="+mj-lt"/>
                <a:ea typeface="Times New Roman"/>
                <a:cs typeface="Times New Roman"/>
                <a:sym typeface="Times New Roman"/>
              </a:rPr>
              <a:t>Date: 13-09-2025 </a:t>
            </a:r>
            <a:endParaRPr sz="2800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6B7182-F765-A269-056E-5A3C867C548F}"/>
              </a:ext>
            </a:extLst>
          </p:cNvPr>
          <p:cNvSpPr txBox="1"/>
          <p:nvPr/>
        </p:nvSpPr>
        <p:spPr>
          <a:xfrm>
            <a:off x="253468" y="1862255"/>
            <a:ext cx="98049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>
                <a:solidFill>
                  <a:srgbClr val="FF0000"/>
                </a:solidFill>
                <a:ea typeface="Times New Roman"/>
                <a:cs typeface="Times New Roman"/>
                <a:sym typeface="Times New Roman"/>
              </a:rPr>
              <a:t>Implementing Cross-Attention-only Time Series transformer for Commodity Prediction and </a:t>
            </a:r>
            <a:r>
              <a:rPr lang="en-GB" sz="2800" b="1" dirty="0">
                <a:solidFill>
                  <a:srgbClr val="FF0000"/>
                </a:solidFill>
              </a:rPr>
              <a:t>Benchmarking against ARIMA and Autoformer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2"/>
          <p:cNvGrpSpPr/>
          <p:nvPr/>
        </p:nvGrpSpPr>
        <p:grpSpPr>
          <a:xfrm>
            <a:off x="7391400" y="186618"/>
            <a:ext cx="2286000" cy="1032582"/>
            <a:chOff x="5445252" y="614172"/>
            <a:chExt cx="1347216" cy="673607"/>
          </a:xfrm>
        </p:grpSpPr>
        <p:sp>
          <p:nvSpPr>
            <p:cNvPr id="64" name="Google Shape;64;p2"/>
            <p:cNvSpPr/>
            <p:nvPr/>
          </p:nvSpPr>
          <p:spPr>
            <a:xfrm>
              <a:off x="5532120" y="617219"/>
              <a:ext cx="1173480" cy="670560"/>
            </a:xfrm>
            <a:custGeom>
              <a:avLst/>
              <a:gdLst/>
              <a:ahLst/>
              <a:cxnLst/>
              <a:rect l="l" t="t" r="r" b="b"/>
              <a:pathLst>
                <a:path w="1173479" h="670560" extrusionOk="0">
                  <a:moveTo>
                    <a:pt x="1062227" y="670560"/>
                  </a:moveTo>
                  <a:lnTo>
                    <a:pt x="112775" y="670560"/>
                  </a:lnTo>
                  <a:lnTo>
                    <a:pt x="68794" y="661963"/>
                  </a:lnTo>
                  <a:lnTo>
                    <a:pt x="32956" y="638365"/>
                  </a:lnTo>
                  <a:lnTo>
                    <a:pt x="8834" y="603051"/>
                  </a:lnTo>
                  <a:lnTo>
                    <a:pt x="0" y="559308"/>
                  </a:lnTo>
                  <a:lnTo>
                    <a:pt x="0" y="112775"/>
                  </a:lnTo>
                  <a:lnTo>
                    <a:pt x="8834" y="68794"/>
                  </a:lnTo>
                  <a:lnTo>
                    <a:pt x="32956" y="32956"/>
                  </a:lnTo>
                  <a:lnTo>
                    <a:pt x="68794" y="8834"/>
                  </a:lnTo>
                  <a:lnTo>
                    <a:pt x="112775" y="0"/>
                  </a:lnTo>
                  <a:lnTo>
                    <a:pt x="1062227" y="0"/>
                  </a:lnTo>
                  <a:lnTo>
                    <a:pt x="1105971" y="8834"/>
                  </a:lnTo>
                  <a:lnTo>
                    <a:pt x="1141285" y="32956"/>
                  </a:lnTo>
                  <a:lnTo>
                    <a:pt x="1164883" y="68794"/>
                  </a:lnTo>
                  <a:lnTo>
                    <a:pt x="1173479" y="112775"/>
                  </a:lnTo>
                  <a:lnTo>
                    <a:pt x="1173479" y="559308"/>
                  </a:lnTo>
                  <a:lnTo>
                    <a:pt x="1164883" y="603051"/>
                  </a:lnTo>
                  <a:lnTo>
                    <a:pt x="1141285" y="638365"/>
                  </a:lnTo>
                  <a:lnTo>
                    <a:pt x="1105971" y="661963"/>
                  </a:lnTo>
                  <a:lnTo>
                    <a:pt x="1062227" y="670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5" name="Google Shape;65;p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45252" y="614172"/>
              <a:ext cx="1347216" cy="5943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" name="Google Shape;66;p2"/>
          <p:cNvSpPr txBox="1">
            <a:spLocks noGrp="1"/>
          </p:cNvSpPr>
          <p:nvPr>
            <p:ph type="ftr" idx="11"/>
          </p:nvPr>
        </p:nvSpPr>
        <p:spPr>
          <a:xfrm>
            <a:off x="592294" y="7225551"/>
            <a:ext cx="751205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p2"/>
          <p:cNvSpPr txBox="1">
            <a:spLocks noGrp="1"/>
          </p:cNvSpPr>
          <p:nvPr>
            <p:ph type="title"/>
          </p:nvPr>
        </p:nvSpPr>
        <p:spPr>
          <a:xfrm>
            <a:off x="0" y="27844"/>
            <a:ext cx="51588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Problem statement</a:t>
            </a:r>
            <a:endParaRPr dirty="0"/>
          </a:p>
        </p:txBody>
      </p:sp>
      <p:sp>
        <p:nvSpPr>
          <p:cNvPr id="4" name="Google Shape;78;p3">
            <a:extLst>
              <a:ext uri="{FF2B5EF4-FFF2-40B4-BE49-F238E27FC236}">
                <a16:creationId xmlns:a16="http://schemas.microsoft.com/office/drawing/2014/main" id="{04CDBB85-EF7F-593F-CA51-F7DEC433A2CE}"/>
              </a:ext>
            </a:extLst>
          </p:cNvPr>
          <p:cNvSpPr txBox="1"/>
          <p:nvPr/>
        </p:nvSpPr>
        <p:spPr>
          <a:xfrm>
            <a:off x="528401" y="1349136"/>
            <a:ext cx="9197898" cy="618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b="1" dirty="0">
                <a:solidFill>
                  <a:srgbClr val="1C1B1F"/>
                </a:solidFill>
              </a:rPr>
              <a:t>Forecasting commodity prices </a:t>
            </a:r>
            <a:r>
              <a:rPr lang="en-US" sz="2000" dirty="0">
                <a:solidFill>
                  <a:srgbClr val="1C1B1F"/>
                </a:solidFill>
              </a:rPr>
              <a:t>such as crude oil, gold, and agricultural products is an inherently difficult task due to their complex, non-linear, and volatile nature, influenced by a multiple factors. Traditional statistical models like ARIMA (Auto-Regressive Integrated Moving Average) have long been favored for their simplicity and interpretability, 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rgbClr val="1C1B1F"/>
                </a:solidFill>
              </a:rPr>
              <a:t>but they </a:t>
            </a:r>
            <a:r>
              <a:rPr lang="en-US" sz="2000" b="1" dirty="0">
                <a:solidFill>
                  <a:srgbClr val="1C1B1F"/>
                </a:solidFill>
              </a:rPr>
              <a:t>fundamentally</a:t>
            </a:r>
            <a:r>
              <a:rPr lang="en-US" sz="2000" dirty="0">
                <a:solidFill>
                  <a:srgbClr val="1C1B1F"/>
                </a:solidFill>
              </a:rPr>
              <a:t> rely on linear assumptions, which limit their ability to model non-linear dependencies and perform well in long-term horizon forecasting.</a:t>
            </a: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rgbClr val="1C1B1F"/>
                </a:solidFill>
              </a:rPr>
              <a:t>On the other hand, Transformer-based architectures have demonstrated superior performance in sequence modeling tasks by capturing long-range temporal dependencies. However, they still face limitations in time series settings due to the use of self-attention, which is permutation-invariant and reduces the ability to preserve temporal ordering effectively.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E1788B78-2FAC-D6B7-A382-8065A48BA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2">
            <a:extLst>
              <a:ext uri="{FF2B5EF4-FFF2-40B4-BE49-F238E27FC236}">
                <a16:creationId xmlns:a16="http://schemas.microsoft.com/office/drawing/2014/main" id="{979B5C39-DBEE-B3CA-3505-4E41A9820A3A}"/>
              </a:ext>
            </a:extLst>
          </p:cNvPr>
          <p:cNvGrpSpPr/>
          <p:nvPr/>
        </p:nvGrpSpPr>
        <p:grpSpPr>
          <a:xfrm>
            <a:off x="7391400" y="186618"/>
            <a:ext cx="2286000" cy="1032582"/>
            <a:chOff x="5445252" y="614172"/>
            <a:chExt cx="1347216" cy="673607"/>
          </a:xfrm>
        </p:grpSpPr>
        <p:sp>
          <p:nvSpPr>
            <p:cNvPr id="64" name="Google Shape;64;p2">
              <a:extLst>
                <a:ext uri="{FF2B5EF4-FFF2-40B4-BE49-F238E27FC236}">
                  <a16:creationId xmlns:a16="http://schemas.microsoft.com/office/drawing/2014/main" id="{974BFAE2-7CF2-6A27-9FFC-6DB98C9517A1}"/>
                </a:ext>
              </a:extLst>
            </p:cNvPr>
            <p:cNvSpPr/>
            <p:nvPr/>
          </p:nvSpPr>
          <p:spPr>
            <a:xfrm>
              <a:off x="5532120" y="617219"/>
              <a:ext cx="1173480" cy="670560"/>
            </a:xfrm>
            <a:custGeom>
              <a:avLst/>
              <a:gdLst/>
              <a:ahLst/>
              <a:cxnLst/>
              <a:rect l="l" t="t" r="r" b="b"/>
              <a:pathLst>
                <a:path w="1173479" h="670560" extrusionOk="0">
                  <a:moveTo>
                    <a:pt x="1062227" y="670560"/>
                  </a:moveTo>
                  <a:lnTo>
                    <a:pt x="112775" y="670560"/>
                  </a:lnTo>
                  <a:lnTo>
                    <a:pt x="68794" y="661963"/>
                  </a:lnTo>
                  <a:lnTo>
                    <a:pt x="32956" y="638365"/>
                  </a:lnTo>
                  <a:lnTo>
                    <a:pt x="8834" y="603051"/>
                  </a:lnTo>
                  <a:lnTo>
                    <a:pt x="0" y="559308"/>
                  </a:lnTo>
                  <a:lnTo>
                    <a:pt x="0" y="112775"/>
                  </a:lnTo>
                  <a:lnTo>
                    <a:pt x="8834" y="68794"/>
                  </a:lnTo>
                  <a:lnTo>
                    <a:pt x="32956" y="32956"/>
                  </a:lnTo>
                  <a:lnTo>
                    <a:pt x="68794" y="8834"/>
                  </a:lnTo>
                  <a:lnTo>
                    <a:pt x="112775" y="0"/>
                  </a:lnTo>
                  <a:lnTo>
                    <a:pt x="1062227" y="0"/>
                  </a:lnTo>
                  <a:lnTo>
                    <a:pt x="1105971" y="8834"/>
                  </a:lnTo>
                  <a:lnTo>
                    <a:pt x="1141285" y="32956"/>
                  </a:lnTo>
                  <a:lnTo>
                    <a:pt x="1164883" y="68794"/>
                  </a:lnTo>
                  <a:lnTo>
                    <a:pt x="1173479" y="112775"/>
                  </a:lnTo>
                  <a:lnTo>
                    <a:pt x="1173479" y="559308"/>
                  </a:lnTo>
                  <a:lnTo>
                    <a:pt x="1164883" y="603051"/>
                  </a:lnTo>
                  <a:lnTo>
                    <a:pt x="1141285" y="638365"/>
                  </a:lnTo>
                  <a:lnTo>
                    <a:pt x="1105971" y="661963"/>
                  </a:lnTo>
                  <a:lnTo>
                    <a:pt x="1062227" y="670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5" name="Google Shape;65;p2">
              <a:extLst>
                <a:ext uri="{FF2B5EF4-FFF2-40B4-BE49-F238E27FC236}">
                  <a16:creationId xmlns:a16="http://schemas.microsoft.com/office/drawing/2014/main" id="{DBA4E70C-F244-BB9C-5008-3EEF3038C58B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45252" y="614172"/>
              <a:ext cx="1347216" cy="5943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6" name="Google Shape;66;p2">
            <a:extLst>
              <a:ext uri="{FF2B5EF4-FFF2-40B4-BE49-F238E27FC236}">
                <a16:creationId xmlns:a16="http://schemas.microsoft.com/office/drawing/2014/main" id="{97A3D4BC-C40A-6514-BE95-0377A37CFD93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592294" y="7225551"/>
            <a:ext cx="751205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8" name="Google Shape;68;p2">
            <a:extLst>
              <a:ext uri="{FF2B5EF4-FFF2-40B4-BE49-F238E27FC236}">
                <a16:creationId xmlns:a16="http://schemas.microsoft.com/office/drawing/2014/main" id="{CEFDF963-E274-4E9E-611C-5D25BC5914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7844"/>
            <a:ext cx="51588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Problem statement</a:t>
            </a:r>
            <a:endParaRPr dirty="0"/>
          </a:p>
        </p:txBody>
      </p:sp>
      <p:sp>
        <p:nvSpPr>
          <p:cNvPr id="4" name="Google Shape;78;p3">
            <a:extLst>
              <a:ext uri="{FF2B5EF4-FFF2-40B4-BE49-F238E27FC236}">
                <a16:creationId xmlns:a16="http://schemas.microsoft.com/office/drawing/2014/main" id="{43F5A88D-02CD-84CB-24DD-DED1101BCA74}"/>
              </a:ext>
            </a:extLst>
          </p:cNvPr>
          <p:cNvSpPr txBox="1"/>
          <p:nvPr/>
        </p:nvSpPr>
        <p:spPr>
          <a:xfrm>
            <a:off x="528401" y="1349136"/>
            <a:ext cx="9197898" cy="3877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rgbClr val="1C1B1F"/>
                </a:solidFill>
              </a:rPr>
              <a:t>This research aims to address these challenges by introducing and evaluating the Cross-Attention-only Transformer for Time Series forecasting (CATS), which replaces self-attention with cross-attention to better capture long-range dependencies while reducing model complexity and memory usage. </a:t>
            </a:r>
          </a:p>
          <a:p>
            <a:pPr lvl="0">
              <a:lnSpc>
                <a:spcPct val="150000"/>
              </a:lnSpc>
            </a:pPr>
            <a:endParaRPr lang="en-US" sz="2000" dirty="0">
              <a:solidFill>
                <a:srgbClr val="1C1B1F"/>
              </a:solidFill>
            </a:endParaRPr>
          </a:p>
          <a:p>
            <a:pPr lvl="0">
              <a:lnSpc>
                <a:spcPct val="150000"/>
              </a:lnSpc>
            </a:pPr>
            <a:r>
              <a:rPr lang="en-US" sz="2000" dirty="0">
                <a:solidFill>
                  <a:srgbClr val="1C1B1F"/>
                </a:solidFill>
              </a:rPr>
              <a:t>The primary objective is to benchmark CATS against classical ARIMA models and contemporary advanced models like Informer and Autoformer, specifically in the context of commodity price forecasting.</a:t>
            </a:r>
          </a:p>
        </p:txBody>
      </p:sp>
    </p:spTree>
    <p:extLst>
      <p:ext uri="{BB962C8B-B14F-4D97-AF65-F5344CB8AC3E}">
        <p14:creationId xmlns:p14="http://schemas.microsoft.com/office/powerpoint/2010/main" val="523788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/>
          <p:cNvGrpSpPr/>
          <p:nvPr/>
        </p:nvGrpSpPr>
        <p:grpSpPr>
          <a:xfrm>
            <a:off x="7391400" y="186618"/>
            <a:ext cx="2286000" cy="1032582"/>
            <a:chOff x="5445252" y="614172"/>
            <a:chExt cx="1347216" cy="673607"/>
          </a:xfrm>
        </p:grpSpPr>
        <p:sp>
          <p:nvSpPr>
            <p:cNvPr id="74" name="Google Shape;74;p4"/>
            <p:cNvSpPr/>
            <p:nvPr/>
          </p:nvSpPr>
          <p:spPr>
            <a:xfrm>
              <a:off x="5532120" y="617219"/>
              <a:ext cx="1173480" cy="670560"/>
            </a:xfrm>
            <a:custGeom>
              <a:avLst/>
              <a:gdLst/>
              <a:ahLst/>
              <a:cxnLst/>
              <a:rect l="l" t="t" r="r" b="b"/>
              <a:pathLst>
                <a:path w="1173479" h="670560" extrusionOk="0">
                  <a:moveTo>
                    <a:pt x="1062227" y="670560"/>
                  </a:moveTo>
                  <a:lnTo>
                    <a:pt x="112775" y="670560"/>
                  </a:lnTo>
                  <a:lnTo>
                    <a:pt x="68794" y="661963"/>
                  </a:lnTo>
                  <a:lnTo>
                    <a:pt x="32956" y="638365"/>
                  </a:lnTo>
                  <a:lnTo>
                    <a:pt x="8834" y="603051"/>
                  </a:lnTo>
                  <a:lnTo>
                    <a:pt x="0" y="559308"/>
                  </a:lnTo>
                  <a:lnTo>
                    <a:pt x="0" y="112775"/>
                  </a:lnTo>
                  <a:lnTo>
                    <a:pt x="8834" y="68794"/>
                  </a:lnTo>
                  <a:lnTo>
                    <a:pt x="32956" y="32956"/>
                  </a:lnTo>
                  <a:lnTo>
                    <a:pt x="68794" y="8834"/>
                  </a:lnTo>
                  <a:lnTo>
                    <a:pt x="112775" y="0"/>
                  </a:lnTo>
                  <a:lnTo>
                    <a:pt x="1062227" y="0"/>
                  </a:lnTo>
                  <a:lnTo>
                    <a:pt x="1105971" y="8834"/>
                  </a:lnTo>
                  <a:lnTo>
                    <a:pt x="1141285" y="32956"/>
                  </a:lnTo>
                  <a:lnTo>
                    <a:pt x="1164883" y="68794"/>
                  </a:lnTo>
                  <a:lnTo>
                    <a:pt x="1173479" y="112775"/>
                  </a:lnTo>
                  <a:lnTo>
                    <a:pt x="1173479" y="559308"/>
                  </a:lnTo>
                  <a:lnTo>
                    <a:pt x="1164883" y="603051"/>
                  </a:lnTo>
                  <a:lnTo>
                    <a:pt x="1141285" y="638365"/>
                  </a:lnTo>
                  <a:lnTo>
                    <a:pt x="1105971" y="661963"/>
                  </a:lnTo>
                  <a:lnTo>
                    <a:pt x="1062227" y="670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5" name="Google Shape;75;p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45252" y="614172"/>
              <a:ext cx="1347216" cy="5943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" name="Google Shape;76;p4"/>
          <p:cNvSpPr txBox="1">
            <a:spLocks noGrp="1"/>
          </p:cNvSpPr>
          <p:nvPr>
            <p:ph type="ftr" idx="11"/>
          </p:nvPr>
        </p:nvSpPr>
        <p:spPr>
          <a:xfrm>
            <a:off x="592294" y="7225551"/>
            <a:ext cx="751205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4"/>
          <p:cNvSpPr txBox="1">
            <a:spLocks noGrp="1"/>
          </p:cNvSpPr>
          <p:nvPr>
            <p:ph type="title"/>
          </p:nvPr>
        </p:nvSpPr>
        <p:spPr>
          <a:xfrm>
            <a:off x="495300" y="347446"/>
            <a:ext cx="51588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Literature Survey </a:t>
            </a:r>
            <a:endParaRPr dirty="0"/>
          </a:p>
        </p:txBody>
      </p:sp>
      <p:graphicFrame>
        <p:nvGraphicFramePr>
          <p:cNvPr id="78" name="Google Shape;78;p4"/>
          <p:cNvGraphicFramePr/>
          <p:nvPr>
            <p:extLst>
              <p:ext uri="{D42A27DB-BD31-4B8C-83A1-F6EECF244321}">
                <p14:modId xmlns:p14="http://schemas.microsoft.com/office/powerpoint/2010/main" val="1488161550"/>
              </p:ext>
            </p:extLst>
          </p:nvPr>
        </p:nvGraphicFramePr>
        <p:xfrm>
          <a:off x="495300" y="1357184"/>
          <a:ext cx="9130614" cy="5882610"/>
        </p:xfrm>
        <a:graphic>
          <a:graphicData uri="http://schemas.openxmlformats.org/drawingml/2006/table">
            <a:tbl>
              <a:tblPr>
                <a:noFill/>
                <a:tableStyleId>{1D3FB2BD-1DAE-4AE1-8170-4FA9EBBC9A32}</a:tableStyleId>
              </a:tblPr>
              <a:tblGrid>
                <a:gridCol w="83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5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06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7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S.No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Author name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Year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Methodology used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Issues identified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Performance metrics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 dirty="0">
                          <a:effectLst/>
                        </a:rPr>
                        <a:t>1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 dirty="0" err="1">
                          <a:effectLst/>
                        </a:rPr>
                        <a:t>Dongbin</a:t>
                      </a:r>
                      <a:r>
                        <a:rPr lang="en-US" sz="1600" dirty="0">
                          <a:effectLst/>
                        </a:rPr>
                        <a:t> Kim et al.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 dirty="0">
                          <a:effectLst/>
                        </a:rPr>
                        <a:t>2024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 dirty="0">
                          <a:effectLst/>
                        </a:rPr>
                        <a:t>CATS (Cross-Attention-only Transformer); replaces self-attention with cross-attention, horizon-dependent learnable queries, parameter sharing, query-adaptive masking 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solidFill>
                            <a:schemeClr val="bg2"/>
                          </a:solidFill>
                          <a:effectLst/>
                          <a:hlinkClick r:id="rId4"/>
                        </a:rPr>
                        <a:t>https://neurips.cc/virtual/2024/poster/94012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 dirty="0">
                          <a:effectLst/>
                        </a:rPr>
                        <a:t>Self-attention induces temporal information loss; excessive parameter/memory growth for long horizons; prior Transformer designs not efficient for LTSF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sz="1600" dirty="0">
                          <a:effectLst/>
                        </a:rPr>
                        <a:t>Lowest MSE/MAE across ETT, Electricity, Weather, Traffic; superior memory/parameter efficiency for long inputs </a:t>
                      </a:r>
                      <a:br>
                        <a:rPr lang="en-US" sz="1600" dirty="0">
                          <a:effectLst/>
                        </a:rPr>
                      </a:br>
                      <a:r>
                        <a:rPr lang="en-US" sz="1600" dirty="0">
                          <a:solidFill>
                            <a:schemeClr val="bg2"/>
                          </a:solidFill>
                          <a:effectLst/>
                          <a:hlinkClick r:id="rId4"/>
                        </a:rPr>
                        <a:t>https://neurips.cc/virtual/2024/poster/94012</a:t>
                      </a:r>
                      <a:endParaRPr lang="en-US" sz="1600" dirty="0">
                        <a:solidFill>
                          <a:schemeClr val="bg2"/>
                        </a:solidFill>
                        <a:effectLst/>
                      </a:endParaRPr>
                    </a:p>
                  </a:txBody>
                  <a:tcPr marL="50800" marR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</a:rPr>
                        <a:t>2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>
                          <a:effectLst/>
                        </a:rPr>
                        <a:t>Zeng et al.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>
                          <a:effectLst/>
                        </a:rPr>
                        <a:t>2023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dirty="0" err="1">
                          <a:effectLst/>
                        </a:rPr>
                        <a:t>DLinear</a:t>
                      </a:r>
                      <a:r>
                        <a:rPr lang="en-US" dirty="0">
                          <a:effectLst/>
                        </a:rPr>
                        <a:t> (pure linear model for time series) 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  <a:hlinkClick r:id="rId5"/>
                        </a:rPr>
                        <a:t>https://openreview.net/forum?id=iN43sJoib7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>
                          <a:effectLst/>
                        </a:rPr>
                        <a:t>Transfomers may not outperform linear models on some datasets; complexity vs gain trade-off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</a:rPr>
                        <a:t>Comparable or better accuracy vs advanced Transformers (</a:t>
                      </a:r>
                      <a:r>
                        <a:rPr lang="en-US" dirty="0" err="1">
                          <a:effectLst/>
                        </a:rPr>
                        <a:t>PatchTST</a:t>
                      </a:r>
                      <a:r>
                        <a:rPr lang="en-US" dirty="0">
                          <a:effectLst/>
                        </a:rPr>
                        <a:t>, </a:t>
                      </a:r>
                      <a:r>
                        <a:rPr lang="en-US" dirty="0" err="1">
                          <a:effectLst/>
                        </a:rPr>
                        <a:t>Timesnet</a:t>
                      </a:r>
                      <a:r>
                        <a:rPr lang="en-US" dirty="0">
                          <a:effectLst/>
                        </a:rPr>
                        <a:t>) on benchmarks 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  <a:hlinkClick r:id="rId5"/>
                        </a:rPr>
                        <a:t>https://openreview.net/forum?id=iN43sJoib7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</a:rPr>
                        <a:t>3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>
                          <a:effectLst/>
                        </a:rPr>
                        <a:t>Wu et al.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>
                          <a:effectLst/>
                        </a:rPr>
                        <a:t>2023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dirty="0" err="1">
                          <a:effectLst/>
                        </a:rPr>
                        <a:t>PatchTST</a:t>
                      </a:r>
                      <a:r>
                        <a:rPr lang="en-US" dirty="0">
                          <a:effectLst/>
                        </a:rPr>
                        <a:t> (channel-independent patching in Transformers) 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  <a:hlinkClick r:id="rId6"/>
                        </a:rPr>
                        <a:t>cf66f995883298c4db2f0dcba28fb211-Paper-Conference.pdf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>
                          <a:effectLst/>
                        </a:rPr>
                        <a:t>Channel-mixing and self-attention can cause accuracy drop for very long horizons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</a:rPr>
                        <a:t>Improved short-term accuracy, competitive long-term accuracy, but memory growth issues </a:t>
                      </a:r>
                    </a:p>
                  </a:txBody>
                  <a:tcPr marL="50800" marR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1627A562-361E-2C87-3607-5191F22A3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4">
            <a:extLst>
              <a:ext uri="{FF2B5EF4-FFF2-40B4-BE49-F238E27FC236}">
                <a16:creationId xmlns:a16="http://schemas.microsoft.com/office/drawing/2014/main" id="{9F7C0F7C-AA83-3478-3BA4-6A7D085EB35A}"/>
              </a:ext>
            </a:extLst>
          </p:cNvPr>
          <p:cNvGrpSpPr/>
          <p:nvPr/>
        </p:nvGrpSpPr>
        <p:grpSpPr>
          <a:xfrm>
            <a:off x="7391400" y="186618"/>
            <a:ext cx="2286000" cy="1032582"/>
            <a:chOff x="5445252" y="614172"/>
            <a:chExt cx="1347216" cy="673607"/>
          </a:xfrm>
        </p:grpSpPr>
        <p:sp>
          <p:nvSpPr>
            <p:cNvPr id="74" name="Google Shape;74;p4">
              <a:extLst>
                <a:ext uri="{FF2B5EF4-FFF2-40B4-BE49-F238E27FC236}">
                  <a16:creationId xmlns:a16="http://schemas.microsoft.com/office/drawing/2014/main" id="{FCDAE71A-3D16-0921-7DC6-10A0C1033C89}"/>
                </a:ext>
              </a:extLst>
            </p:cNvPr>
            <p:cNvSpPr/>
            <p:nvPr/>
          </p:nvSpPr>
          <p:spPr>
            <a:xfrm>
              <a:off x="5532120" y="617219"/>
              <a:ext cx="1173480" cy="670560"/>
            </a:xfrm>
            <a:custGeom>
              <a:avLst/>
              <a:gdLst/>
              <a:ahLst/>
              <a:cxnLst/>
              <a:rect l="l" t="t" r="r" b="b"/>
              <a:pathLst>
                <a:path w="1173479" h="670560" extrusionOk="0">
                  <a:moveTo>
                    <a:pt x="1062227" y="670560"/>
                  </a:moveTo>
                  <a:lnTo>
                    <a:pt x="112775" y="670560"/>
                  </a:lnTo>
                  <a:lnTo>
                    <a:pt x="68794" y="661963"/>
                  </a:lnTo>
                  <a:lnTo>
                    <a:pt x="32956" y="638365"/>
                  </a:lnTo>
                  <a:lnTo>
                    <a:pt x="8834" y="603051"/>
                  </a:lnTo>
                  <a:lnTo>
                    <a:pt x="0" y="559308"/>
                  </a:lnTo>
                  <a:lnTo>
                    <a:pt x="0" y="112775"/>
                  </a:lnTo>
                  <a:lnTo>
                    <a:pt x="8834" y="68794"/>
                  </a:lnTo>
                  <a:lnTo>
                    <a:pt x="32956" y="32956"/>
                  </a:lnTo>
                  <a:lnTo>
                    <a:pt x="68794" y="8834"/>
                  </a:lnTo>
                  <a:lnTo>
                    <a:pt x="112775" y="0"/>
                  </a:lnTo>
                  <a:lnTo>
                    <a:pt x="1062227" y="0"/>
                  </a:lnTo>
                  <a:lnTo>
                    <a:pt x="1105971" y="8834"/>
                  </a:lnTo>
                  <a:lnTo>
                    <a:pt x="1141285" y="32956"/>
                  </a:lnTo>
                  <a:lnTo>
                    <a:pt x="1164883" y="68794"/>
                  </a:lnTo>
                  <a:lnTo>
                    <a:pt x="1173479" y="112775"/>
                  </a:lnTo>
                  <a:lnTo>
                    <a:pt x="1173479" y="559308"/>
                  </a:lnTo>
                  <a:lnTo>
                    <a:pt x="1164883" y="603051"/>
                  </a:lnTo>
                  <a:lnTo>
                    <a:pt x="1141285" y="638365"/>
                  </a:lnTo>
                  <a:lnTo>
                    <a:pt x="1105971" y="661963"/>
                  </a:lnTo>
                  <a:lnTo>
                    <a:pt x="1062227" y="670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5" name="Google Shape;75;p4">
              <a:extLst>
                <a:ext uri="{FF2B5EF4-FFF2-40B4-BE49-F238E27FC236}">
                  <a16:creationId xmlns:a16="http://schemas.microsoft.com/office/drawing/2014/main" id="{249D0E59-0DC1-325A-443D-9DB9DB27FF05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45252" y="614172"/>
              <a:ext cx="1347216" cy="5943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6" name="Google Shape;76;p4">
            <a:extLst>
              <a:ext uri="{FF2B5EF4-FFF2-40B4-BE49-F238E27FC236}">
                <a16:creationId xmlns:a16="http://schemas.microsoft.com/office/drawing/2014/main" id="{4899D937-42B2-9A17-8A4D-16AE5F8EC170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592294" y="7225551"/>
            <a:ext cx="751205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7" name="Google Shape;77;p4">
            <a:extLst>
              <a:ext uri="{FF2B5EF4-FFF2-40B4-BE49-F238E27FC236}">
                <a16:creationId xmlns:a16="http://schemas.microsoft.com/office/drawing/2014/main" id="{C9CAC331-9A95-B61B-7FD0-4456762D4D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95300" y="347446"/>
            <a:ext cx="5158800" cy="67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Literature Survey </a:t>
            </a:r>
            <a:endParaRPr dirty="0"/>
          </a:p>
        </p:txBody>
      </p:sp>
      <p:graphicFrame>
        <p:nvGraphicFramePr>
          <p:cNvPr id="78" name="Google Shape;78;p4">
            <a:extLst>
              <a:ext uri="{FF2B5EF4-FFF2-40B4-BE49-F238E27FC236}">
                <a16:creationId xmlns:a16="http://schemas.microsoft.com/office/drawing/2014/main" id="{749355EF-F232-86BC-C971-72AB715B0E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758664"/>
              </p:ext>
            </p:extLst>
          </p:nvPr>
        </p:nvGraphicFramePr>
        <p:xfrm>
          <a:off x="495300" y="1357184"/>
          <a:ext cx="9130614" cy="5151090"/>
        </p:xfrm>
        <a:graphic>
          <a:graphicData uri="http://schemas.openxmlformats.org/drawingml/2006/table">
            <a:tbl>
              <a:tblPr>
                <a:noFill/>
                <a:tableStyleId>{1D3FB2BD-1DAE-4AE1-8170-4FA9EBBC9A32}</a:tableStyleId>
              </a:tblPr>
              <a:tblGrid>
                <a:gridCol w="834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72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9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454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06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9276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S.No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Author name</a:t>
                      </a:r>
                      <a:endParaRPr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Year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Methodology used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Issues identified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Performance metrics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</a:rPr>
                        <a:t>4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>
                          <a:effectLst/>
                        </a:rPr>
                        <a:t>Wang et al.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>
                          <a:effectLst/>
                        </a:rPr>
                        <a:t>2024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it-IT" dirty="0" err="1">
                          <a:effectLst/>
                        </a:rPr>
                        <a:t>TimeMixer</a:t>
                      </a:r>
                      <a:r>
                        <a:rPr lang="it-IT" dirty="0">
                          <a:effectLst/>
                        </a:rPr>
                        <a:t> (pure MLP-</a:t>
                      </a:r>
                      <a:r>
                        <a:rPr lang="it-IT" dirty="0" err="1">
                          <a:effectLst/>
                        </a:rPr>
                        <a:t>based</a:t>
                      </a:r>
                      <a:r>
                        <a:rPr lang="it-IT" dirty="0">
                          <a:effectLst/>
                        </a:rPr>
                        <a:t> multi-scale mixing) </a:t>
                      </a:r>
                      <a:br>
                        <a:rPr lang="it-IT" dirty="0">
                          <a:effectLst/>
                        </a:rPr>
                      </a:br>
                      <a:r>
                        <a:rPr lang="it-IT" dirty="0">
                          <a:effectLst/>
                          <a:hlinkClick r:id="rId4"/>
                        </a:rPr>
                        <a:t>https://openreview.net/forum?id=iN43sJoib7</a:t>
                      </a:r>
                      <a:endParaRPr lang="it-IT" dirty="0">
                        <a:effectLst/>
                      </a:endParaRP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</a:rPr>
                        <a:t>Linear models challenge Transformer dominance; mixing strategies impact performance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</a:rPr>
                        <a:t>State-of-the-art multivariate forecasting for long/short horizons; high efficiency 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  <a:hlinkClick r:id="rId4"/>
                        </a:rPr>
                        <a:t>https://openreview.net/forum?id=iN43sJoib7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</a:rPr>
                        <a:t>5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>
                          <a:effectLst/>
                        </a:rPr>
                        <a:t>Jinseong Park et al.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>
                          <a:effectLst/>
                        </a:rPr>
                        <a:t>2024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dirty="0" err="1">
                          <a:effectLst/>
                        </a:rPr>
                        <a:t>iTransformer</a:t>
                      </a:r>
                      <a:r>
                        <a:rPr lang="en-US" dirty="0">
                          <a:effectLst/>
                        </a:rPr>
                        <a:t> (variable-as-token approach for multivariate series) 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  <a:hlinkClick r:id="rId4"/>
                        </a:rPr>
                        <a:t>https://openreview.net/forum?id=iN43sJoib7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>
                          <a:effectLst/>
                        </a:rPr>
                        <a:t>Multi-variate forecasting can suffer from variable dependence modeling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</a:rPr>
                        <a:t>Strong performance in multivariate, flexible feature mixing 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  <a:hlinkClick r:id="rId4"/>
                        </a:rPr>
                        <a:t>https://openreview.net/forum?id=iN43sJoib7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</a:rPr>
                        <a:t>6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</a:rPr>
                        <a:t>Traditional/Box-Jenkins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>
                          <a:effectLst/>
                        </a:rPr>
                        <a:t>~1970-2024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</a:rPr>
                        <a:t>ARIMA (Auto-Regressive Integrated Moving Average model) </a:t>
                      </a:r>
                    </a:p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  <a:hlinkClick r:id="rId5"/>
                        </a:rPr>
                        <a:t>https://www.investopedia.com/terms/a/autoregressive-integrated-moving-average-arima.asp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>
                          <a:effectLst/>
                        </a:rPr>
                        <a:t>Limited to stationary, linear dynamics; accuracy falls in non-linear/long-term settings</a:t>
                      </a:r>
                    </a:p>
                  </a:txBody>
                  <a:tcPr marL="50800" marR="50800" anchor="ctr"/>
                </a:tc>
                <a:tc>
                  <a:txBody>
                    <a:bodyPr/>
                    <a:lstStyle/>
                    <a:p>
                      <a:pPr fontAlgn="base" latinLnBrk="0">
                        <a:buNone/>
                      </a:pPr>
                      <a:r>
                        <a:rPr lang="en-US" dirty="0">
                          <a:effectLst/>
                        </a:rPr>
                        <a:t>Robust for short-term/linear signals; performance degrades on non-stationary or long-term, high volatility series </a:t>
                      </a:r>
                      <a:br>
                        <a:rPr lang="en-US" dirty="0">
                          <a:effectLst/>
                        </a:rPr>
                      </a:br>
                      <a:r>
                        <a:rPr lang="en-US" dirty="0">
                          <a:effectLst/>
                          <a:hlinkClick r:id="rId5"/>
                        </a:rPr>
                        <a:t>autoregressive-integrated-moving-average-arima.asp</a:t>
                      </a:r>
                      <a:endParaRPr lang="en-US" dirty="0">
                        <a:effectLst/>
                      </a:endParaRPr>
                    </a:p>
                  </a:txBody>
                  <a:tcPr marL="50800" marR="5080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31292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5"/>
          <p:cNvGrpSpPr/>
          <p:nvPr/>
        </p:nvGrpSpPr>
        <p:grpSpPr>
          <a:xfrm>
            <a:off x="7391400" y="186618"/>
            <a:ext cx="2286000" cy="1032582"/>
            <a:chOff x="5445252" y="614172"/>
            <a:chExt cx="1347216" cy="673607"/>
          </a:xfrm>
        </p:grpSpPr>
        <p:sp>
          <p:nvSpPr>
            <p:cNvPr id="84" name="Google Shape;84;p5"/>
            <p:cNvSpPr/>
            <p:nvPr/>
          </p:nvSpPr>
          <p:spPr>
            <a:xfrm>
              <a:off x="5532120" y="617219"/>
              <a:ext cx="1173480" cy="670560"/>
            </a:xfrm>
            <a:custGeom>
              <a:avLst/>
              <a:gdLst/>
              <a:ahLst/>
              <a:cxnLst/>
              <a:rect l="l" t="t" r="r" b="b"/>
              <a:pathLst>
                <a:path w="1173479" h="670560" extrusionOk="0">
                  <a:moveTo>
                    <a:pt x="1062227" y="670560"/>
                  </a:moveTo>
                  <a:lnTo>
                    <a:pt x="112775" y="670560"/>
                  </a:lnTo>
                  <a:lnTo>
                    <a:pt x="68794" y="661963"/>
                  </a:lnTo>
                  <a:lnTo>
                    <a:pt x="32956" y="638365"/>
                  </a:lnTo>
                  <a:lnTo>
                    <a:pt x="8834" y="603051"/>
                  </a:lnTo>
                  <a:lnTo>
                    <a:pt x="0" y="559308"/>
                  </a:lnTo>
                  <a:lnTo>
                    <a:pt x="0" y="112775"/>
                  </a:lnTo>
                  <a:lnTo>
                    <a:pt x="8834" y="68794"/>
                  </a:lnTo>
                  <a:lnTo>
                    <a:pt x="32956" y="32956"/>
                  </a:lnTo>
                  <a:lnTo>
                    <a:pt x="68794" y="8834"/>
                  </a:lnTo>
                  <a:lnTo>
                    <a:pt x="112775" y="0"/>
                  </a:lnTo>
                  <a:lnTo>
                    <a:pt x="1062227" y="0"/>
                  </a:lnTo>
                  <a:lnTo>
                    <a:pt x="1105971" y="8834"/>
                  </a:lnTo>
                  <a:lnTo>
                    <a:pt x="1141285" y="32956"/>
                  </a:lnTo>
                  <a:lnTo>
                    <a:pt x="1164883" y="68794"/>
                  </a:lnTo>
                  <a:lnTo>
                    <a:pt x="1173479" y="112775"/>
                  </a:lnTo>
                  <a:lnTo>
                    <a:pt x="1173479" y="559308"/>
                  </a:lnTo>
                  <a:lnTo>
                    <a:pt x="1164883" y="603051"/>
                  </a:lnTo>
                  <a:lnTo>
                    <a:pt x="1141285" y="638365"/>
                  </a:lnTo>
                  <a:lnTo>
                    <a:pt x="1105971" y="661963"/>
                  </a:lnTo>
                  <a:lnTo>
                    <a:pt x="1062227" y="670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85" name="Google Shape;85;p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45252" y="614172"/>
              <a:ext cx="1347216" cy="5943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6" name="Google Shape;86;p5"/>
          <p:cNvSpPr txBox="1">
            <a:spLocks noGrp="1"/>
          </p:cNvSpPr>
          <p:nvPr>
            <p:ph type="title"/>
          </p:nvPr>
        </p:nvSpPr>
        <p:spPr>
          <a:xfrm>
            <a:off x="762000" y="529268"/>
            <a:ext cx="5638799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2.Novelty Justification</a:t>
            </a:r>
            <a:endParaRPr dirty="0"/>
          </a:p>
        </p:txBody>
      </p:sp>
      <p:sp>
        <p:nvSpPr>
          <p:cNvPr id="2" name="Google Shape;88;p4">
            <a:extLst>
              <a:ext uri="{FF2B5EF4-FFF2-40B4-BE49-F238E27FC236}">
                <a16:creationId xmlns:a16="http://schemas.microsoft.com/office/drawing/2014/main" id="{41D191AD-57B5-9813-5FA5-03ADFECE38A9}"/>
              </a:ext>
            </a:extLst>
          </p:cNvPr>
          <p:cNvSpPr txBox="1"/>
          <p:nvPr/>
        </p:nvSpPr>
        <p:spPr>
          <a:xfrm>
            <a:off x="528401" y="1439518"/>
            <a:ext cx="9001597" cy="618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Novelty Elements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Removes All Self-Attention: CATS eliminates self-attention entirely, which traditional Transformers rely on for temporal modeling.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Pure Cross-Attention Mechanism: Instead of mixed or encoder-only attention, CATS uses horizon-dependent queries (forecast targets) and treats past data as keys/values in a dedicated cross-attention design. 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Parameter Sharing and Adaptive Masking: The model introduces future-specific parameter sharing and query-adaptive masking, which improves efficiency and accuracy for long-horizon predictions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Empirical Evidence: Across multiple benchmark datasets, CATS achieves lower MSE/MAE and shows consistent memory and parameter efficiency, surpassing both classical models (ARIMA) and advanced Transformers (</a:t>
            </a:r>
            <a:r>
              <a:rPr lang="en-US" sz="2000" dirty="0" err="1"/>
              <a:t>PatchTST</a:t>
            </a:r>
            <a:r>
              <a:rPr lang="en-US" sz="2000" dirty="0"/>
              <a:t>, </a:t>
            </a:r>
            <a:r>
              <a:rPr lang="en-US" sz="2000" dirty="0" err="1"/>
              <a:t>TimeMixer</a:t>
            </a:r>
            <a:r>
              <a:rPr lang="en-US" sz="2000" dirty="0"/>
              <a:t>, </a:t>
            </a:r>
            <a:r>
              <a:rPr lang="en-US" sz="2000" dirty="0" err="1"/>
              <a:t>DLinear</a:t>
            </a:r>
            <a:r>
              <a:rPr lang="en-US" sz="2000" dirty="0"/>
              <a:t>) in long-term commodity forecasting tasks</a:t>
            </a:r>
            <a:endParaRPr lang="en-GB" sz="2000" dirty="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6"/>
          <p:cNvGrpSpPr/>
          <p:nvPr/>
        </p:nvGrpSpPr>
        <p:grpSpPr>
          <a:xfrm>
            <a:off x="7391400" y="186618"/>
            <a:ext cx="2286000" cy="1032582"/>
            <a:chOff x="5445252" y="614172"/>
            <a:chExt cx="1347216" cy="673607"/>
          </a:xfrm>
        </p:grpSpPr>
        <p:sp>
          <p:nvSpPr>
            <p:cNvPr id="93" name="Google Shape;93;p6"/>
            <p:cNvSpPr/>
            <p:nvPr/>
          </p:nvSpPr>
          <p:spPr>
            <a:xfrm>
              <a:off x="5532120" y="617219"/>
              <a:ext cx="1173480" cy="670560"/>
            </a:xfrm>
            <a:custGeom>
              <a:avLst/>
              <a:gdLst/>
              <a:ahLst/>
              <a:cxnLst/>
              <a:rect l="l" t="t" r="r" b="b"/>
              <a:pathLst>
                <a:path w="1173479" h="670560" extrusionOk="0">
                  <a:moveTo>
                    <a:pt x="1062227" y="670560"/>
                  </a:moveTo>
                  <a:lnTo>
                    <a:pt x="112775" y="670560"/>
                  </a:lnTo>
                  <a:lnTo>
                    <a:pt x="68794" y="661963"/>
                  </a:lnTo>
                  <a:lnTo>
                    <a:pt x="32956" y="638365"/>
                  </a:lnTo>
                  <a:lnTo>
                    <a:pt x="8834" y="603051"/>
                  </a:lnTo>
                  <a:lnTo>
                    <a:pt x="0" y="559308"/>
                  </a:lnTo>
                  <a:lnTo>
                    <a:pt x="0" y="112775"/>
                  </a:lnTo>
                  <a:lnTo>
                    <a:pt x="8834" y="68794"/>
                  </a:lnTo>
                  <a:lnTo>
                    <a:pt x="32956" y="32956"/>
                  </a:lnTo>
                  <a:lnTo>
                    <a:pt x="68794" y="8834"/>
                  </a:lnTo>
                  <a:lnTo>
                    <a:pt x="112775" y="0"/>
                  </a:lnTo>
                  <a:lnTo>
                    <a:pt x="1062227" y="0"/>
                  </a:lnTo>
                  <a:lnTo>
                    <a:pt x="1105971" y="8834"/>
                  </a:lnTo>
                  <a:lnTo>
                    <a:pt x="1141285" y="32956"/>
                  </a:lnTo>
                  <a:lnTo>
                    <a:pt x="1164883" y="68794"/>
                  </a:lnTo>
                  <a:lnTo>
                    <a:pt x="1173479" y="112775"/>
                  </a:lnTo>
                  <a:lnTo>
                    <a:pt x="1173479" y="559308"/>
                  </a:lnTo>
                  <a:lnTo>
                    <a:pt x="1164883" y="603051"/>
                  </a:lnTo>
                  <a:lnTo>
                    <a:pt x="1141285" y="638365"/>
                  </a:lnTo>
                  <a:lnTo>
                    <a:pt x="1105971" y="661963"/>
                  </a:lnTo>
                  <a:lnTo>
                    <a:pt x="1062227" y="670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94" name="Google Shape;94;p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45252" y="614172"/>
              <a:ext cx="1347216" cy="5943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5" name="Google Shape;95;p6"/>
          <p:cNvSpPr txBox="1">
            <a:spLocks noGrp="1"/>
          </p:cNvSpPr>
          <p:nvPr>
            <p:ph type="title"/>
          </p:nvPr>
        </p:nvSpPr>
        <p:spPr>
          <a:xfrm>
            <a:off x="762000" y="529268"/>
            <a:ext cx="5638800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3. Architecture design</a:t>
            </a:r>
          </a:p>
        </p:txBody>
      </p:sp>
      <p:sp>
        <p:nvSpPr>
          <p:cNvPr id="96" name="Google Shape;96;p6"/>
          <p:cNvSpPr txBox="1">
            <a:spLocks noGrp="1"/>
          </p:cNvSpPr>
          <p:nvPr>
            <p:ph type="ftr" idx="11"/>
          </p:nvPr>
        </p:nvSpPr>
        <p:spPr>
          <a:xfrm>
            <a:off x="592294" y="7225551"/>
            <a:ext cx="751205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/>
          </a:p>
        </p:txBody>
      </p:sp>
      <p:pic>
        <p:nvPicPr>
          <p:cNvPr id="2" name="Picture 2" descr="alt text">
            <a:extLst>
              <a:ext uri="{FF2B5EF4-FFF2-40B4-BE49-F238E27FC236}">
                <a16:creationId xmlns:a16="http://schemas.microsoft.com/office/drawing/2014/main" id="{FBA10B26-D904-AA8F-7045-48F76468D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492" y="1954755"/>
            <a:ext cx="9531415" cy="508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" name="Google Shape;101;g37c808c221b_0_9"/>
          <p:cNvGrpSpPr/>
          <p:nvPr/>
        </p:nvGrpSpPr>
        <p:grpSpPr>
          <a:xfrm>
            <a:off x="7391223" y="186609"/>
            <a:ext cx="2285957" cy="1032572"/>
            <a:chOff x="5445252" y="614172"/>
            <a:chExt cx="1347216" cy="673607"/>
          </a:xfrm>
        </p:grpSpPr>
        <p:sp>
          <p:nvSpPr>
            <p:cNvPr id="102" name="Google Shape;102;g37c808c221b_0_9"/>
            <p:cNvSpPr/>
            <p:nvPr/>
          </p:nvSpPr>
          <p:spPr>
            <a:xfrm>
              <a:off x="5532120" y="617219"/>
              <a:ext cx="1173479" cy="670560"/>
            </a:xfrm>
            <a:custGeom>
              <a:avLst/>
              <a:gdLst/>
              <a:ahLst/>
              <a:cxnLst/>
              <a:rect l="l" t="t" r="r" b="b"/>
              <a:pathLst>
                <a:path w="1173479" h="670560" extrusionOk="0">
                  <a:moveTo>
                    <a:pt x="1062227" y="670560"/>
                  </a:moveTo>
                  <a:lnTo>
                    <a:pt x="112775" y="670560"/>
                  </a:lnTo>
                  <a:lnTo>
                    <a:pt x="68794" y="661963"/>
                  </a:lnTo>
                  <a:lnTo>
                    <a:pt x="32956" y="638365"/>
                  </a:lnTo>
                  <a:lnTo>
                    <a:pt x="8834" y="603051"/>
                  </a:lnTo>
                  <a:lnTo>
                    <a:pt x="0" y="559308"/>
                  </a:lnTo>
                  <a:lnTo>
                    <a:pt x="0" y="112775"/>
                  </a:lnTo>
                  <a:lnTo>
                    <a:pt x="8834" y="68794"/>
                  </a:lnTo>
                  <a:lnTo>
                    <a:pt x="32956" y="32956"/>
                  </a:lnTo>
                  <a:lnTo>
                    <a:pt x="68794" y="8834"/>
                  </a:lnTo>
                  <a:lnTo>
                    <a:pt x="112775" y="0"/>
                  </a:lnTo>
                  <a:lnTo>
                    <a:pt x="1062227" y="0"/>
                  </a:lnTo>
                  <a:lnTo>
                    <a:pt x="1105971" y="8834"/>
                  </a:lnTo>
                  <a:lnTo>
                    <a:pt x="1141285" y="32956"/>
                  </a:lnTo>
                  <a:lnTo>
                    <a:pt x="1164883" y="68794"/>
                  </a:lnTo>
                  <a:lnTo>
                    <a:pt x="1173479" y="112775"/>
                  </a:lnTo>
                  <a:lnTo>
                    <a:pt x="1173479" y="559308"/>
                  </a:lnTo>
                  <a:lnTo>
                    <a:pt x="1164883" y="603051"/>
                  </a:lnTo>
                  <a:lnTo>
                    <a:pt x="1141285" y="638365"/>
                  </a:lnTo>
                  <a:lnTo>
                    <a:pt x="1105971" y="661963"/>
                  </a:lnTo>
                  <a:lnTo>
                    <a:pt x="1062227" y="670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03" name="Google Shape;103;g37c808c221b_0_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45252" y="614172"/>
              <a:ext cx="1347216" cy="5943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4" name="Google Shape;104;g37c808c221b_0_9"/>
          <p:cNvSpPr txBox="1">
            <a:spLocks noGrp="1"/>
          </p:cNvSpPr>
          <p:nvPr>
            <p:ph type="title"/>
          </p:nvPr>
        </p:nvSpPr>
        <p:spPr>
          <a:xfrm>
            <a:off x="381220" y="360264"/>
            <a:ext cx="5927558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 dirty="0"/>
              <a:t>Expected outcomes</a:t>
            </a:r>
            <a:endParaRPr dirty="0"/>
          </a:p>
        </p:txBody>
      </p:sp>
      <p:sp>
        <p:nvSpPr>
          <p:cNvPr id="105" name="Google Shape;105;g37c808c221b_0_9"/>
          <p:cNvSpPr txBox="1">
            <a:spLocks noGrp="1"/>
          </p:cNvSpPr>
          <p:nvPr>
            <p:ph type="ftr" idx="11"/>
          </p:nvPr>
        </p:nvSpPr>
        <p:spPr>
          <a:xfrm>
            <a:off x="592294" y="7225551"/>
            <a:ext cx="751200" cy="2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" name="Google Shape;88;p4">
            <a:extLst>
              <a:ext uri="{FF2B5EF4-FFF2-40B4-BE49-F238E27FC236}">
                <a16:creationId xmlns:a16="http://schemas.microsoft.com/office/drawing/2014/main" id="{F1E1A2B1-03F6-2E12-B06B-32C30785436F}"/>
              </a:ext>
            </a:extLst>
          </p:cNvPr>
          <p:cNvSpPr txBox="1"/>
          <p:nvPr/>
        </p:nvSpPr>
        <p:spPr>
          <a:xfrm>
            <a:off x="528401" y="1439518"/>
            <a:ext cx="9001597" cy="5724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The four expected outcomes for research evaluating the Cross-Attention-only Transformer (CATS) alongside ARIMA and advanced Transformer models in commodity price forecasting are: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1. Improved Long-Term Forecasting Accuracy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CATS is anticipated to outperform both classical ARIMA models and leading Transformer-based models like </a:t>
            </a:r>
            <a:r>
              <a:rPr lang="en-US" sz="2000" dirty="0" err="1"/>
              <a:t>PatchTST</a:t>
            </a:r>
            <a:r>
              <a:rPr lang="en-US" sz="2000" dirty="0"/>
              <a:t>, </a:t>
            </a:r>
            <a:r>
              <a:rPr lang="en-US" sz="2000" dirty="0" err="1"/>
              <a:t>TimeMixer</a:t>
            </a:r>
            <a:r>
              <a:rPr lang="en-US" sz="2000" dirty="0"/>
              <a:t>, and </a:t>
            </a:r>
            <a:r>
              <a:rPr lang="en-US" sz="2000" dirty="0" err="1"/>
              <a:t>DLinear</a:t>
            </a:r>
            <a:r>
              <a:rPr lang="en-US" sz="2000" dirty="0"/>
              <a:t> on long-horizon forecasting tasks, especially in capturing non-linear and periodic patterns in commodity price data.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2. Greater Parameter and Memory Efficiency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3. Benchmarking and Critical Insights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Extensive empirical benchmarking will establish whether self-attention is necessary or even optimal for time series forecasting.</a:t>
            </a:r>
            <a:endParaRPr lang="en-GB" sz="2000" dirty="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7391400" y="186618"/>
            <a:ext cx="2286000" cy="1032582"/>
            <a:chOff x="5445252" y="614172"/>
            <a:chExt cx="1347216" cy="673607"/>
          </a:xfrm>
        </p:grpSpPr>
        <p:sp>
          <p:nvSpPr>
            <p:cNvPr id="111" name="Google Shape;111;p7"/>
            <p:cNvSpPr/>
            <p:nvPr/>
          </p:nvSpPr>
          <p:spPr>
            <a:xfrm>
              <a:off x="5532120" y="617219"/>
              <a:ext cx="1173480" cy="670560"/>
            </a:xfrm>
            <a:custGeom>
              <a:avLst/>
              <a:gdLst/>
              <a:ahLst/>
              <a:cxnLst/>
              <a:rect l="l" t="t" r="r" b="b"/>
              <a:pathLst>
                <a:path w="1173479" h="670560" extrusionOk="0">
                  <a:moveTo>
                    <a:pt x="1062227" y="670560"/>
                  </a:moveTo>
                  <a:lnTo>
                    <a:pt x="112775" y="670560"/>
                  </a:lnTo>
                  <a:lnTo>
                    <a:pt x="68794" y="661963"/>
                  </a:lnTo>
                  <a:lnTo>
                    <a:pt x="32956" y="638365"/>
                  </a:lnTo>
                  <a:lnTo>
                    <a:pt x="8834" y="603051"/>
                  </a:lnTo>
                  <a:lnTo>
                    <a:pt x="0" y="559308"/>
                  </a:lnTo>
                  <a:lnTo>
                    <a:pt x="0" y="112775"/>
                  </a:lnTo>
                  <a:lnTo>
                    <a:pt x="8834" y="68794"/>
                  </a:lnTo>
                  <a:lnTo>
                    <a:pt x="32956" y="32956"/>
                  </a:lnTo>
                  <a:lnTo>
                    <a:pt x="68794" y="8834"/>
                  </a:lnTo>
                  <a:lnTo>
                    <a:pt x="112775" y="0"/>
                  </a:lnTo>
                  <a:lnTo>
                    <a:pt x="1062227" y="0"/>
                  </a:lnTo>
                  <a:lnTo>
                    <a:pt x="1105971" y="8834"/>
                  </a:lnTo>
                  <a:lnTo>
                    <a:pt x="1141285" y="32956"/>
                  </a:lnTo>
                  <a:lnTo>
                    <a:pt x="1164883" y="68794"/>
                  </a:lnTo>
                  <a:lnTo>
                    <a:pt x="1173479" y="112775"/>
                  </a:lnTo>
                  <a:lnTo>
                    <a:pt x="1173479" y="559308"/>
                  </a:lnTo>
                  <a:lnTo>
                    <a:pt x="1164883" y="603051"/>
                  </a:lnTo>
                  <a:lnTo>
                    <a:pt x="1141285" y="638365"/>
                  </a:lnTo>
                  <a:lnTo>
                    <a:pt x="1105971" y="661963"/>
                  </a:lnTo>
                  <a:lnTo>
                    <a:pt x="1062227" y="6705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12" name="Google Shape;112;p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445252" y="614172"/>
              <a:ext cx="1347216" cy="5943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3" name="Google Shape;113;p7"/>
          <p:cNvSpPr txBox="1">
            <a:spLocks noGrp="1"/>
          </p:cNvSpPr>
          <p:nvPr>
            <p:ph type="title"/>
          </p:nvPr>
        </p:nvSpPr>
        <p:spPr>
          <a:xfrm>
            <a:off x="379710" y="353809"/>
            <a:ext cx="6706890" cy="6899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IN"/>
              <a:t>References </a:t>
            </a:r>
            <a:endParaRPr b="1"/>
          </a:p>
        </p:txBody>
      </p:sp>
      <p:sp>
        <p:nvSpPr>
          <p:cNvPr id="114" name="Google Shape;114;p7"/>
          <p:cNvSpPr txBox="1">
            <a:spLocks noGrp="1"/>
          </p:cNvSpPr>
          <p:nvPr>
            <p:ph type="ftr" idx="11"/>
          </p:nvPr>
        </p:nvSpPr>
        <p:spPr>
          <a:xfrm>
            <a:off x="592294" y="7225551"/>
            <a:ext cx="751205" cy="1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l" rtl="0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" name="Google Shape;78;p3">
            <a:extLst>
              <a:ext uri="{FF2B5EF4-FFF2-40B4-BE49-F238E27FC236}">
                <a16:creationId xmlns:a16="http://schemas.microsoft.com/office/drawing/2014/main" id="{5713BC1C-AB17-89C0-4C1E-2964375FF795}"/>
              </a:ext>
            </a:extLst>
          </p:cNvPr>
          <p:cNvSpPr txBox="1"/>
          <p:nvPr/>
        </p:nvSpPr>
        <p:spPr>
          <a:xfrm>
            <a:off x="430251" y="1317239"/>
            <a:ext cx="9197898" cy="1569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>
                <a:solidFill>
                  <a:srgbClr val="1C1B1F"/>
                </a:solidFill>
              </a:rPr>
              <a:t>Original Paper: </a:t>
            </a:r>
            <a:r>
              <a:rPr lang="en-GB" sz="2000" dirty="0">
                <a:solidFill>
                  <a:srgbClr val="1C1B1F"/>
                </a:solidFill>
                <a:hlinkClick r:id="rId4"/>
              </a:rPr>
              <a:t>https://arxiv.org/abs/2405.16877</a:t>
            </a:r>
            <a:endParaRPr lang="en-GB" sz="2000" dirty="0">
              <a:solidFill>
                <a:srgbClr val="1C1B1F"/>
              </a:solidFill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>
                <a:solidFill>
                  <a:srgbClr val="1C1B1F"/>
                </a:solidFill>
              </a:rPr>
              <a:t>NeurIPS 2024 </a:t>
            </a:r>
            <a:r>
              <a:rPr lang="en-GB" sz="2000" dirty="0">
                <a:solidFill>
                  <a:srgbClr val="1C1B1F"/>
                </a:solidFill>
                <a:hlinkClick r:id="rId5"/>
              </a:rPr>
              <a:t>https://neurips.cc/media/neurips-2024/Slides/94012.pdf</a:t>
            </a:r>
            <a:endParaRPr lang="en-GB" sz="2000" dirty="0">
              <a:solidFill>
                <a:srgbClr val="1C1B1F"/>
              </a:solidFill>
            </a:endParaRP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endParaRPr lang="en-GB" sz="2000" dirty="0">
              <a:solidFill>
                <a:srgbClr val="1C1B1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896</Words>
  <Application>Microsoft Office PowerPoint</Application>
  <PresentationFormat>Custom</PresentationFormat>
  <Paragraphs>82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PowerPoint Presentation</vt:lpstr>
      <vt:lpstr>Problem statement</vt:lpstr>
      <vt:lpstr>Problem statement</vt:lpstr>
      <vt:lpstr>Literature Survey </vt:lpstr>
      <vt:lpstr>Literature Survey </vt:lpstr>
      <vt:lpstr>2.Novelty Justification</vt:lpstr>
      <vt:lpstr>3. Architecture design</vt:lpstr>
      <vt:lpstr>Expected outcomes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Koushik Selvaraj (CW)</cp:lastModifiedBy>
  <cp:revision>12</cp:revision>
  <dcterms:created xsi:type="dcterms:W3CDTF">2022-08-25T10:16:46Z</dcterms:created>
  <dcterms:modified xsi:type="dcterms:W3CDTF">2025-09-13T13:33:53Z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2022-08-24T00:00:00Z</vt:filetime>
  </property>
  <property fmtid="{D5CDD505-2E9C-101B-9397-08002B2CF9AE}" pid="3" name="LastSaved">
    <vt:filetime>2022-08-25T00:00:00Z</vt:filetime>
  </property>
</Properties>
</file>