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65" r:id="rId5"/>
    <p:sldId id="263" r:id="rId6"/>
    <p:sldId id="264" r:id="rId7"/>
    <p:sldId id="259" r:id="rId8"/>
    <p:sldId id="266" r:id="rId9"/>
    <p:sldId id="260" r:id="rId10"/>
    <p:sldId id="261" r:id="rId11"/>
    <p:sldId id="262" r:id="rId12"/>
  </p:sldIdLst>
  <p:sldSz cx="10058400" cy="7772400"/>
  <p:notesSz cx="10058400" cy="7772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 roundtripDataSignature="AMtx7mjANXWQj2I+ijUT3bw9HYi7Eqji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661"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4359275" cy="3889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697538" y="0"/>
            <a:ext cx="4359275" cy="38893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006475" y="3740150"/>
            <a:ext cx="8045450" cy="30607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7383463"/>
            <a:ext cx="4359275" cy="38893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697538" y="7383463"/>
            <a:ext cx="4359275" cy="38893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6: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7: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7: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2: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3: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6663C630-C880-AF45-CD90-30175F609FAD}"/>
            </a:ext>
          </a:extLst>
        </p:cNvPr>
        <p:cNvGrpSpPr/>
        <p:nvPr/>
      </p:nvGrpSpPr>
      <p:grpSpPr>
        <a:xfrm>
          <a:off x="0" y="0"/>
          <a:ext cx="0" cy="0"/>
          <a:chOff x="0" y="0"/>
          <a:chExt cx="0" cy="0"/>
        </a:xfrm>
      </p:grpSpPr>
      <p:sp>
        <p:nvSpPr>
          <p:cNvPr id="70" name="Google Shape;70;p3:notes">
            <a:extLst>
              <a:ext uri="{FF2B5EF4-FFF2-40B4-BE49-F238E27FC236}">
                <a16:creationId xmlns:a16="http://schemas.microsoft.com/office/drawing/2014/main" id="{5CB50DF1-7BBE-9312-7CCA-B4B09B7E6644}"/>
              </a:ext>
            </a:extLst>
          </p:cNvPr>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3:notes">
            <a:extLst>
              <a:ext uri="{FF2B5EF4-FFF2-40B4-BE49-F238E27FC236}">
                <a16:creationId xmlns:a16="http://schemas.microsoft.com/office/drawing/2014/main" id="{3076C1A2-14B1-3DDF-230D-B0C9ED10FEFB}"/>
              </a:ext>
            </a:extLst>
          </p:cNvPr>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7984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E7AABF14-F84C-ECC2-A88A-72704F7DC16F}"/>
            </a:ext>
          </a:extLst>
        </p:cNvPr>
        <p:cNvGrpSpPr/>
        <p:nvPr/>
      </p:nvGrpSpPr>
      <p:grpSpPr>
        <a:xfrm>
          <a:off x="0" y="0"/>
          <a:ext cx="0" cy="0"/>
          <a:chOff x="0" y="0"/>
          <a:chExt cx="0" cy="0"/>
        </a:xfrm>
      </p:grpSpPr>
      <p:sp>
        <p:nvSpPr>
          <p:cNvPr id="70" name="Google Shape;70;p3:notes">
            <a:extLst>
              <a:ext uri="{FF2B5EF4-FFF2-40B4-BE49-F238E27FC236}">
                <a16:creationId xmlns:a16="http://schemas.microsoft.com/office/drawing/2014/main" id="{B66C0824-99ED-D6A8-F58C-026B9FBE64E6}"/>
              </a:ext>
            </a:extLst>
          </p:cNvPr>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3:notes">
            <a:extLst>
              <a:ext uri="{FF2B5EF4-FFF2-40B4-BE49-F238E27FC236}">
                <a16:creationId xmlns:a16="http://schemas.microsoft.com/office/drawing/2014/main" id="{AF5AF403-158A-2C21-0949-C7FD8C343861}"/>
              </a:ext>
            </a:extLst>
          </p:cNvPr>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3411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A6C4EE53-60E5-72E6-D8B2-D37565B2FEAD}"/>
            </a:ext>
          </a:extLst>
        </p:cNvPr>
        <p:cNvGrpSpPr/>
        <p:nvPr/>
      </p:nvGrpSpPr>
      <p:grpSpPr>
        <a:xfrm>
          <a:off x="0" y="0"/>
          <a:ext cx="0" cy="0"/>
          <a:chOff x="0" y="0"/>
          <a:chExt cx="0" cy="0"/>
        </a:xfrm>
      </p:grpSpPr>
      <p:sp>
        <p:nvSpPr>
          <p:cNvPr id="70" name="Google Shape;70;p3:notes">
            <a:extLst>
              <a:ext uri="{FF2B5EF4-FFF2-40B4-BE49-F238E27FC236}">
                <a16:creationId xmlns:a16="http://schemas.microsoft.com/office/drawing/2014/main" id="{D0459C79-8666-F318-8315-4A3C9D7B6C6E}"/>
              </a:ext>
            </a:extLst>
          </p:cNvPr>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3:notes">
            <a:extLst>
              <a:ext uri="{FF2B5EF4-FFF2-40B4-BE49-F238E27FC236}">
                <a16:creationId xmlns:a16="http://schemas.microsoft.com/office/drawing/2014/main" id="{7ED55EA7-A054-BA16-CF5A-CC20ADA2DFC1}"/>
              </a:ext>
            </a:extLst>
          </p:cNvPr>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58583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B6715156-A4E6-75A2-28AF-65D706A3938F}"/>
            </a:ext>
          </a:extLst>
        </p:cNvPr>
        <p:cNvGrpSpPr/>
        <p:nvPr/>
      </p:nvGrpSpPr>
      <p:grpSpPr>
        <a:xfrm>
          <a:off x="0" y="0"/>
          <a:ext cx="0" cy="0"/>
          <a:chOff x="0" y="0"/>
          <a:chExt cx="0" cy="0"/>
        </a:xfrm>
      </p:grpSpPr>
      <p:sp>
        <p:nvSpPr>
          <p:cNvPr id="80" name="Google Shape;80;p4:notes">
            <a:extLst>
              <a:ext uri="{FF2B5EF4-FFF2-40B4-BE49-F238E27FC236}">
                <a16:creationId xmlns:a16="http://schemas.microsoft.com/office/drawing/2014/main" id="{347EC718-6DC9-568B-1F28-694B69A7D9E8}"/>
              </a:ext>
            </a:extLst>
          </p:cNvPr>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4:notes">
            <a:extLst>
              <a:ext uri="{FF2B5EF4-FFF2-40B4-BE49-F238E27FC236}">
                <a16:creationId xmlns:a16="http://schemas.microsoft.com/office/drawing/2014/main" id="{8F983F39-E6A5-0082-DD1C-D10D8BBFC1BF}"/>
              </a:ext>
            </a:extLst>
          </p:cNvPr>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6461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1006475" y="3740150"/>
            <a:ext cx="8045450" cy="30607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3332163" y="971550"/>
            <a:ext cx="3394075" cy="26225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9"/>
          <p:cNvSpPr txBox="1">
            <a:spLocks noGrp="1"/>
          </p:cNvSpPr>
          <p:nvPr>
            <p:ph type="title"/>
          </p:nvPr>
        </p:nvSpPr>
        <p:spPr>
          <a:xfrm>
            <a:off x="3904089" y="81792"/>
            <a:ext cx="2162810" cy="69659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9"/>
          <p:cNvSpPr txBox="1">
            <a:spLocks noGrp="1"/>
          </p:cNvSpPr>
          <p:nvPr>
            <p:ph type="body" idx="1"/>
          </p:nvPr>
        </p:nvSpPr>
        <p:spPr>
          <a:xfrm>
            <a:off x="762963" y="1890769"/>
            <a:ext cx="8794750" cy="4772659"/>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650" b="0" i="0">
                <a:solidFill>
                  <a:srgbClr val="212428"/>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 name="Google Shape;18;p9"/>
          <p:cNvSpPr txBox="1">
            <a:spLocks noGrp="1"/>
          </p:cNvSpPr>
          <p:nvPr>
            <p:ph type="ftr" idx="11"/>
          </p:nvPr>
        </p:nvSpPr>
        <p:spPr>
          <a:xfrm>
            <a:off x="592294" y="7225551"/>
            <a:ext cx="751205" cy="1930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300" b="0" i="0">
                <a:solidFill>
                  <a:srgbClr val="898989"/>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9"/>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9"/>
          <p:cNvSpPr txBox="1">
            <a:spLocks noGrp="1"/>
          </p:cNvSpPr>
          <p:nvPr>
            <p:ph type="sldNum" idx="12"/>
          </p:nvPr>
        </p:nvSpPr>
        <p:spPr>
          <a:xfrm>
            <a:off x="9271027" y="7225551"/>
            <a:ext cx="221615" cy="193040"/>
          </a:xfrm>
          <a:prstGeom prst="rect">
            <a:avLst/>
          </a:prstGeom>
          <a:noFill/>
          <a:ln>
            <a:noFill/>
          </a:ln>
        </p:spPr>
        <p:txBody>
          <a:bodyPr spcFirstLastPara="1" wrap="square" lIns="0" tIns="0" rIns="0" bIns="0" anchor="t" anchorCtr="0">
            <a:spAutoFit/>
          </a:bodyPr>
          <a:lstStyle>
            <a:lvl1pPr marL="12700" marR="0" lvl="0" indent="0" algn="l">
              <a:lnSpc>
                <a:spcPct val="103846"/>
              </a:lnSpc>
              <a:spcBef>
                <a:spcPts val="0"/>
              </a:spcBef>
              <a:buNone/>
              <a:defRPr sz="1300" b="0" i="0" u="none" strike="noStrike" cap="none">
                <a:solidFill>
                  <a:srgbClr val="898989"/>
                </a:solidFill>
                <a:latin typeface="Calibri"/>
                <a:ea typeface="Calibri"/>
                <a:cs typeface="Calibri"/>
                <a:sym typeface="Calibri"/>
              </a:defRPr>
            </a:lvl1pPr>
            <a:lvl2pPr marL="12700" marR="0" lvl="1" indent="0" algn="l">
              <a:lnSpc>
                <a:spcPct val="103846"/>
              </a:lnSpc>
              <a:spcBef>
                <a:spcPts val="0"/>
              </a:spcBef>
              <a:buNone/>
              <a:defRPr sz="1300" b="0" i="0" u="none" strike="noStrike" cap="none">
                <a:solidFill>
                  <a:srgbClr val="898989"/>
                </a:solidFill>
                <a:latin typeface="Calibri"/>
                <a:ea typeface="Calibri"/>
                <a:cs typeface="Calibri"/>
                <a:sym typeface="Calibri"/>
              </a:defRPr>
            </a:lvl2pPr>
            <a:lvl3pPr marL="12700" marR="0" lvl="2" indent="0" algn="l">
              <a:lnSpc>
                <a:spcPct val="103846"/>
              </a:lnSpc>
              <a:spcBef>
                <a:spcPts val="0"/>
              </a:spcBef>
              <a:buNone/>
              <a:defRPr sz="1300" b="0" i="0" u="none" strike="noStrike" cap="none">
                <a:solidFill>
                  <a:srgbClr val="898989"/>
                </a:solidFill>
                <a:latin typeface="Calibri"/>
                <a:ea typeface="Calibri"/>
                <a:cs typeface="Calibri"/>
                <a:sym typeface="Calibri"/>
              </a:defRPr>
            </a:lvl3pPr>
            <a:lvl4pPr marL="12700" marR="0" lvl="3" indent="0" algn="l">
              <a:lnSpc>
                <a:spcPct val="103846"/>
              </a:lnSpc>
              <a:spcBef>
                <a:spcPts val="0"/>
              </a:spcBef>
              <a:buNone/>
              <a:defRPr sz="1300" b="0" i="0" u="none" strike="noStrike" cap="none">
                <a:solidFill>
                  <a:srgbClr val="898989"/>
                </a:solidFill>
                <a:latin typeface="Calibri"/>
                <a:ea typeface="Calibri"/>
                <a:cs typeface="Calibri"/>
                <a:sym typeface="Calibri"/>
              </a:defRPr>
            </a:lvl4pPr>
            <a:lvl5pPr marL="12700" marR="0" lvl="4" indent="0" algn="l">
              <a:lnSpc>
                <a:spcPct val="103846"/>
              </a:lnSpc>
              <a:spcBef>
                <a:spcPts val="0"/>
              </a:spcBef>
              <a:buNone/>
              <a:defRPr sz="1300" b="0" i="0" u="none" strike="noStrike" cap="none">
                <a:solidFill>
                  <a:srgbClr val="898989"/>
                </a:solidFill>
                <a:latin typeface="Calibri"/>
                <a:ea typeface="Calibri"/>
                <a:cs typeface="Calibri"/>
                <a:sym typeface="Calibri"/>
              </a:defRPr>
            </a:lvl5pPr>
            <a:lvl6pPr marL="12700" marR="0" lvl="5" indent="0" algn="l">
              <a:lnSpc>
                <a:spcPct val="103846"/>
              </a:lnSpc>
              <a:spcBef>
                <a:spcPts val="0"/>
              </a:spcBef>
              <a:buNone/>
              <a:defRPr sz="1300" b="0" i="0" u="none" strike="noStrike" cap="none">
                <a:solidFill>
                  <a:srgbClr val="898989"/>
                </a:solidFill>
                <a:latin typeface="Calibri"/>
                <a:ea typeface="Calibri"/>
                <a:cs typeface="Calibri"/>
                <a:sym typeface="Calibri"/>
              </a:defRPr>
            </a:lvl6pPr>
            <a:lvl7pPr marL="12700" marR="0" lvl="6" indent="0" algn="l">
              <a:lnSpc>
                <a:spcPct val="103846"/>
              </a:lnSpc>
              <a:spcBef>
                <a:spcPts val="0"/>
              </a:spcBef>
              <a:buNone/>
              <a:defRPr sz="1300" b="0" i="0" u="none" strike="noStrike" cap="none">
                <a:solidFill>
                  <a:srgbClr val="898989"/>
                </a:solidFill>
                <a:latin typeface="Calibri"/>
                <a:ea typeface="Calibri"/>
                <a:cs typeface="Calibri"/>
                <a:sym typeface="Calibri"/>
              </a:defRPr>
            </a:lvl7pPr>
            <a:lvl8pPr marL="12700" marR="0" lvl="7" indent="0" algn="l">
              <a:lnSpc>
                <a:spcPct val="103846"/>
              </a:lnSpc>
              <a:spcBef>
                <a:spcPts val="0"/>
              </a:spcBef>
              <a:buNone/>
              <a:defRPr sz="1300" b="0" i="0" u="none" strike="noStrike" cap="none">
                <a:solidFill>
                  <a:srgbClr val="898989"/>
                </a:solidFill>
                <a:latin typeface="Calibri"/>
                <a:ea typeface="Calibri"/>
                <a:cs typeface="Calibri"/>
                <a:sym typeface="Calibri"/>
              </a:defRPr>
            </a:lvl8pPr>
            <a:lvl9pPr marL="12700" marR="0" lvl="8" indent="0" algn="l">
              <a:lnSpc>
                <a:spcPct val="103846"/>
              </a:lnSpc>
              <a:spcBef>
                <a:spcPts val="0"/>
              </a:spcBef>
              <a:buNone/>
              <a:defRPr sz="1300" b="0" i="0" u="none" strike="noStrike" cap="none">
                <a:solidFill>
                  <a:srgbClr val="898989"/>
                </a:solidFill>
                <a:latin typeface="Calibri"/>
                <a:ea typeface="Calibri"/>
                <a:cs typeface="Calibri"/>
                <a:sym typeface="Calibri"/>
              </a:defRPr>
            </a:lvl9pPr>
          </a:lstStyle>
          <a:p>
            <a:pPr marL="12700" lvl="0" indent="0" algn="l" rtl="0">
              <a:spcBef>
                <a:spcPts val="0"/>
              </a:spcBef>
              <a:spcAft>
                <a:spcPts val="0"/>
              </a:spcAft>
              <a:buNone/>
            </a:pPr>
            <a:r>
              <a:rPr lang="en-IN"/>
              <a:t>1</a:t>
            </a: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1"/>
        <p:cNvGrpSpPr/>
        <p:nvPr/>
      </p:nvGrpSpPr>
      <p:grpSpPr>
        <a:xfrm>
          <a:off x="0" y="0"/>
          <a:ext cx="0" cy="0"/>
          <a:chOff x="0" y="0"/>
          <a:chExt cx="0" cy="0"/>
        </a:xfrm>
      </p:grpSpPr>
      <p:sp>
        <p:nvSpPr>
          <p:cNvPr id="22" name="Google Shape;22;p10"/>
          <p:cNvSpPr txBox="1">
            <a:spLocks noGrp="1"/>
          </p:cNvSpPr>
          <p:nvPr>
            <p:ph type="ctrTitle"/>
          </p:nvPr>
        </p:nvSpPr>
        <p:spPr>
          <a:xfrm>
            <a:off x="3800988" y="3384317"/>
            <a:ext cx="2456423" cy="54482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400" b="1" i="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0"/>
          <p:cNvSpPr txBox="1">
            <a:spLocks noGrp="1"/>
          </p:cNvSpPr>
          <p:nvPr>
            <p:ph type="subTitle" idx="1"/>
          </p:nvPr>
        </p:nvSpPr>
        <p:spPr>
          <a:xfrm>
            <a:off x="1005374" y="4070036"/>
            <a:ext cx="8047650" cy="1031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300" b="1" i="0">
                <a:solidFill>
                  <a:schemeClr val="dk1"/>
                </a:solidFill>
                <a:latin typeface="Times New Roman"/>
                <a:ea typeface="Times New Roman"/>
                <a:cs typeface="Times New Roman"/>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0"/>
          <p:cNvSpPr txBox="1">
            <a:spLocks noGrp="1"/>
          </p:cNvSpPr>
          <p:nvPr>
            <p:ph type="ftr" idx="11"/>
          </p:nvPr>
        </p:nvSpPr>
        <p:spPr>
          <a:xfrm>
            <a:off x="592294" y="7225551"/>
            <a:ext cx="751205" cy="1930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300" b="0" i="0">
                <a:solidFill>
                  <a:srgbClr val="898989"/>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0"/>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0"/>
          <p:cNvSpPr txBox="1">
            <a:spLocks noGrp="1"/>
          </p:cNvSpPr>
          <p:nvPr>
            <p:ph type="sldNum" idx="12"/>
          </p:nvPr>
        </p:nvSpPr>
        <p:spPr>
          <a:xfrm>
            <a:off x="9271027" y="7225551"/>
            <a:ext cx="221615" cy="193040"/>
          </a:xfrm>
          <a:prstGeom prst="rect">
            <a:avLst/>
          </a:prstGeom>
          <a:noFill/>
          <a:ln>
            <a:noFill/>
          </a:ln>
        </p:spPr>
        <p:txBody>
          <a:bodyPr spcFirstLastPara="1" wrap="square" lIns="0" tIns="0" rIns="0" bIns="0" anchor="t" anchorCtr="0">
            <a:spAutoFit/>
          </a:bodyPr>
          <a:lstStyle>
            <a:lvl1pPr marL="12700" marR="0" lvl="0" indent="0" algn="l">
              <a:lnSpc>
                <a:spcPct val="103846"/>
              </a:lnSpc>
              <a:spcBef>
                <a:spcPts val="0"/>
              </a:spcBef>
              <a:buNone/>
              <a:defRPr sz="1300" b="0" i="0">
                <a:solidFill>
                  <a:srgbClr val="898989"/>
                </a:solidFill>
                <a:latin typeface="Calibri"/>
                <a:ea typeface="Calibri"/>
                <a:cs typeface="Calibri"/>
                <a:sym typeface="Calibri"/>
              </a:defRPr>
            </a:lvl1pPr>
            <a:lvl2pPr marL="12700" marR="0" lvl="1" indent="0" algn="l">
              <a:lnSpc>
                <a:spcPct val="103846"/>
              </a:lnSpc>
              <a:spcBef>
                <a:spcPts val="0"/>
              </a:spcBef>
              <a:buNone/>
              <a:defRPr sz="1300" b="0" i="0">
                <a:solidFill>
                  <a:srgbClr val="898989"/>
                </a:solidFill>
                <a:latin typeface="Calibri"/>
                <a:ea typeface="Calibri"/>
                <a:cs typeface="Calibri"/>
                <a:sym typeface="Calibri"/>
              </a:defRPr>
            </a:lvl2pPr>
            <a:lvl3pPr marL="12700" marR="0" lvl="2" indent="0" algn="l">
              <a:lnSpc>
                <a:spcPct val="103846"/>
              </a:lnSpc>
              <a:spcBef>
                <a:spcPts val="0"/>
              </a:spcBef>
              <a:buNone/>
              <a:defRPr sz="1300" b="0" i="0">
                <a:solidFill>
                  <a:srgbClr val="898989"/>
                </a:solidFill>
                <a:latin typeface="Calibri"/>
                <a:ea typeface="Calibri"/>
                <a:cs typeface="Calibri"/>
                <a:sym typeface="Calibri"/>
              </a:defRPr>
            </a:lvl3pPr>
            <a:lvl4pPr marL="12700" marR="0" lvl="3" indent="0" algn="l">
              <a:lnSpc>
                <a:spcPct val="103846"/>
              </a:lnSpc>
              <a:spcBef>
                <a:spcPts val="0"/>
              </a:spcBef>
              <a:buNone/>
              <a:defRPr sz="1300" b="0" i="0">
                <a:solidFill>
                  <a:srgbClr val="898989"/>
                </a:solidFill>
                <a:latin typeface="Calibri"/>
                <a:ea typeface="Calibri"/>
                <a:cs typeface="Calibri"/>
                <a:sym typeface="Calibri"/>
              </a:defRPr>
            </a:lvl4pPr>
            <a:lvl5pPr marL="12700" marR="0" lvl="4" indent="0" algn="l">
              <a:lnSpc>
                <a:spcPct val="103846"/>
              </a:lnSpc>
              <a:spcBef>
                <a:spcPts val="0"/>
              </a:spcBef>
              <a:buNone/>
              <a:defRPr sz="1300" b="0" i="0">
                <a:solidFill>
                  <a:srgbClr val="898989"/>
                </a:solidFill>
                <a:latin typeface="Calibri"/>
                <a:ea typeface="Calibri"/>
                <a:cs typeface="Calibri"/>
                <a:sym typeface="Calibri"/>
              </a:defRPr>
            </a:lvl5pPr>
            <a:lvl6pPr marL="12700" marR="0" lvl="5" indent="0" algn="l">
              <a:lnSpc>
                <a:spcPct val="103846"/>
              </a:lnSpc>
              <a:spcBef>
                <a:spcPts val="0"/>
              </a:spcBef>
              <a:buNone/>
              <a:defRPr sz="1300" b="0" i="0">
                <a:solidFill>
                  <a:srgbClr val="898989"/>
                </a:solidFill>
                <a:latin typeface="Calibri"/>
                <a:ea typeface="Calibri"/>
                <a:cs typeface="Calibri"/>
                <a:sym typeface="Calibri"/>
              </a:defRPr>
            </a:lvl6pPr>
            <a:lvl7pPr marL="12700" marR="0" lvl="6" indent="0" algn="l">
              <a:lnSpc>
                <a:spcPct val="103846"/>
              </a:lnSpc>
              <a:spcBef>
                <a:spcPts val="0"/>
              </a:spcBef>
              <a:buNone/>
              <a:defRPr sz="1300" b="0" i="0">
                <a:solidFill>
                  <a:srgbClr val="898989"/>
                </a:solidFill>
                <a:latin typeface="Calibri"/>
                <a:ea typeface="Calibri"/>
                <a:cs typeface="Calibri"/>
                <a:sym typeface="Calibri"/>
              </a:defRPr>
            </a:lvl7pPr>
            <a:lvl8pPr marL="12700" marR="0" lvl="7" indent="0" algn="l">
              <a:lnSpc>
                <a:spcPct val="103846"/>
              </a:lnSpc>
              <a:spcBef>
                <a:spcPts val="0"/>
              </a:spcBef>
              <a:buNone/>
              <a:defRPr sz="1300" b="0" i="0">
                <a:solidFill>
                  <a:srgbClr val="898989"/>
                </a:solidFill>
                <a:latin typeface="Calibri"/>
                <a:ea typeface="Calibri"/>
                <a:cs typeface="Calibri"/>
                <a:sym typeface="Calibri"/>
              </a:defRPr>
            </a:lvl8pPr>
            <a:lvl9pPr marL="12700" marR="0" lvl="8" indent="0" algn="l">
              <a:lnSpc>
                <a:spcPct val="103846"/>
              </a:lnSpc>
              <a:spcBef>
                <a:spcPts val="0"/>
              </a:spcBef>
              <a:buNone/>
              <a:defRPr sz="1300" b="0" i="0">
                <a:solidFill>
                  <a:srgbClr val="898989"/>
                </a:solidFill>
                <a:latin typeface="Calibri"/>
                <a:ea typeface="Calibri"/>
                <a:cs typeface="Calibri"/>
                <a:sym typeface="Calibri"/>
              </a:defRPr>
            </a:lvl9pPr>
          </a:lstStyle>
          <a:p>
            <a:pPr marL="12700" lvl="0" indent="0" algn="l" rtl="0">
              <a:spcBef>
                <a:spcPts val="0"/>
              </a:spcBef>
              <a:spcAft>
                <a:spcPts val="0"/>
              </a:spcAft>
              <a:buNone/>
            </a:pPr>
            <a:r>
              <a:rPr lang="en-IN"/>
              <a:t>1</a:t>
            </a: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3904089" y="81792"/>
            <a:ext cx="2162810" cy="69659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1723075" y="2147555"/>
            <a:ext cx="2817495" cy="4180204"/>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300" b="0" i="0">
                <a:solidFill>
                  <a:schemeClr val="dk1"/>
                </a:solidFill>
                <a:latin typeface="Arial"/>
                <a:ea typeface="Arial"/>
                <a:cs typeface="Arial"/>
                <a:sym typeface="Aria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0" name="Google Shape;30;p11"/>
          <p:cNvSpPr txBox="1">
            <a:spLocks noGrp="1"/>
          </p:cNvSpPr>
          <p:nvPr>
            <p:ph type="body" idx="2"/>
          </p:nvPr>
        </p:nvSpPr>
        <p:spPr>
          <a:xfrm>
            <a:off x="5200844" y="1819227"/>
            <a:ext cx="4202430" cy="428688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650" b="0" i="0">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592294" y="7225551"/>
            <a:ext cx="751205" cy="1930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300" b="0" i="0">
                <a:solidFill>
                  <a:srgbClr val="898989"/>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1"/>
          <p:cNvSpPr txBox="1">
            <a:spLocks noGrp="1"/>
          </p:cNvSpPr>
          <p:nvPr>
            <p:ph type="sldNum" idx="12"/>
          </p:nvPr>
        </p:nvSpPr>
        <p:spPr>
          <a:xfrm>
            <a:off x="9271027" y="7225551"/>
            <a:ext cx="221615" cy="193040"/>
          </a:xfrm>
          <a:prstGeom prst="rect">
            <a:avLst/>
          </a:prstGeom>
          <a:noFill/>
          <a:ln>
            <a:noFill/>
          </a:ln>
        </p:spPr>
        <p:txBody>
          <a:bodyPr spcFirstLastPara="1" wrap="square" lIns="0" tIns="0" rIns="0" bIns="0" anchor="t" anchorCtr="0">
            <a:spAutoFit/>
          </a:bodyPr>
          <a:lstStyle>
            <a:lvl1pPr marL="12700" marR="0" lvl="0" indent="0" algn="l">
              <a:lnSpc>
                <a:spcPct val="103846"/>
              </a:lnSpc>
              <a:spcBef>
                <a:spcPts val="0"/>
              </a:spcBef>
              <a:buNone/>
              <a:defRPr sz="1300" b="0" i="0">
                <a:solidFill>
                  <a:srgbClr val="898989"/>
                </a:solidFill>
                <a:latin typeface="Calibri"/>
                <a:ea typeface="Calibri"/>
                <a:cs typeface="Calibri"/>
                <a:sym typeface="Calibri"/>
              </a:defRPr>
            </a:lvl1pPr>
            <a:lvl2pPr marL="12700" marR="0" lvl="1" indent="0" algn="l">
              <a:lnSpc>
                <a:spcPct val="103846"/>
              </a:lnSpc>
              <a:spcBef>
                <a:spcPts val="0"/>
              </a:spcBef>
              <a:buNone/>
              <a:defRPr sz="1300" b="0" i="0">
                <a:solidFill>
                  <a:srgbClr val="898989"/>
                </a:solidFill>
                <a:latin typeface="Calibri"/>
                <a:ea typeface="Calibri"/>
                <a:cs typeface="Calibri"/>
                <a:sym typeface="Calibri"/>
              </a:defRPr>
            </a:lvl2pPr>
            <a:lvl3pPr marL="12700" marR="0" lvl="2" indent="0" algn="l">
              <a:lnSpc>
                <a:spcPct val="103846"/>
              </a:lnSpc>
              <a:spcBef>
                <a:spcPts val="0"/>
              </a:spcBef>
              <a:buNone/>
              <a:defRPr sz="1300" b="0" i="0">
                <a:solidFill>
                  <a:srgbClr val="898989"/>
                </a:solidFill>
                <a:latin typeface="Calibri"/>
                <a:ea typeface="Calibri"/>
                <a:cs typeface="Calibri"/>
                <a:sym typeface="Calibri"/>
              </a:defRPr>
            </a:lvl3pPr>
            <a:lvl4pPr marL="12700" marR="0" lvl="3" indent="0" algn="l">
              <a:lnSpc>
                <a:spcPct val="103846"/>
              </a:lnSpc>
              <a:spcBef>
                <a:spcPts val="0"/>
              </a:spcBef>
              <a:buNone/>
              <a:defRPr sz="1300" b="0" i="0">
                <a:solidFill>
                  <a:srgbClr val="898989"/>
                </a:solidFill>
                <a:latin typeface="Calibri"/>
                <a:ea typeface="Calibri"/>
                <a:cs typeface="Calibri"/>
                <a:sym typeface="Calibri"/>
              </a:defRPr>
            </a:lvl4pPr>
            <a:lvl5pPr marL="12700" marR="0" lvl="4" indent="0" algn="l">
              <a:lnSpc>
                <a:spcPct val="103846"/>
              </a:lnSpc>
              <a:spcBef>
                <a:spcPts val="0"/>
              </a:spcBef>
              <a:buNone/>
              <a:defRPr sz="1300" b="0" i="0">
                <a:solidFill>
                  <a:srgbClr val="898989"/>
                </a:solidFill>
                <a:latin typeface="Calibri"/>
                <a:ea typeface="Calibri"/>
                <a:cs typeface="Calibri"/>
                <a:sym typeface="Calibri"/>
              </a:defRPr>
            </a:lvl5pPr>
            <a:lvl6pPr marL="12700" marR="0" lvl="5" indent="0" algn="l">
              <a:lnSpc>
                <a:spcPct val="103846"/>
              </a:lnSpc>
              <a:spcBef>
                <a:spcPts val="0"/>
              </a:spcBef>
              <a:buNone/>
              <a:defRPr sz="1300" b="0" i="0">
                <a:solidFill>
                  <a:srgbClr val="898989"/>
                </a:solidFill>
                <a:latin typeface="Calibri"/>
                <a:ea typeface="Calibri"/>
                <a:cs typeface="Calibri"/>
                <a:sym typeface="Calibri"/>
              </a:defRPr>
            </a:lvl6pPr>
            <a:lvl7pPr marL="12700" marR="0" lvl="6" indent="0" algn="l">
              <a:lnSpc>
                <a:spcPct val="103846"/>
              </a:lnSpc>
              <a:spcBef>
                <a:spcPts val="0"/>
              </a:spcBef>
              <a:buNone/>
              <a:defRPr sz="1300" b="0" i="0">
                <a:solidFill>
                  <a:srgbClr val="898989"/>
                </a:solidFill>
                <a:latin typeface="Calibri"/>
                <a:ea typeface="Calibri"/>
                <a:cs typeface="Calibri"/>
                <a:sym typeface="Calibri"/>
              </a:defRPr>
            </a:lvl7pPr>
            <a:lvl8pPr marL="12700" marR="0" lvl="7" indent="0" algn="l">
              <a:lnSpc>
                <a:spcPct val="103846"/>
              </a:lnSpc>
              <a:spcBef>
                <a:spcPts val="0"/>
              </a:spcBef>
              <a:buNone/>
              <a:defRPr sz="1300" b="0" i="0">
                <a:solidFill>
                  <a:srgbClr val="898989"/>
                </a:solidFill>
                <a:latin typeface="Calibri"/>
                <a:ea typeface="Calibri"/>
                <a:cs typeface="Calibri"/>
                <a:sym typeface="Calibri"/>
              </a:defRPr>
            </a:lvl8pPr>
            <a:lvl9pPr marL="12700" marR="0" lvl="8" indent="0" algn="l">
              <a:lnSpc>
                <a:spcPct val="103846"/>
              </a:lnSpc>
              <a:spcBef>
                <a:spcPts val="0"/>
              </a:spcBef>
              <a:buNone/>
              <a:defRPr sz="1300" b="0" i="0">
                <a:solidFill>
                  <a:srgbClr val="898989"/>
                </a:solidFill>
                <a:latin typeface="Calibri"/>
                <a:ea typeface="Calibri"/>
                <a:cs typeface="Calibri"/>
                <a:sym typeface="Calibri"/>
              </a:defRPr>
            </a:lvl9pPr>
          </a:lstStyle>
          <a:p>
            <a:pPr marL="12700" lvl="0" indent="0" algn="l" rtl="0">
              <a:spcBef>
                <a:spcPts val="0"/>
              </a:spcBef>
              <a:spcAft>
                <a:spcPts val="0"/>
              </a:spcAft>
              <a:buNone/>
            </a:pPr>
            <a:r>
              <a:rPr lang="en-IN"/>
              <a:t>1</a:t>
            </a: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34"/>
        <p:cNvGrpSpPr/>
        <p:nvPr/>
      </p:nvGrpSpPr>
      <p:grpSpPr>
        <a:xfrm>
          <a:off x="0" y="0"/>
          <a:ext cx="0" cy="0"/>
          <a:chOff x="0" y="0"/>
          <a:chExt cx="0" cy="0"/>
        </a:xfrm>
      </p:grpSpPr>
      <p:sp>
        <p:nvSpPr>
          <p:cNvPr id="35" name="Google Shape;35;p12"/>
          <p:cNvSpPr/>
          <p:nvPr/>
        </p:nvSpPr>
        <p:spPr>
          <a:xfrm>
            <a:off x="0" y="784860"/>
            <a:ext cx="10058400" cy="50800"/>
          </a:xfrm>
          <a:custGeom>
            <a:avLst/>
            <a:gdLst/>
            <a:ahLst/>
            <a:cxnLst/>
            <a:rect l="l" t="t" r="r" b="b"/>
            <a:pathLst>
              <a:path w="10058400" h="50800" extrusionOk="0">
                <a:moveTo>
                  <a:pt x="10058400" y="50291"/>
                </a:moveTo>
                <a:lnTo>
                  <a:pt x="0" y="50291"/>
                </a:lnTo>
                <a:lnTo>
                  <a:pt x="0" y="0"/>
                </a:lnTo>
                <a:lnTo>
                  <a:pt x="10058400" y="0"/>
                </a:lnTo>
                <a:lnTo>
                  <a:pt x="10058400" y="50291"/>
                </a:lnTo>
                <a:close/>
              </a:path>
            </a:pathLst>
          </a:custGeom>
          <a:solidFill>
            <a:srgbClr val="EDD12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 name="Google Shape;36;p12"/>
          <p:cNvSpPr/>
          <p:nvPr/>
        </p:nvSpPr>
        <p:spPr>
          <a:xfrm>
            <a:off x="0" y="784860"/>
            <a:ext cx="10058400" cy="50800"/>
          </a:xfrm>
          <a:custGeom>
            <a:avLst/>
            <a:gdLst/>
            <a:ahLst/>
            <a:cxnLst/>
            <a:rect l="l" t="t" r="r" b="b"/>
            <a:pathLst>
              <a:path w="10058400" h="50800" extrusionOk="0">
                <a:moveTo>
                  <a:pt x="0" y="0"/>
                </a:moveTo>
                <a:lnTo>
                  <a:pt x="10058400" y="0"/>
                </a:lnTo>
                <a:lnTo>
                  <a:pt x="10058400" y="50291"/>
                </a:lnTo>
                <a:lnTo>
                  <a:pt x="0" y="50291"/>
                </a:lnTo>
                <a:lnTo>
                  <a:pt x="0" y="0"/>
                </a:lnTo>
                <a:close/>
              </a:path>
            </a:pathLst>
          </a:custGeom>
          <a:noFill/>
          <a:ln w="27425" cap="flat" cmpd="sng">
            <a:solidFill>
              <a:srgbClr val="EDD12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7" name="Google Shape;37;p12"/>
          <p:cNvPicPr preferRelativeResize="0"/>
          <p:nvPr/>
        </p:nvPicPr>
        <p:blipFill rotWithShape="1">
          <a:blip r:embed="rId2">
            <a:alphaModFix/>
          </a:blip>
          <a:srcRect/>
          <a:stretch/>
        </p:blipFill>
        <p:spPr>
          <a:xfrm>
            <a:off x="0" y="918972"/>
            <a:ext cx="10058400" cy="201167"/>
          </a:xfrm>
          <a:prstGeom prst="rect">
            <a:avLst/>
          </a:prstGeom>
          <a:noFill/>
          <a:ln>
            <a:noFill/>
          </a:ln>
        </p:spPr>
      </p:pic>
      <p:pic>
        <p:nvPicPr>
          <p:cNvPr id="38" name="Google Shape;38;p12"/>
          <p:cNvPicPr preferRelativeResize="0"/>
          <p:nvPr/>
        </p:nvPicPr>
        <p:blipFill rotWithShape="1">
          <a:blip r:embed="rId3">
            <a:alphaModFix/>
          </a:blip>
          <a:srcRect/>
          <a:stretch/>
        </p:blipFill>
        <p:spPr>
          <a:xfrm>
            <a:off x="5445252" y="614172"/>
            <a:ext cx="1347216" cy="594359"/>
          </a:xfrm>
          <a:prstGeom prst="rect">
            <a:avLst/>
          </a:prstGeom>
          <a:noFill/>
          <a:ln>
            <a:noFill/>
          </a:ln>
        </p:spPr>
      </p:pic>
      <p:sp>
        <p:nvSpPr>
          <p:cNvPr id="39" name="Google Shape;39;p12"/>
          <p:cNvSpPr txBox="1">
            <a:spLocks noGrp="1"/>
          </p:cNvSpPr>
          <p:nvPr>
            <p:ph type="title"/>
          </p:nvPr>
        </p:nvSpPr>
        <p:spPr>
          <a:xfrm>
            <a:off x="3904089" y="81792"/>
            <a:ext cx="2162810" cy="69659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2"/>
          <p:cNvSpPr txBox="1">
            <a:spLocks noGrp="1"/>
          </p:cNvSpPr>
          <p:nvPr>
            <p:ph type="ftr" idx="11"/>
          </p:nvPr>
        </p:nvSpPr>
        <p:spPr>
          <a:xfrm>
            <a:off x="592294" y="7225551"/>
            <a:ext cx="751205" cy="1930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300" b="0" i="0">
                <a:solidFill>
                  <a:srgbClr val="898989"/>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2"/>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2"/>
          <p:cNvSpPr txBox="1">
            <a:spLocks noGrp="1"/>
          </p:cNvSpPr>
          <p:nvPr>
            <p:ph type="sldNum" idx="12"/>
          </p:nvPr>
        </p:nvSpPr>
        <p:spPr>
          <a:xfrm>
            <a:off x="9271027" y="7225551"/>
            <a:ext cx="221615" cy="193040"/>
          </a:xfrm>
          <a:prstGeom prst="rect">
            <a:avLst/>
          </a:prstGeom>
          <a:noFill/>
          <a:ln>
            <a:noFill/>
          </a:ln>
        </p:spPr>
        <p:txBody>
          <a:bodyPr spcFirstLastPara="1" wrap="square" lIns="0" tIns="0" rIns="0" bIns="0" anchor="t" anchorCtr="0">
            <a:spAutoFit/>
          </a:bodyPr>
          <a:lstStyle>
            <a:lvl1pPr marL="12700" marR="0" lvl="0" indent="0" algn="l">
              <a:lnSpc>
                <a:spcPct val="103846"/>
              </a:lnSpc>
              <a:spcBef>
                <a:spcPts val="0"/>
              </a:spcBef>
              <a:buNone/>
              <a:defRPr sz="1300" b="0" i="0">
                <a:solidFill>
                  <a:srgbClr val="898989"/>
                </a:solidFill>
                <a:latin typeface="Calibri"/>
                <a:ea typeface="Calibri"/>
                <a:cs typeface="Calibri"/>
                <a:sym typeface="Calibri"/>
              </a:defRPr>
            </a:lvl1pPr>
            <a:lvl2pPr marL="12700" marR="0" lvl="1" indent="0" algn="l">
              <a:lnSpc>
                <a:spcPct val="103846"/>
              </a:lnSpc>
              <a:spcBef>
                <a:spcPts val="0"/>
              </a:spcBef>
              <a:buNone/>
              <a:defRPr sz="1300" b="0" i="0">
                <a:solidFill>
                  <a:srgbClr val="898989"/>
                </a:solidFill>
                <a:latin typeface="Calibri"/>
                <a:ea typeface="Calibri"/>
                <a:cs typeface="Calibri"/>
                <a:sym typeface="Calibri"/>
              </a:defRPr>
            </a:lvl2pPr>
            <a:lvl3pPr marL="12700" marR="0" lvl="2" indent="0" algn="l">
              <a:lnSpc>
                <a:spcPct val="103846"/>
              </a:lnSpc>
              <a:spcBef>
                <a:spcPts val="0"/>
              </a:spcBef>
              <a:buNone/>
              <a:defRPr sz="1300" b="0" i="0">
                <a:solidFill>
                  <a:srgbClr val="898989"/>
                </a:solidFill>
                <a:latin typeface="Calibri"/>
                <a:ea typeface="Calibri"/>
                <a:cs typeface="Calibri"/>
                <a:sym typeface="Calibri"/>
              </a:defRPr>
            </a:lvl3pPr>
            <a:lvl4pPr marL="12700" marR="0" lvl="3" indent="0" algn="l">
              <a:lnSpc>
                <a:spcPct val="103846"/>
              </a:lnSpc>
              <a:spcBef>
                <a:spcPts val="0"/>
              </a:spcBef>
              <a:buNone/>
              <a:defRPr sz="1300" b="0" i="0">
                <a:solidFill>
                  <a:srgbClr val="898989"/>
                </a:solidFill>
                <a:latin typeface="Calibri"/>
                <a:ea typeface="Calibri"/>
                <a:cs typeface="Calibri"/>
                <a:sym typeface="Calibri"/>
              </a:defRPr>
            </a:lvl4pPr>
            <a:lvl5pPr marL="12700" marR="0" lvl="4" indent="0" algn="l">
              <a:lnSpc>
                <a:spcPct val="103846"/>
              </a:lnSpc>
              <a:spcBef>
                <a:spcPts val="0"/>
              </a:spcBef>
              <a:buNone/>
              <a:defRPr sz="1300" b="0" i="0">
                <a:solidFill>
                  <a:srgbClr val="898989"/>
                </a:solidFill>
                <a:latin typeface="Calibri"/>
                <a:ea typeface="Calibri"/>
                <a:cs typeface="Calibri"/>
                <a:sym typeface="Calibri"/>
              </a:defRPr>
            </a:lvl5pPr>
            <a:lvl6pPr marL="12700" marR="0" lvl="5" indent="0" algn="l">
              <a:lnSpc>
                <a:spcPct val="103846"/>
              </a:lnSpc>
              <a:spcBef>
                <a:spcPts val="0"/>
              </a:spcBef>
              <a:buNone/>
              <a:defRPr sz="1300" b="0" i="0">
                <a:solidFill>
                  <a:srgbClr val="898989"/>
                </a:solidFill>
                <a:latin typeface="Calibri"/>
                <a:ea typeface="Calibri"/>
                <a:cs typeface="Calibri"/>
                <a:sym typeface="Calibri"/>
              </a:defRPr>
            </a:lvl6pPr>
            <a:lvl7pPr marL="12700" marR="0" lvl="6" indent="0" algn="l">
              <a:lnSpc>
                <a:spcPct val="103846"/>
              </a:lnSpc>
              <a:spcBef>
                <a:spcPts val="0"/>
              </a:spcBef>
              <a:buNone/>
              <a:defRPr sz="1300" b="0" i="0">
                <a:solidFill>
                  <a:srgbClr val="898989"/>
                </a:solidFill>
                <a:latin typeface="Calibri"/>
                <a:ea typeface="Calibri"/>
                <a:cs typeface="Calibri"/>
                <a:sym typeface="Calibri"/>
              </a:defRPr>
            </a:lvl7pPr>
            <a:lvl8pPr marL="12700" marR="0" lvl="7" indent="0" algn="l">
              <a:lnSpc>
                <a:spcPct val="103846"/>
              </a:lnSpc>
              <a:spcBef>
                <a:spcPts val="0"/>
              </a:spcBef>
              <a:buNone/>
              <a:defRPr sz="1300" b="0" i="0">
                <a:solidFill>
                  <a:srgbClr val="898989"/>
                </a:solidFill>
                <a:latin typeface="Calibri"/>
                <a:ea typeface="Calibri"/>
                <a:cs typeface="Calibri"/>
                <a:sym typeface="Calibri"/>
              </a:defRPr>
            </a:lvl8pPr>
            <a:lvl9pPr marL="12700" marR="0" lvl="8" indent="0" algn="l">
              <a:lnSpc>
                <a:spcPct val="103846"/>
              </a:lnSpc>
              <a:spcBef>
                <a:spcPts val="0"/>
              </a:spcBef>
              <a:buNone/>
              <a:defRPr sz="1300" b="0" i="0">
                <a:solidFill>
                  <a:srgbClr val="898989"/>
                </a:solidFill>
                <a:latin typeface="Calibri"/>
                <a:ea typeface="Calibri"/>
                <a:cs typeface="Calibri"/>
                <a:sym typeface="Calibri"/>
              </a:defRPr>
            </a:lvl9pPr>
          </a:lstStyle>
          <a:p>
            <a:pPr marL="12700" lvl="0" indent="0" algn="l" rtl="0">
              <a:spcBef>
                <a:spcPts val="0"/>
              </a:spcBef>
              <a:spcAft>
                <a:spcPts val="0"/>
              </a:spcAft>
              <a:buNone/>
            </a:pPr>
            <a:r>
              <a:rPr lang="en-IN"/>
              <a:t>1</a:t>
            </a: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43"/>
        <p:cNvGrpSpPr/>
        <p:nvPr/>
      </p:nvGrpSpPr>
      <p:grpSpPr>
        <a:xfrm>
          <a:off x="0" y="0"/>
          <a:ext cx="0" cy="0"/>
          <a:chOff x="0" y="0"/>
          <a:chExt cx="0" cy="0"/>
        </a:xfrm>
      </p:grpSpPr>
      <p:sp>
        <p:nvSpPr>
          <p:cNvPr id="44" name="Google Shape;44;p13"/>
          <p:cNvSpPr/>
          <p:nvPr/>
        </p:nvSpPr>
        <p:spPr>
          <a:xfrm>
            <a:off x="0" y="784860"/>
            <a:ext cx="10058400" cy="50800"/>
          </a:xfrm>
          <a:custGeom>
            <a:avLst/>
            <a:gdLst/>
            <a:ahLst/>
            <a:cxnLst/>
            <a:rect l="l" t="t" r="r" b="b"/>
            <a:pathLst>
              <a:path w="10058400" h="50800" extrusionOk="0">
                <a:moveTo>
                  <a:pt x="10058400" y="50291"/>
                </a:moveTo>
                <a:lnTo>
                  <a:pt x="0" y="50291"/>
                </a:lnTo>
                <a:lnTo>
                  <a:pt x="0" y="0"/>
                </a:lnTo>
                <a:lnTo>
                  <a:pt x="10058400" y="0"/>
                </a:lnTo>
                <a:lnTo>
                  <a:pt x="10058400" y="50291"/>
                </a:lnTo>
                <a:close/>
              </a:path>
            </a:pathLst>
          </a:custGeom>
          <a:solidFill>
            <a:srgbClr val="EDD12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13"/>
          <p:cNvSpPr/>
          <p:nvPr/>
        </p:nvSpPr>
        <p:spPr>
          <a:xfrm>
            <a:off x="0" y="784860"/>
            <a:ext cx="10058400" cy="50800"/>
          </a:xfrm>
          <a:custGeom>
            <a:avLst/>
            <a:gdLst/>
            <a:ahLst/>
            <a:cxnLst/>
            <a:rect l="l" t="t" r="r" b="b"/>
            <a:pathLst>
              <a:path w="10058400" h="50800" extrusionOk="0">
                <a:moveTo>
                  <a:pt x="0" y="0"/>
                </a:moveTo>
                <a:lnTo>
                  <a:pt x="10058400" y="0"/>
                </a:lnTo>
                <a:lnTo>
                  <a:pt x="10058400" y="50291"/>
                </a:lnTo>
                <a:lnTo>
                  <a:pt x="0" y="50291"/>
                </a:lnTo>
                <a:lnTo>
                  <a:pt x="0" y="0"/>
                </a:lnTo>
                <a:close/>
              </a:path>
            </a:pathLst>
          </a:custGeom>
          <a:noFill/>
          <a:ln w="27425" cap="flat" cmpd="sng">
            <a:solidFill>
              <a:srgbClr val="EDD126"/>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46" name="Google Shape;46;p13"/>
          <p:cNvPicPr preferRelativeResize="0"/>
          <p:nvPr/>
        </p:nvPicPr>
        <p:blipFill rotWithShape="1">
          <a:blip r:embed="rId2">
            <a:alphaModFix/>
          </a:blip>
          <a:srcRect/>
          <a:stretch/>
        </p:blipFill>
        <p:spPr>
          <a:xfrm>
            <a:off x="0" y="918972"/>
            <a:ext cx="10058400" cy="201167"/>
          </a:xfrm>
          <a:prstGeom prst="rect">
            <a:avLst/>
          </a:prstGeom>
          <a:noFill/>
          <a:ln>
            <a:noFill/>
          </a:ln>
        </p:spPr>
      </p:pic>
      <p:pic>
        <p:nvPicPr>
          <p:cNvPr id="47" name="Google Shape;47;p13"/>
          <p:cNvPicPr preferRelativeResize="0"/>
          <p:nvPr/>
        </p:nvPicPr>
        <p:blipFill rotWithShape="1">
          <a:blip r:embed="rId3">
            <a:alphaModFix/>
          </a:blip>
          <a:srcRect/>
          <a:stretch/>
        </p:blipFill>
        <p:spPr>
          <a:xfrm>
            <a:off x="5445251" y="614172"/>
            <a:ext cx="1347216" cy="594359"/>
          </a:xfrm>
          <a:prstGeom prst="rect">
            <a:avLst/>
          </a:prstGeom>
          <a:noFill/>
          <a:ln>
            <a:noFill/>
          </a:ln>
        </p:spPr>
      </p:pic>
      <p:sp>
        <p:nvSpPr>
          <p:cNvPr id="48" name="Google Shape;48;p13"/>
          <p:cNvSpPr txBox="1">
            <a:spLocks noGrp="1"/>
          </p:cNvSpPr>
          <p:nvPr>
            <p:ph type="ftr" idx="11"/>
          </p:nvPr>
        </p:nvSpPr>
        <p:spPr>
          <a:xfrm>
            <a:off x="592294" y="7225551"/>
            <a:ext cx="751205" cy="1930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300" b="0" i="0">
                <a:solidFill>
                  <a:srgbClr val="898989"/>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3"/>
          <p:cNvSpPr txBox="1">
            <a:spLocks noGrp="1"/>
          </p:cNvSpPr>
          <p:nvPr>
            <p:ph type="sldNum" idx="12"/>
          </p:nvPr>
        </p:nvSpPr>
        <p:spPr>
          <a:xfrm>
            <a:off x="9271027" y="7225551"/>
            <a:ext cx="221615" cy="193040"/>
          </a:xfrm>
          <a:prstGeom prst="rect">
            <a:avLst/>
          </a:prstGeom>
          <a:noFill/>
          <a:ln>
            <a:noFill/>
          </a:ln>
        </p:spPr>
        <p:txBody>
          <a:bodyPr spcFirstLastPara="1" wrap="square" lIns="0" tIns="0" rIns="0" bIns="0" anchor="t" anchorCtr="0">
            <a:spAutoFit/>
          </a:bodyPr>
          <a:lstStyle>
            <a:lvl1pPr marL="12700" marR="0" lvl="0" indent="0" algn="l">
              <a:lnSpc>
                <a:spcPct val="103846"/>
              </a:lnSpc>
              <a:spcBef>
                <a:spcPts val="0"/>
              </a:spcBef>
              <a:buNone/>
              <a:defRPr sz="1300" b="0" i="0">
                <a:solidFill>
                  <a:srgbClr val="898989"/>
                </a:solidFill>
                <a:latin typeface="Calibri"/>
                <a:ea typeface="Calibri"/>
                <a:cs typeface="Calibri"/>
                <a:sym typeface="Calibri"/>
              </a:defRPr>
            </a:lvl1pPr>
            <a:lvl2pPr marL="12700" marR="0" lvl="1" indent="0" algn="l">
              <a:lnSpc>
                <a:spcPct val="103846"/>
              </a:lnSpc>
              <a:spcBef>
                <a:spcPts val="0"/>
              </a:spcBef>
              <a:buNone/>
              <a:defRPr sz="1300" b="0" i="0">
                <a:solidFill>
                  <a:srgbClr val="898989"/>
                </a:solidFill>
                <a:latin typeface="Calibri"/>
                <a:ea typeface="Calibri"/>
                <a:cs typeface="Calibri"/>
                <a:sym typeface="Calibri"/>
              </a:defRPr>
            </a:lvl2pPr>
            <a:lvl3pPr marL="12700" marR="0" lvl="2" indent="0" algn="l">
              <a:lnSpc>
                <a:spcPct val="103846"/>
              </a:lnSpc>
              <a:spcBef>
                <a:spcPts val="0"/>
              </a:spcBef>
              <a:buNone/>
              <a:defRPr sz="1300" b="0" i="0">
                <a:solidFill>
                  <a:srgbClr val="898989"/>
                </a:solidFill>
                <a:latin typeface="Calibri"/>
                <a:ea typeface="Calibri"/>
                <a:cs typeface="Calibri"/>
                <a:sym typeface="Calibri"/>
              </a:defRPr>
            </a:lvl3pPr>
            <a:lvl4pPr marL="12700" marR="0" lvl="3" indent="0" algn="l">
              <a:lnSpc>
                <a:spcPct val="103846"/>
              </a:lnSpc>
              <a:spcBef>
                <a:spcPts val="0"/>
              </a:spcBef>
              <a:buNone/>
              <a:defRPr sz="1300" b="0" i="0">
                <a:solidFill>
                  <a:srgbClr val="898989"/>
                </a:solidFill>
                <a:latin typeface="Calibri"/>
                <a:ea typeface="Calibri"/>
                <a:cs typeface="Calibri"/>
                <a:sym typeface="Calibri"/>
              </a:defRPr>
            </a:lvl4pPr>
            <a:lvl5pPr marL="12700" marR="0" lvl="4" indent="0" algn="l">
              <a:lnSpc>
                <a:spcPct val="103846"/>
              </a:lnSpc>
              <a:spcBef>
                <a:spcPts val="0"/>
              </a:spcBef>
              <a:buNone/>
              <a:defRPr sz="1300" b="0" i="0">
                <a:solidFill>
                  <a:srgbClr val="898989"/>
                </a:solidFill>
                <a:latin typeface="Calibri"/>
                <a:ea typeface="Calibri"/>
                <a:cs typeface="Calibri"/>
                <a:sym typeface="Calibri"/>
              </a:defRPr>
            </a:lvl5pPr>
            <a:lvl6pPr marL="12700" marR="0" lvl="5" indent="0" algn="l">
              <a:lnSpc>
                <a:spcPct val="103846"/>
              </a:lnSpc>
              <a:spcBef>
                <a:spcPts val="0"/>
              </a:spcBef>
              <a:buNone/>
              <a:defRPr sz="1300" b="0" i="0">
                <a:solidFill>
                  <a:srgbClr val="898989"/>
                </a:solidFill>
                <a:latin typeface="Calibri"/>
                <a:ea typeface="Calibri"/>
                <a:cs typeface="Calibri"/>
                <a:sym typeface="Calibri"/>
              </a:defRPr>
            </a:lvl6pPr>
            <a:lvl7pPr marL="12700" marR="0" lvl="6" indent="0" algn="l">
              <a:lnSpc>
                <a:spcPct val="103846"/>
              </a:lnSpc>
              <a:spcBef>
                <a:spcPts val="0"/>
              </a:spcBef>
              <a:buNone/>
              <a:defRPr sz="1300" b="0" i="0">
                <a:solidFill>
                  <a:srgbClr val="898989"/>
                </a:solidFill>
                <a:latin typeface="Calibri"/>
                <a:ea typeface="Calibri"/>
                <a:cs typeface="Calibri"/>
                <a:sym typeface="Calibri"/>
              </a:defRPr>
            </a:lvl7pPr>
            <a:lvl8pPr marL="12700" marR="0" lvl="7" indent="0" algn="l">
              <a:lnSpc>
                <a:spcPct val="103846"/>
              </a:lnSpc>
              <a:spcBef>
                <a:spcPts val="0"/>
              </a:spcBef>
              <a:buNone/>
              <a:defRPr sz="1300" b="0" i="0">
                <a:solidFill>
                  <a:srgbClr val="898989"/>
                </a:solidFill>
                <a:latin typeface="Calibri"/>
                <a:ea typeface="Calibri"/>
                <a:cs typeface="Calibri"/>
                <a:sym typeface="Calibri"/>
              </a:defRPr>
            </a:lvl8pPr>
            <a:lvl9pPr marL="12700" marR="0" lvl="8" indent="0" algn="l">
              <a:lnSpc>
                <a:spcPct val="103846"/>
              </a:lnSpc>
              <a:spcBef>
                <a:spcPts val="0"/>
              </a:spcBef>
              <a:buNone/>
              <a:defRPr sz="1300" b="0" i="0">
                <a:solidFill>
                  <a:srgbClr val="898989"/>
                </a:solidFill>
                <a:latin typeface="Calibri"/>
                <a:ea typeface="Calibri"/>
                <a:cs typeface="Calibri"/>
                <a:sym typeface="Calibri"/>
              </a:defRPr>
            </a:lvl9pPr>
          </a:lstStyle>
          <a:p>
            <a:pPr marL="12700" lvl="0" indent="0" algn="l" rtl="0">
              <a:spcBef>
                <a:spcPts val="0"/>
              </a:spcBef>
              <a:spcAft>
                <a:spcPts val="0"/>
              </a:spcAft>
              <a:buNone/>
            </a:pPr>
            <a:r>
              <a:rPr lang="en-IN"/>
              <a:t>1</a:t>
            </a: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
          <p:cNvSpPr txBox="1">
            <a:spLocks noGrp="1"/>
          </p:cNvSpPr>
          <p:nvPr>
            <p:ph type="title"/>
          </p:nvPr>
        </p:nvSpPr>
        <p:spPr>
          <a:xfrm>
            <a:off x="3904089" y="81792"/>
            <a:ext cx="2162810" cy="69659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
          <p:cNvSpPr txBox="1">
            <a:spLocks noGrp="1"/>
          </p:cNvSpPr>
          <p:nvPr>
            <p:ph type="body" idx="1"/>
          </p:nvPr>
        </p:nvSpPr>
        <p:spPr>
          <a:xfrm>
            <a:off x="762963" y="1890769"/>
            <a:ext cx="8794750" cy="4772659"/>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650" b="0" i="0" u="none" strike="noStrike" cap="none">
                <a:solidFill>
                  <a:srgbClr val="212428"/>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8"/>
          <p:cNvSpPr txBox="1">
            <a:spLocks noGrp="1"/>
          </p:cNvSpPr>
          <p:nvPr>
            <p:ph type="ftr" idx="11"/>
          </p:nvPr>
        </p:nvSpPr>
        <p:spPr>
          <a:xfrm>
            <a:off x="592294" y="7225551"/>
            <a:ext cx="751205" cy="1930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300" b="0" i="0" u="none" strike="noStrike" cap="none">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8"/>
          <p:cNvSpPr txBox="1">
            <a:spLocks noGrp="1"/>
          </p:cNvSpPr>
          <p:nvPr>
            <p:ph type="dt" idx="10"/>
          </p:nvPr>
        </p:nvSpPr>
        <p:spPr>
          <a:xfrm>
            <a:off x="502920" y="7228332"/>
            <a:ext cx="2313432" cy="38862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8"/>
          <p:cNvSpPr txBox="1">
            <a:spLocks noGrp="1"/>
          </p:cNvSpPr>
          <p:nvPr>
            <p:ph type="sldNum" idx="12"/>
          </p:nvPr>
        </p:nvSpPr>
        <p:spPr>
          <a:xfrm>
            <a:off x="9271027" y="7225551"/>
            <a:ext cx="221615" cy="193040"/>
          </a:xfrm>
          <a:prstGeom prst="rect">
            <a:avLst/>
          </a:prstGeom>
          <a:noFill/>
          <a:ln>
            <a:noFill/>
          </a:ln>
        </p:spPr>
        <p:txBody>
          <a:bodyPr spcFirstLastPara="1" wrap="square" lIns="0" tIns="0" rIns="0" bIns="0" anchor="t" anchorCtr="0">
            <a:spAutoFit/>
          </a:bodyPr>
          <a:lstStyle>
            <a:lvl1pPr marL="12700" marR="0" lvl="0" indent="0" algn="l" rtl="0">
              <a:lnSpc>
                <a:spcPct val="103846"/>
              </a:lnSpc>
              <a:spcBef>
                <a:spcPts val="0"/>
              </a:spcBef>
              <a:buNone/>
              <a:defRPr sz="1300" b="0" i="0" u="none" strike="noStrike" cap="none">
                <a:solidFill>
                  <a:srgbClr val="898989"/>
                </a:solidFill>
                <a:latin typeface="Calibri"/>
                <a:ea typeface="Calibri"/>
                <a:cs typeface="Calibri"/>
                <a:sym typeface="Calibri"/>
              </a:defRPr>
            </a:lvl1pPr>
            <a:lvl2pPr marL="12700" marR="0" lvl="1" indent="0" algn="l" rtl="0">
              <a:lnSpc>
                <a:spcPct val="103846"/>
              </a:lnSpc>
              <a:spcBef>
                <a:spcPts val="0"/>
              </a:spcBef>
              <a:buNone/>
              <a:defRPr sz="1300" b="0" i="0" u="none" strike="noStrike" cap="none">
                <a:solidFill>
                  <a:srgbClr val="898989"/>
                </a:solidFill>
                <a:latin typeface="Calibri"/>
                <a:ea typeface="Calibri"/>
                <a:cs typeface="Calibri"/>
                <a:sym typeface="Calibri"/>
              </a:defRPr>
            </a:lvl2pPr>
            <a:lvl3pPr marL="12700" marR="0" lvl="2" indent="0" algn="l" rtl="0">
              <a:lnSpc>
                <a:spcPct val="103846"/>
              </a:lnSpc>
              <a:spcBef>
                <a:spcPts val="0"/>
              </a:spcBef>
              <a:buNone/>
              <a:defRPr sz="1300" b="0" i="0" u="none" strike="noStrike" cap="none">
                <a:solidFill>
                  <a:srgbClr val="898989"/>
                </a:solidFill>
                <a:latin typeface="Calibri"/>
                <a:ea typeface="Calibri"/>
                <a:cs typeface="Calibri"/>
                <a:sym typeface="Calibri"/>
              </a:defRPr>
            </a:lvl3pPr>
            <a:lvl4pPr marL="12700" marR="0" lvl="3" indent="0" algn="l" rtl="0">
              <a:lnSpc>
                <a:spcPct val="103846"/>
              </a:lnSpc>
              <a:spcBef>
                <a:spcPts val="0"/>
              </a:spcBef>
              <a:buNone/>
              <a:defRPr sz="1300" b="0" i="0" u="none" strike="noStrike" cap="none">
                <a:solidFill>
                  <a:srgbClr val="898989"/>
                </a:solidFill>
                <a:latin typeface="Calibri"/>
                <a:ea typeface="Calibri"/>
                <a:cs typeface="Calibri"/>
                <a:sym typeface="Calibri"/>
              </a:defRPr>
            </a:lvl4pPr>
            <a:lvl5pPr marL="12700" marR="0" lvl="4" indent="0" algn="l" rtl="0">
              <a:lnSpc>
                <a:spcPct val="103846"/>
              </a:lnSpc>
              <a:spcBef>
                <a:spcPts val="0"/>
              </a:spcBef>
              <a:buNone/>
              <a:defRPr sz="1300" b="0" i="0" u="none" strike="noStrike" cap="none">
                <a:solidFill>
                  <a:srgbClr val="898989"/>
                </a:solidFill>
                <a:latin typeface="Calibri"/>
                <a:ea typeface="Calibri"/>
                <a:cs typeface="Calibri"/>
                <a:sym typeface="Calibri"/>
              </a:defRPr>
            </a:lvl5pPr>
            <a:lvl6pPr marL="12700" marR="0" lvl="5" indent="0" algn="l" rtl="0">
              <a:lnSpc>
                <a:spcPct val="103846"/>
              </a:lnSpc>
              <a:spcBef>
                <a:spcPts val="0"/>
              </a:spcBef>
              <a:buNone/>
              <a:defRPr sz="1300" b="0" i="0" u="none" strike="noStrike" cap="none">
                <a:solidFill>
                  <a:srgbClr val="898989"/>
                </a:solidFill>
                <a:latin typeface="Calibri"/>
                <a:ea typeface="Calibri"/>
                <a:cs typeface="Calibri"/>
                <a:sym typeface="Calibri"/>
              </a:defRPr>
            </a:lvl6pPr>
            <a:lvl7pPr marL="12700" marR="0" lvl="6" indent="0" algn="l" rtl="0">
              <a:lnSpc>
                <a:spcPct val="103846"/>
              </a:lnSpc>
              <a:spcBef>
                <a:spcPts val="0"/>
              </a:spcBef>
              <a:buNone/>
              <a:defRPr sz="1300" b="0" i="0" u="none" strike="noStrike" cap="none">
                <a:solidFill>
                  <a:srgbClr val="898989"/>
                </a:solidFill>
                <a:latin typeface="Calibri"/>
                <a:ea typeface="Calibri"/>
                <a:cs typeface="Calibri"/>
                <a:sym typeface="Calibri"/>
              </a:defRPr>
            </a:lvl7pPr>
            <a:lvl8pPr marL="12700" marR="0" lvl="7" indent="0" algn="l" rtl="0">
              <a:lnSpc>
                <a:spcPct val="103846"/>
              </a:lnSpc>
              <a:spcBef>
                <a:spcPts val="0"/>
              </a:spcBef>
              <a:buNone/>
              <a:defRPr sz="1300" b="0" i="0" u="none" strike="noStrike" cap="none">
                <a:solidFill>
                  <a:srgbClr val="898989"/>
                </a:solidFill>
                <a:latin typeface="Calibri"/>
                <a:ea typeface="Calibri"/>
                <a:cs typeface="Calibri"/>
                <a:sym typeface="Calibri"/>
              </a:defRPr>
            </a:lvl8pPr>
            <a:lvl9pPr marL="12700" marR="0" lvl="8" indent="0" algn="l" rtl="0">
              <a:lnSpc>
                <a:spcPct val="103846"/>
              </a:lnSpc>
              <a:spcBef>
                <a:spcPts val="0"/>
              </a:spcBef>
              <a:buNone/>
              <a:defRPr sz="1300" b="0" i="0" u="none" strike="noStrike" cap="none">
                <a:solidFill>
                  <a:srgbClr val="898989"/>
                </a:solidFill>
                <a:latin typeface="Calibri"/>
                <a:ea typeface="Calibri"/>
                <a:cs typeface="Calibri"/>
                <a:sym typeface="Calibri"/>
              </a:defRPr>
            </a:lvl9pPr>
          </a:lstStyle>
          <a:p>
            <a:pPr marL="12700" lvl="0" indent="0" algn="l" rtl="0">
              <a:spcBef>
                <a:spcPts val="0"/>
              </a:spcBef>
              <a:spcAft>
                <a:spcPts val="0"/>
              </a:spcAft>
              <a:buNone/>
            </a:pPr>
            <a:r>
              <a:rPr lang="en-IN"/>
              <a:t>1</a:t>
            </a: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proceedings.neurips.cc/paper_files/paper/2024/file/cf66f995883298c4db2f0dcba28fb211-Paper-Conference.pd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4"/>
        <p:cNvGrpSpPr/>
        <p:nvPr/>
      </p:nvGrpSpPr>
      <p:grpSpPr>
        <a:xfrm>
          <a:off x="0" y="0"/>
          <a:ext cx="0" cy="0"/>
          <a:chOff x="0" y="0"/>
          <a:chExt cx="0" cy="0"/>
        </a:xfrm>
      </p:grpSpPr>
      <p:pic>
        <p:nvPicPr>
          <p:cNvPr id="56" name="Google Shape;56;p1"/>
          <p:cNvPicPr preferRelativeResize="0"/>
          <p:nvPr/>
        </p:nvPicPr>
        <p:blipFill rotWithShape="1">
          <a:blip r:embed="rId3">
            <a:alphaModFix/>
          </a:blip>
          <a:srcRect/>
          <a:stretch/>
        </p:blipFill>
        <p:spPr>
          <a:xfrm>
            <a:off x="160875" y="518493"/>
            <a:ext cx="2365248" cy="1039367"/>
          </a:xfrm>
          <a:prstGeom prst="rect">
            <a:avLst/>
          </a:prstGeom>
          <a:noFill/>
          <a:ln>
            <a:noFill/>
          </a:ln>
        </p:spPr>
      </p:pic>
      <p:sp>
        <p:nvSpPr>
          <p:cNvPr id="57" name="Google Shape;57;p1"/>
          <p:cNvSpPr txBox="1"/>
          <p:nvPr/>
        </p:nvSpPr>
        <p:spPr>
          <a:xfrm>
            <a:off x="253468" y="3308792"/>
            <a:ext cx="9551464" cy="2601353"/>
          </a:xfrm>
          <a:prstGeom prst="rect">
            <a:avLst/>
          </a:prstGeom>
          <a:noFill/>
          <a:ln>
            <a:noFill/>
          </a:ln>
        </p:spPr>
        <p:txBody>
          <a:bodyPr spcFirstLastPara="1" wrap="square" lIns="0" tIns="15875" rIns="0" bIns="0" anchor="t" anchorCtr="0">
            <a:spAutoFit/>
          </a:bodyPr>
          <a:lstStyle/>
          <a:p>
            <a:pPr marL="0" marR="0" lvl="0" indent="0" algn="ctr" rtl="0">
              <a:lnSpc>
                <a:spcPct val="100000"/>
              </a:lnSpc>
              <a:spcBef>
                <a:spcPts val="125"/>
              </a:spcBef>
              <a:spcAft>
                <a:spcPts val="0"/>
              </a:spcAft>
              <a:buNone/>
            </a:pPr>
            <a:r>
              <a:rPr lang="en-IN" sz="2800" b="1" dirty="0">
                <a:solidFill>
                  <a:srgbClr val="0000FF"/>
                </a:solidFill>
                <a:latin typeface="+mj-lt"/>
                <a:ea typeface="Times New Roman"/>
                <a:cs typeface="Times New Roman"/>
                <a:sym typeface="Times New Roman"/>
              </a:rPr>
              <a:t>Koushik Selvaraj</a:t>
            </a:r>
            <a:endParaRPr sz="2800" dirty="0">
              <a:latin typeface="+mj-lt"/>
            </a:endParaRPr>
          </a:p>
          <a:p>
            <a:pPr marL="0" marR="0" lvl="0" indent="0" algn="ctr" rtl="0">
              <a:lnSpc>
                <a:spcPct val="100000"/>
              </a:lnSpc>
              <a:spcBef>
                <a:spcPts val="125"/>
              </a:spcBef>
              <a:spcAft>
                <a:spcPts val="0"/>
              </a:spcAft>
              <a:buNone/>
            </a:pPr>
            <a:r>
              <a:rPr lang="en-IN" sz="2800" b="1" dirty="0">
                <a:solidFill>
                  <a:srgbClr val="0000FF"/>
                </a:solidFill>
                <a:latin typeface="+mj-lt"/>
                <a:ea typeface="Times New Roman"/>
                <a:cs typeface="Times New Roman"/>
                <a:sym typeface="Times New Roman"/>
              </a:rPr>
              <a:t>RA2412049015105</a:t>
            </a:r>
            <a:endParaRPr sz="2800" b="0" i="0" u="none" strike="noStrike" cap="none" dirty="0">
              <a:solidFill>
                <a:schemeClr val="dk1"/>
              </a:solidFill>
              <a:latin typeface="+mj-lt"/>
              <a:ea typeface="Times New Roman"/>
              <a:cs typeface="Times New Roman"/>
              <a:sym typeface="Times New Roman"/>
            </a:endParaRPr>
          </a:p>
          <a:p>
            <a:pPr marL="635" marR="0" lvl="0" indent="0" algn="ctr" rtl="0">
              <a:lnSpc>
                <a:spcPct val="100000"/>
              </a:lnSpc>
              <a:spcBef>
                <a:spcPts val="2880"/>
              </a:spcBef>
              <a:spcAft>
                <a:spcPts val="0"/>
              </a:spcAft>
              <a:buNone/>
            </a:pPr>
            <a:r>
              <a:rPr lang="en-IN" sz="2800" b="1" i="0" u="none" strike="noStrike" cap="none" dirty="0">
                <a:solidFill>
                  <a:srgbClr val="0000FF"/>
                </a:solidFill>
                <a:latin typeface="+mj-lt"/>
                <a:ea typeface="Times New Roman"/>
                <a:cs typeface="Times New Roman"/>
                <a:sym typeface="Times New Roman"/>
              </a:rPr>
              <a:t>Zeroth Review</a:t>
            </a:r>
            <a:endParaRPr sz="2800" dirty="0">
              <a:latin typeface="+mj-lt"/>
            </a:endParaRPr>
          </a:p>
          <a:p>
            <a:pPr marL="635" marR="0" lvl="0" indent="0" algn="ctr" rtl="0">
              <a:lnSpc>
                <a:spcPct val="100000"/>
              </a:lnSpc>
              <a:spcBef>
                <a:spcPts val="2880"/>
              </a:spcBef>
              <a:spcAft>
                <a:spcPts val="0"/>
              </a:spcAft>
              <a:buNone/>
            </a:pPr>
            <a:r>
              <a:rPr lang="en-IN" sz="2800" b="1" i="0" u="none" strike="noStrike" cap="none" dirty="0">
                <a:solidFill>
                  <a:srgbClr val="0000FF"/>
                </a:solidFill>
                <a:latin typeface="+mj-lt"/>
                <a:ea typeface="Times New Roman"/>
                <a:cs typeface="Times New Roman"/>
                <a:sym typeface="Times New Roman"/>
              </a:rPr>
              <a:t>Date: </a:t>
            </a:r>
            <a:r>
              <a:rPr lang="en-IN" sz="2800" b="1" dirty="0">
                <a:solidFill>
                  <a:srgbClr val="0000FF"/>
                </a:solidFill>
                <a:latin typeface="+mj-lt"/>
                <a:ea typeface="Times New Roman"/>
                <a:cs typeface="Times New Roman"/>
                <a:sym typeface="Times New Roman"/>
              </a:rPr>
              <a:t>24</a:t>
            </a:r>
            <a:r>
              <a:rPr lang="en-IN" sz="2800" b="1" i="0" u="none" strike="noStrike" cap="none" dirty="0">
                <a:solidFill>
                  <a:srgbClr val="0000FF"/>
                </a:solidFill>
                <a:latin typeface="+mj-lt"/>
                <a:ea typeface="Times New Roman"/>
                <a:cs typeface="Times New Roman"/>
                <a:sym typeface="Times New Roman"/>
              </a:rPr>
              <a:t>-08-2025 </a:t>
            </a:r>
            <a:endParaRPr sz="2800" dirty="0">
              <a:latin typeface="+mj-lt"/>
            </a:endParaRPr>
          </a:p>
        </p:txBody>
      </p:sp>
      <p:sp>
        <p:nvSpPr>
          <p:cNvPr id="58" name="Google Shape;58;p1"/>
          <p:cNvSpPr txBox="1"/>
          <p:nvPr/>
        </p:nvSpPr>
        <p:spPr>
          <a:xfrm>
            <a:off x="9356523" y="7183642"/>
            <a:ext cx="110489" cy="226695"/>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None/>
            </a:pPr>
            <a:r>
              <a:rPr lang="en-IN" sz="1300" b="0" i="0" u="none" strike="noStrike" cap="none">
                <a:solidFill>
                  <a:srgbClr val="898989"/>
                </a:solidFill>
                <a:latin typeface="Calibri"/>
                <a:ea typeface="Calibri"/>
                <a:cs typeface="Calibri"/>
                <a:sym typeface="Calibri"/>
              </a:rPr>
              <a:t>1</a:t>
            </a:r>
            <a:endParaRPr sz="1300" b="0" i="0" u="none" strike="noStrike" cap="none">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8C21B7AB-9CD0-D88E-617D-368967640C28}"/>
              </a:ext>
            </a:extLst>
          </p:cNvPr>
          <p:cNvSpPr txBox="1"/>
          <p:nvPr/>
        </p:nvSpPr>
        <p:spPr>
          <a:xfrm>
            <a:off x="0" y="1862255"/>
            <a:ext cx="10058400" cy="954107"/>
          </a:xfrm>
          <a:prstGeom prst="rect">
            <a:avLst/>
          </a:prstGeom>
          <a:noFill/>
        </p:spPr>
        <p:txBody>
          <a:bodyPr wrap="square" rtlCol="0">
            <a:spAutoFit/>
          </a:bodyPr>
          <a:lstStyle/>
          <a:p>
            <a:pPr algn="ctr"/>
            <a:r>
              <a:rPr lang="en-IN" sz="2800" b="1" dirty="0">
                <a:solidFill>
                  <a:srgbClr val="FF0000"/>
                </a:solidFill>
                <a:ea typeface="Times New Roman"/>
                <a:cs typeface="Times New Roman"/>
                <a:sym typeface="Times New Roman"/>
              </a:rPr>
              <a:t>Implementing Cross-Attention-only Time Series transformer for Commodity Prediction</a:t>
            </a:r>
            <a:endParaRPr lang="en-IN"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02"/>
        <p:cNvGrpSpPr/>
        <p:nvPr/>
      </p:nvGrpSpPr>
      <p:grpSpPr>
        <a:xfrm>
          <a:off x="0" y="0"/>
          <a:ext cx="0" cy="0"/>
          <a:chOff x="0" y="0"/>
          <a:chExt cx="0" cy="0"/>
        </a:xfrm>
      </p:grpSpPr>
      <p:grpSp>
        <p:nvGrpSpPr>
          <p:cNvPr id="103" name="Google Shape;103;p6"/>
          <p:cNvGrpSpPr/>
          <p:nvPr/>
        </p:nvGrpSpPr>
        <p:grpSpPr>
          <a:xfrm>
            <a:off x="7391400" y="186618"/>
            <a:ext cx="2286000" cy="1032582"/>
            <a:chOff x="5445252" y="614172"/>
            <a:chExt cx="1347216" cy="673607"/>
          </a:xfrm>
        </p:grpSpPr>
        <p:sp>
          <p:nvSpPr>
            <p:cNvPr id="104" name="Google Shape;104;p6"/>
            <p:cNvSpPr/>
            <p:nvPr/>
          </p:nvSpPr>
          <p:spPr>
            <a:xfrm>
              <a:off x="5532120" y="617219"/>
              <a:ext cx="1173480" cy="670560"/>
            </a:xfrm>
            <a:custGeom>
              <a:avLst/>
              <a:gdLst/>
              <a:ahLst/>
              <a:cxnLst/>
              <a:rect l="l" t="t" r="r" b="b"/>
              <a:pathLst>
                <a:path w="1173479" h="670560" extrusionOk="0">
                  <a:moveTo>
                    <a:pt x="1062227" y="670560"/>
                  </a:moveTo>
                  <a:lnTo>
                    <a:pt x="112775" y="670560"/>
                  </a:lnTo>
                  <a:lnTo>
                    <a:pt x="68794" y="661963"/>
                  </a:lnTo>
                  <a:lnTo>
                    <a:pt x="32956" y="638365"/>
                  </a:lnTo>
                  <a:lnTo>
                    <a:pt x="8834" y="603051"/>
                  </a:lnTo>
                  <a:lnTo>
                    <a:pt x="0" y="559308"/>
                  </a:lnTo>
                  <a:lnTo>
                    <a:pt x="0" y="112775"/>
                  </a:lnTo>
                  <a:lnTo>
                    <a:pt x="8834" y="68794"/>
                  </a:lnTo>
                  <a:lnTo>
                    <a:pt x="32956" y="32956"/>
                  </a:lnTo>
                  <a:lnTo>
                    <a:pt x="68794" y="8834"/>
                  </a:lnTo>
                  <a:lnTo>
                    <a:pt x="112775" y="0"/>
                  </a:lnTo>
                  <a:lnTo>
                    <a:pt x="1062227" y="0"/>
                  </a:lnTo>
                  <a:lnTo>
                    <a:pt x="1105971" y="8834"/>
                  </a:lnTo>
                  <a:lnTo>
                    <a:pt x="1141285" y="32956"/>
                  </a:lnTo>
                  <a:lnTo>
                    <a:pt x="1164883" y="68794"/>
                  </a:lnTo>
                  <a:lnTo>
                    <a:pt x="1173479" y="112775"/>
                  </a:lnTo>
                  <a:lnTo>
                    <a:pt x="1173479" y="559308"/>
                  </a:lnTo>
                  <a:lnTo>
                    <a:pt x="1164883" y="603051"/>
                  </a:lnTo>
                  <a:lnTo>
                    <a:pt x="1141285" y="638365"/>
                  </a:lnTo>
                  <a:lnTo>
                    <a:pt x="1105971" y="661963"/>
                  </a:lnTo>
                  <a:lnTo>
                    <a:pt x="1062227" y="67056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5" name="Google Shape;105;p6"/>
            <p:cNvPicPr preferRelativeResize="0"/>
            <p:nvPr/>
          </p:nvPicPr>
          <p:blipFill rotWithShape="1">
            <a:blip r:embed="rId3">
              <a:alphaModFix/>
            </a:blip>
            <a:srcRect/>
            <a:stretch/>
          </p:blipFill>
          <p:spPr>
            <a:xfrm>
              <a:off x="5445252" y="614172"/>
              <a:ext cx="1347216" cy="594359"/>
            </a:xfrm>
            <a:prstGeom prst="rect">
              <a:avLst/>
            </a:prstGeom>
            <a:noFill/>
            <a:ln>
              <a:noFill/>
            </a:ln>
          </p:spPr>
        </p:pic>
      </p:grpSp>
      <p:sp>
        <p:nvSpPr>
          <p:cNvPr id="106" name="Google Shape;106;p6"/>
          <p:cNvSpPr txBox="1">
            <a:spLocks noGrp="1"/>
          </p:cNvSpPr>
          <p:nvPr>
            <p:ph type="title"/>
          </p:nvPr>
        </p:nvSpPr>
        <p:spPr>
          <a:xfrm>
            <a:off x="528402" y="529268"/>
            <a:ext cx="6619530" cy="505267"/>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sz="3200" dirty="0">
                <a:latin typeface="+mj-lt"/>
              </a:rPr>
              <a:t>Proposed System with Time Frame </a:t>
            </a:r>
            <a:endParaRPr sz="3200" dirty="0">
              <a:latin typeface="+mj-lt"/>
            </a:endParaRPr>
          </a:p>
        </p:txBody>
      </p:sp>
      <p:sp>
        <p:nvSpPr>
          <p:cNvPr id="107" name="Google Shape;107;p6"/>
          <p:cNvSpPr txBox="1">
            <a:spLocks noGrp="1"/>
          </p:cNvSpPr>
          <p:nvPr>
            <p:ph type="ftr" idx="11"/>
          </p:nvPr>
        </p:nvSpPr>
        <p:spPr>
          <a:xfrm>
            <a:off x="592294" y="7225551"/>
            <a:ext cx="751205" cy="193040"/>
          </a:xfrm>
          <a:prstGeom prst="rect">
            <a:avLst/>
          </a:prstGeom>
          <a:noFill/>
          <a:ln>
            <a:noFill/>
          </a:ln>
        </p:spPr>
        <p:txBody>
          <a:bodyPr spcFirstLastPara="1" wrap="square" lIns="0" tIns="0" rIns="0" bIns="0" anchor="t" anchorCtr="0">
            <a:spAutoFit/>
          </a:bodyPr>
          <a:lstStyle/>
          <a:p>
            <a:pPr marL="12700" lvl="0" indent="0" algn="l" rtl="0">
              <a:lnSpc>
                <a:spcPct val="103846"/>
              </a:lnSpc>
              <a:spcBef>
                <a:spcPts val="0"/>
              </a:spcBef>
              <a:spcAft>
                <a:spcPts val="0"/>
              </a:spcAft>
              <a:buNone/>
            </a:pPr>
            <a:endParaRPr/>
          </a:p>
        </p:txBody>
      </p:sp>
      <p:sp>
        <p:nvSpPr>
          <p:cNvPr id="108" name="Google Shape;108;p6"/>
          <p:cNvSpPr txBox="1"/>
          <p:nvPr/>
        </p:nvSpPr>
        <p:spPr>
          <a:xfrm>
            <a:off x="592294" y="1219200"/>
            <a:ext cx="9085106" cy="4801284"/>
          </a:xfrm>
          <a:prstGeom prst="rect">
            <a:avLst/>
          </a:prstGeom>
          <a:noFill/>
          <a:ln>
            <a:noFill/>
          </a:ln>
        </p:spPr>
        <p:txBody>
          <a:bodyPr spcFirstLastPara="1" wrap="square" lIns="91425" tIns="91425" rIns="91425" bIns="91425" anchor="t" anchorCtr="0">
            <a:spAutoFit/>
          </a:bodyPr>
          <a:lstStyle/>
          <a:p>
            <a:r>
              <a:rPr lang="en-IN" sz="2000" b="1" dirty="0"/>
              <a:t>System Workflow:</a:t>
            </a:r>
            <a:endParaRPr lang="en-IN" sz="2000" dirty="0"/>
          </a:p>
          <a:p>
            <a:pPr marL="285750" indent="-285750">
              <a:buFont typeface="Arial" panose="020B0604020202020204" pitchFamily="34" charset="0"/>
              <a:buChar char="•"/>
            </a:pPr>
            <a:r>
              <a:rPr lang="en-IN" sz="2000" b="1" dirty="0"/>
              <a:t>Data Collection</a:t>
            </a:r>
            <a:r>
              <a:rPr lang="en-IN" sz="2000" dirty="0"/>
              <a:t> – historical commodity price series (Brent/Gold/Agri futures).</a:t>
            </a:r>
          </a:p>
          <a:p>
            <a:pPr marL="285750" indent="-285750">
              <a:buFont typeface="Arial" panose="020B0604020202020204" pitchFamily="34" charset="0"/>
              <a:buChar char="•"/>
            </a:pPr>
            <a:r>
              <a:rPr lang="en-IN" sz="2000" b="1" dirty="0"/>
              <a:t>Preprocessing</a:t>
            </a:r>
            <a:r>
              <a:rPr lang="en-IN" sz="2000" dirty="0"/>
              <a:t> – log/returns, scaling, rolling windows.</a:t>
            </a:r>
          </a:p>
          <a:p>
            <a:pPr marL="285750" indent="-285750">
              <a:buFont typeface="Arial" panose="020B0604020202020204" pitchFamily="34" charset="0"/>
              <a:buChar char="•"/>
            </a:pPr>
            <a:r>
              <a:rPr lang="en-IN" sz="2000" b="1" dirty="0"/>
              <a:t>Baseline Models</a:t>
            </a:r>
            <a:r>
              <a:rPr lang="en-IN" sz="2000" dirty="0"/>
              <a:t> – Naïve RW, ARIMA/ARIMAX.</a:t>
            </a:r>
          </a:p>
          <a:p>
            <a:pPr marL="285750" indent="-285750">
              <a:buFont typeface="Arial" panose="020B0604020202020204" pitchFamily="34" charset="0"/>
              <a:buChar char="•"/>
            </a:pPr>
            <a:r>
              <a:rPr lang="en-IN" sz="2000" b="1" dirty="0"/>
              <a:t>Deep Model</a:t>
            </a:r>
            <a:r>
              <a:rPr lang="en-IN" sz="2000" dirty="0"/>
              <a:t> – Implement CATS with horizon queries.</a:t>
            </a:r>
          </a:p>
          <a:p>
            <a:pPr marL="285750" indent="-285750">
              <a:buFont typeface="Arial" panose="020B0604020202020204" pitchFamily="34" charset="0"/>
              <a:buChar char="•"/>
            </a:pPr>
            <a:r>
              <a:rPr lang="en-IN" sz="2000" b="1" dirty="0"/>
              <a:t>Evaluation</a:t>
            </a:r>
            <a:r>
              <a:rPr lang="en-IN" sz="2000" dirty="0"/>
              <a:t> – Metrics (MAE, RMSE, </a:t>
            </a:r>
            <a:r>
              <a:rPr lang="en-IN" sz="2000" dirty="0" err="1"/>
              <a:t>sMAPE</a:t>
            </a:r>
            <a:r>
              <a:rPr lang="en-IN" sz="2000" dirty="0"/>
              <a:t>, MASE), Diebold-Mariano tests.</a:t>
            </a:r>
          </a:p>
          <a:p>
            <a:pPr marL="285750" indent="-285750">
              <a:buFont typeface="Arial" panose="020B0604020202020204" pitchFamily="34" charset="0"/>
              <a:buChar char="•"/>
            </a:pPr>
            <a:r>
              <a:rPr lang="en-IN" sz="2000" b="1" dirty="0"/>
              <a:t>Analysis</a:t>
            </a:r>
            <a:r>
              <a:rPr lang="en-IN" sz="2000" dirty="0"/>
              <a:t> – Horizon-wise performance, volatility regime comparison.</a:t>
            </a:r>
          </a:p>
          <a:p>
            <a:endParaRPr lang="en-IN" sz="2000" dirty="0"/>
          </a:p>
          <a:p>
            <a:r>
              <a:rPr lang="en-IN" sz="2000" b="1" dirty="0"/>
              <a:t>Time Frame (tentative):</a:t>
            </a:r>
            <a:endParaRPr lang="en-IN" sz="2000" dirty="0"/>
          </a:p>
          <a:p>
            <a:r>
              <a:rPr lang="en-IN" sz="2000" b="1" dirty="0"/>
              <a:t>Week 1–2:</a:t>
            </a:r>
            <a:r>
              <a:rPr lang="en-IN" sz="2000" dirty="0"/>
              <a:t> Data acquisition &amp; cleaning</a:t>
            </a:r>
          </a:p>
          <a:p>
            <a:r>
              <a:rPr lang="en-IN" sz="2000" b="1" dirty="0"/>
              <a:t>Week 3–4:</a:t>
            </a:r>
            <a:r>
              <a:rPr lang="en-IN" sz="2000" dirty="0"/>
              <a:t> Baseline ARIMA setup &amp; </a:t>
            </a:r>
            <a:r>
              <a:rPr lang="en-IN" sz="2000" dirty="0" err="1"/>
              <a:t>backtests</a:t>
            </a:r>
            <a:endParaRPr lang="en-IN" sz="2000" dirty="0"/>
          </a:p>
          <a:p>
            <a:r>
              <a:rPr lang="en-IN" sz="2000" b="1" dirty="0"/>
              <a:t>Week 5–7:</a:t>
            </a:r>
            <a:r>
              <a:rPr lang="en-IN" sz="2000" dirty="0"/>
              <a:t> CATS implementation &amp; training</a:t>
            </a:r>
          </a:p>
          <a:p>
            <a:r>
              <a:rPr lang="en-IN" sz="2000" b="1" dirty="0"/>
              <a:t>Week 8:</a:t>
            </a:r>
            <a:r>
              <a:rPr lang="en-IN" sz="2000" dirty="0"/>
              <a:t> Evaluation &amp; comparisons</a:t>
            </a:r>
          </a:p>
          <a:p>
            <a:r>
              <a:rPr lang="en-IN" sz="2000" b="1" dirty="0"/>
              <a:t>Week 9–10:</a:t>
            </a:r>
            <a:r>
              <a:rPr lang="en-IN" sz="2000" dirty="0"/>
              <a:t> Results consolidation &amp; report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grpSp>
        <p:nvGrpSpPr>
          <p:cNvPr id="113" name="Google Shape;113;p7"/>
          <p:cNvGrpSpPr/>
          <p:nvPr/>
        </p:nvGrpSpPr>
        <p:grpSpPr>
          <a:xfrm>
            <a:off x="7391400" y="186618"/>
            <a:ext cx="2286000" cy="1032582"/>
            <a:chOff x="5445252" y="614172"/>
            <a:chExt cx="1347216" cy="673607"/>
          </a:xfrm>
        </p:grpSpPr>
        <p:sp>
          <p:nvSpPr>
            <p:cNvPr id="114" name="Google Shape;114;p7"/>
            <p:cNvSpPr/>
            <p:nvPr/>
          </p:nvSpPr>
          <p:spPr>
            <a:xfrm>
              <a:off x="5532120" y="617219"/>
              <a:ext cx="1173480" cy="670560"/>
            </a:xfrm>
            <a:custGeom>
              <a:avLst/>
              <a:gdLst/>
              <a:ahLst/>
              <a:cxnLst/>
              <a:rect l="l" t="t" r="r" b="b"/>
              <a:pathLst>
                <a:path w="1173479" h="670560" extrusionOk="0">
                  <a:moveTo>
                    <a:pt x="1062227" y="670560"/>
                  </a:moveTo>
                  <a:lnTo>
                    <a:pt x="112775" y="670560"/>
                  </a:lnTo>
                  <a:lnTo>
                    <a:pt x="68794" y="661963"/>
                  </a:lnTo>
                  <a:lnTo>
                    <a:pt x="32956" y="638365"/>
                  </a:lnTo>
                  <a:lnTo>
                    <a:pt x="8834" y="603051"/>
                  </a:lnTo>
                  <a:lnTo>
                    <a:pt x="0" y="559308"/>
                  </a:lnTo>
                  <a:lnTo>
                    <a:pt x="0" y="112775"/>
                  </a:lnTo>
                  <a:lnTo>
                    <a:pt x="8834" y="68794"/>
                  </a:lnTo>
                  <a:lnTo>
                    <a:pt x="32956" y="32956"/>
                  </a:lnTo>
                  <a:lnTo>
                    <a:pt x="68794" y="8834"/>
                  </a:lnTo>
                  <a:lnTo>
                    <a:pt x="112775" y="0"/>
                  </a:lnTo>
                  <a:lnTo>
                    <a:pt x="1062227" y="0"/>
                  </a:lnTo>
                  <a:lnTo>
                    <a:pt x="1105971" y="8834"/>
                  </a:lnTo>
                  <a:lnTo>
                    <a:pt x="1141285" y="32956"/>
                  </a:lnTo>
                  <a:lnTo>
                    <a:pt x="1164883" y="68794"/>
                  </a:lnTo>
                  <a:lnTo>
                    <a:pt x="1173479" y="112775"/>
                  </a:lnTo>
                  <a:lnTo>
                    <a:pt x="1173479" y="559308"/>
                  </a:lnTo>
                  <a:lnTo>
                    <a:pt x="1164883" y="603051"/>
                  </a:lnTo>
                  <a:lnTo>
                    <a:pt x="1141285" y="638365"/>
                  </a:lnTo>
                  <a:lnTo>
                    <a:pt x="1105971" y="661963"/>
                  </a:lnTo>
                  <a:lnTo>
                    <a:pt x="1062227" y="67056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5" name="Google Shape;115;p7"/>
            <p:cNvPicPr preferRelativeResize="0"/>
            <p:nvPr/>
          </p:nvPicPr>
          <p:blipFill rotWithShape="1">
            <a:blip r:embed="rId3">
              <a:alphaModFix/>
            </a:blip>
            <a:srcRect/>
            <a:stretch/>
          </p:blipFill>
          <p:spPr>
            <a:xfrm>
              <a:off x="5445252" y="614172"/>
              <a:ext cx="1347216" cy="594359"/>
            </a:xfrm>
            <a:prstGeom prst="rect">
              <a:avLst/>
            </a:prstGeom>
            <a:noFill/>
            <a:ln>
              <a:noFill/>
            </a:ln>
          </p:spPr>
        </p:pic>
      </p:grpSp>
      <p:sp>
        <p:nvSpPr>
          <p:cNvPr id="116" name="Google Shape;116;p7"/>
          <p:cNvSpPr txBox="1">
            <a:spLocks noGrp="1"/>
          </p:cNvSpPr>
          <p:nvPr>
            <p:ph type="title"/>
          </p:nvPr>
        </p:nvSpPr>
        <p:spPr>
          <a:xfrm>
            <a:off x="379710" y="353809"/>
            <a:ext cx="6706890"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a:t>References </a:t>
            </a:r>
            <a:endParaRPr b="1"/>
          </a:p>
        </p:txBody>
      </p:sp>
      <p:sp>
        <p:nvSpPr>
          <p:cNvPr id="117" name="Google Shape;117;p7"/>
          <p:cNvSpPr txBox="1">
            <a:spLocks noGrp="1"/>
          </p:cNvSpPr>
          <p:nvPr>
            <p:ph type="ftr" idx="11"/>
          </p:nvPr>
        </p:nvSpPr>
        <p:spPr>
          <a:xfrm>
            <a:off x="592294" y="7225551"/>
            <a:ext cx="751205" cy="193040"/>
          </a:xfrm>
          <a:prstGeom prst="rect">
            <a:avLst/>
          </a:prstGeom>
          <a:noFill/>
          <a:ln>
            <a:noFill/>
          </a:ln>
        </p:spPr>
        <p:txBody>
          <a:bodyPr spcFirstLastPara="1" wrap="square" lIns="0" tIns="0" rIns="0" bIns="0" anchor="t" anchorCtr="0">
            <a:spAutoFit/>
          </a:bodyPr>
          <a:lstStyle/>
          <a:p>
            <a:pPr marL="12700" lvl="0" indent="0" algn="l" rtl="0">
              <a:lnSpc>
                <a:spcPct val="103846"/>
              </a:lnSpc>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2"/>
        <p:cNvGrpSpPr/>
        <p:nvPr/>
      </p:nvGrpSpPr>
      <p:grpSpPr>
        <a:xfrm>
          <a:off x="0" y="0"/>
          <a:ext cx="0" cy="0"/>
          <a:chOff x="0" y="0"/>
          <a:chExt cx="0" cy="0"/>
        </a:xfrm>
      </p:grpSpPr>
      <p:grpSp>
        <p:nvGrpSpPr>
          <p:cNvPr id="63" name="Google Shape;63;p2"/>
          <p:cNvGrpSpPr/>
          <p:nvPr/>
        </p:nvGrpSpPr>
        <p:grpSpPr>
          <a:xfrm>
            <a:off x="7391400" y="186618"/>
            <a:ext cx="2286000" cy="1032582"/>
            <a:chOff x="5445252" y="614172"/>
            <a:chExt cx="1347216" cy="673607"/>
          </a:xfrm>
        </p:grpSpPr>
        <p:sp>
          <p:nvSpPr>
            <p:cNvPr id="64" name="Google Shape;64;p2"/>
            <p:cNvSpPr/>
            <p:nvPr/>
          </p:nvSpPr>
          <p:spPr>
            <a:xfrm>
              <a:off x="5532120" y="617219"/>
              <a:ext cx="1173480" cy="670560"/>
            </a:xfrm>
            <a:custGeom>
              <a:avLst/>
              <a:gdLst/>
              <a:ahLst/>
              <a:cxnLst/>
              <a:rect l="l" t="t" r="r" b="b"/>
              <a:pathLst>
                <a:path w="1173479" h="670560" extrusionOk="0">
                  <a:moveTo>
                    <a:pt x="1062227" y="670560"/>
                  </a:moveTo>
                  <a:lnTo>
                    <a:pt x="112775" y="670560"/>
                  </a:lnTo>
                  <a:lnTo>
                    <a:pt x="68794" y="661963"/>
                  </a:lnTo>
                  <a:lnTo>
                    <a:pt x="32956" y="638365"/>
                  </a:lnTo>
                  <a:lnTo>
                    <a:pt x="8834" y="603051"/>
                  </a:lnTo>
                  <a:lnTo>
                    <a:pt x="0" y="559308"/>
                  </a:lnTo>
                  <a:lnTo>
                    <a:pt x="0" y="112775"/>
                  </a:lnTo>
                  <a:lnTo>
                    <a:pt x="8834" y="68794"/>
                  </a:lnTo>
                  <a:lnTo>
                    <a:pt x="32956" y="32956"/>
                  </a:lnTo>
                  <a:lnTo>
                    <a:pt x="68794" y="8834"/>
                  </a:lnTo>
                  <a:lnTo>
                    <a:pt x="112775" y="0"/>
                  </a:lnTo>
                  <a:lnTo>
                    <a:pt x="1062227" y="0"/>
                  </a:lnTo>
                  <a:lnTo>
                    <a:pt x="1105971" y="8834"/>
                  </a:lnTo>
                  <a:lnTo>
                    <a:pt x="1141285" y="32956"/>
                  </a:lnTo>
                  <a:lnTo>
                    <a:pt x="1164883" y="68794"/>
                  </a:lnTo>
                  <a:lnTo>
                    <a:pt x="1173479" y="112775"/>
                  </a:lnTo>
                  <a:lnTo>
                    <a:pt x="1173479" y="559308"/>
                  </a:lnTo>
                  <a:lnTo>
                    <a:pt x="1164883" y="603051"/>
                  </a:lnTo>
                  <a:lnTo>
                    <a:pt x="1141285" y="638365"/>
                  </a:lnTo>
                  <a:lnTo>
                    <a:pt x="1105971" y="661963"/>
                  </a:lnTo>
                  <a:lnTo>
                    <a:pt x="1062227" y="67056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5" name="Google Shape;65;p2"/>
            <p:cNvPicPr preferRelativeResize="0"/>
            <p:nvPr/>
          </p:nvPicPr>
          <p:blipFill rotWithShape="1">
            <a:blip r:embed="rId3">
              <a:alphaModFix/>
            </a:blip>
            <a:srcRect/>
            <a:stretch/>
          </p:blipFill>
          <p:spPr>
            <a:xfrm>
              <a:off x="5445252" y="614172"/>
              <a:ext cx="1347216" cy="594359"/>
            </a:xfrm>
            <a:prstGeom prst="rect">
              <a:avLst/>
            </a:prstGeom>
            <a:noFill/>
            <a:ln>
              <a:noFill/>
            </a:ln>
          </p:spPr>
        </p:pic>
      </p:grpSp>
      <p:sp>
        <p:nvSpPr>
          <p:cNvPr id="66" name="Google Shape;66;p2"/>
          <p:cNvSpPr txBox="1">
            <a:spLocks noGrp="1"/>
          </p:cNvSpPr>
          <p:nvPr>
            <p:ph type="ftr" idx="11"/>
          </p:nvPr>
        </p:nvSpPr>
        <p:spPr>
          <a:xfrm>
            <a:off x="592294" y="7225551"/>
            <a:ext cx="751205" cy="193040"/>
          </a:xfrm>
          <a:prstGeom prst="rect">
            <a:avLst/>
          </a:prstGeom>
          <a:noFill/>
          <a:ln>
            <a:noFill/>
          </a:ln>
        </p:spPr>
        <p:txBody>
          <a:bodyPr spcFirstLastPara="1" wrap="square" lIns="0" tIns="0" rIns="0" bIns="0" anchor="t" anchorCtr="0">
            <a:spAutoFit/>
          </a:bodyPr>
          <a:lstStyle/>
          <a:p>
            <a:pPr marL="12700" lvl="0" indent="0" algn="l" rtl="0">
              <a:lnSpc>
                <a:spcPct val="103846"/>
              </a:lnSpc>
              <a:spcBef>
                <a:spcPts val="0"/>
              </a:spcBef>
              <a:spcAft>
                <a:spcPts val="0"/>
              </a:spcAft>
              <a:buNone/>
            </a:pPr>
            <a:endParaRPr/>
          </a:p>
        </p:txBody>
      </p:sp>
      <p:sp>
        <p:nvSpPr>
          <p:cNvPr id="67" name="Google Shape;67;p2"/>
          <p:cNvSpPr txBox="1">
            <a:spLocks noGrp="1"/>
          </p:cNvSpPr>
          <p:nvPr>
            <p:ph type="title"/>
          </p:nvPr>
        </p:nvSpPr>
        <p:spPr>
          <a:xfrm>
            <a:off x="381000" y="293871"/>
            <a:ext cx="6095999" cy="677108"/>
          </a:xfrm>
          <a:prstGeom prst="rect">
            <a:avLst/>
          </a:prstGeom>
          <a:noFill/>
          <a:ln>
            <a:noFill/>
          </a:ln>
        </p:spPr>
        <p:txBody>
          <a:bodyPr spcFirstLastPara="1" wrap="square" lIns="0" tIns="0" rIns="0" bIns="0" anchor="t" anchorCtr="0">
            <a:spAutoFit/>
          </a:bodyPr>
          <a:lstStyle/>
          <a:p>
            <a:pPr marL="0" lvl="0" indent="0" rtl="0">
              <a:spcBef>
                <a:spcPts val="0"/>
              </a:spcBef>
              <a:spcAft>
                <a:spcPts val="0"/>
              </a:spcAft>
              <a:buNone/>
            </a:pPr>
            <a:r>
              <a:rPr lang="en-IN" dirty="0">
                <a:latin typeface="+mj-lt"/>
              </a:rPr>
              <a:t>Title Identification</a:t>
            </a:r>
            <a:endParaRPr dirty="0">
              <a:latin typeface="+mj-lt"/>
            </a:endParaRPr>
          </a:p>
        </p:txBody>
      </p:sp>
      <p:sp>
        <p:nvSpPr>
          <p:cNvPr id="68" name="Google Shape;68;p2"/>
          <p:cNvSpPr txBox="1"/>
          <p:nvPr/>
        </p:nvSpPr>
        <p:spPr>
          <a:xfrm>
            <a:off x="592300" y="1479625"/>
            <a:ext cx="8790600" cy="3508623"/>
          </a:xfrm>
          <a:prstGeom prst="rect">
            <a:avLst/>
          </a:prstGeom>
          <a:noFill/>
          <a:ln>
            <a:noFill/>
          </a:ln>
        </p:spPr>
        <p:txBody>
          <a:bodyPr spcFirstLastPara="1" wrap="square" lIns="91425" tIns="91425" rIns="91425" bIns="91425" anchor="t" anchorCtr="0">
            <a:spAutoFit/>
          </a:bodyPr>
          <a:lstStyle/>
          <a:p>
            <a:r>
              <a:rPr lang="en-GB" sz="2400" b="1" dirty="0"/>
              <a:t>Commodity Price Forecasting using Cross-Attention-only Transformer (CATS) and Benchmarking against ARIMA</a:t>
            </a:r>
          </a:p>
          <a:p>
            <a:endParaRPr lang="en-GB" sz="2400" dirty="0"/>
          </a:p>
          <a:p>
            <a:pPr marL="457200" indent="-457200">
              <a:buFont typeface="+mj-lt"/>
              <a:buAutoNum type="arabicPeriod"/>
            </a:pPr>
            <a:r>
              <a:rPr lang="en-GB" sz="2400" b="1" dirty="0"/>
              <a:t>Domain:</a:t>
            </a:r>
            <a:r>
              <a:rPr lang="en-GB" sz="2400" dirty="0"/>
              <a:t> Time Series Forecasting / Financial Econometrics</a:t>
            </a:r>
          </a:p>
          <a:p>
            <a:pPr marL="457200" indent="-457200">
              <a:buFont typeface="+mj-lt"/>
              <a:buAutoNum type="arabicPeriod"/>
            </a:pPr>
            <a:r>
              <a:rPr lang="en-GB" sz="2400" b="1" dirty="0"/>
              <a:t>Application:</a:t>
            </a:r>
            <a:r>
              <a:rPr lang="en-GB" sz="2400" dirty="0"/>
              <a:t> Commodity prices (e.g., crude oil, gold, agricultural)</a:t>
            </a:r>
          </a:p>
          <a:p>
            <a:pPr marL="457200" indent="-457200">
              <a:buFont typeface="+mj-lt"/>
              <a:buAutoNum type="arabicPeriod"/>
            </a:pPr>
            <a:r>
              <a:rPr lang="en-GB" sz="2400" b="1" dirty="0"/>
              <a:t>Objective:</a:t>
            </a:r>
            <a:r>
              <a:rPr lang="en-GB" sz="2400" dirty="0"/>
              <a:t> Evaluate whether modern deep learning (CATS) can outperform classical ARIMA in forecasting short- and long-term horizons.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2"/>
        <p:cNvGrpSpPr/>
        <p:nvPr/>
      </p:nvGrpSpPr>
      <p:grpSpPr>
        <a:xfrm>
          <a:off x="0" y="0"/>
          <a:ext cx="0" cy="0"/>
          <a:chOff x="0" y="0"/>
          <a:chExt cx="0" cy="0"/>
        </a:xfrm>
      </p:grpSpPr>
      <p:grpSp>
        <p:nvGrpSpPr>
          <p:cNvPr id="73" name="Google Shape;73;p3"/>
          <p:cNvGrpSpPr/>
          <p:nvPr/>
        </p:nvGrpSpPr>
        <p:grpSpPr>
          <a:xfrm>
            <a:off x="7391400" y="186618"/>
            <a:ext cx="2286000" cy="1032582"/>
            <a:chOff x="5445252" y="614172"/>
            <a:chExt cx="1347216" cy="673607"/>
          </a:xfrm>
        </p:grpSpPr>
        <p:sp>
          <p:nvSpPr>
            <p:cNvPr id="74" name="Google Shape;74;p3"/>
            <p:cNvSpPr/>
            <p:nvPr/>
          </p:nvSpPr>
          <p:spPr>
            <a:xfrm>
              <a:off x="5532120" y="617219"/>
              <a:ext cx="1173480" cy="670560"/>
            </a:xfrm>
            <a:custGeom>
              <a:avLst/>
              <a:gdLst/>
              <a:ahLst/>
              <a:cxnLst/>
              <a:rect l="l" t="t" r="r" b="b"/>
              <a:pathLst>
                <a:path w="1173479" h="670560" extrusionOk="0">
                  <a:moveTo>
                    <a:pt x="1062227" y="670560"/>
                  </a:moveTo>
                  <a:lnTo>
                    <a:pt x="112775" y="670560"/>
                  </a:lnTo>
                  <a:lnTo>
                    <a:pt x="68794" y="661963"/>
                  </a:lnTo>
                  <a:lnTo>
                    <a:pt x="32956" y="638365"/>
                  </a:lnTo>
                  <a:lnTo>
                    <a:pt x="8834" y="603051"/>
                  </a:lnTo>
                  <a:lnTo>
                    <a:pt x="0" y="559308"/>
                  </a:lnTo>
                  <a:lnTo>
                    <a:pt x="0" y="112775"/>
                  </a:lnTo>
                  <a:lnTo>
                    <a:pt x="8834" y="68794"/>
                  </a:lnTo>
                  <a:lnTo>
                    <a:pt x="32956" y="32956"/>
                  </a:lnTo>
                  <a:lnTo>
                    <a:pt x="68794" y="8834"/>
                  </a:lnTo>
                  <a:lnTo>
                    <a:pt x="112775" y="0"/>
                  </a:lnTo>
                  <a:lnTo>
                    <a:pt x="1062227" y="0"/>
                  </a:lnTo>
                  <a:lnTo>
                    <a:pt x="1105971" y="8834"/>
                  </a:lnTo>
                  <a:lnTo>
                    <a:pt x="1141285" y="32956"/>
                  </a:lnTo>
                  <a:lnTo>
                    <a:pt x="1164883" y="68794"/>
                  </a:lnTo>
                  <a:lnTo>
                    <a:pt x="1173479" y="112775"/>
                  </a:lnTo>
                  <a:lnTo>
                    <a:pt x="1173479" y="559308"/>
                  </a:lnTo>
                  <a:lnTo>
                    <a:pt x="1164883" y="603051"/>
                  </a:lnTo>
                  <a:lnTo>
                    <a:pt x="1141285" y="638365"/>
                  </a:lnTo>
                  <a:lnTo>
                    <a:pt x="1105971" y="661963"/>
                  </a:lnTo>
                  <a:lnTo>
                    <a:pt x="1062227" y="67056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5" name="Google Shape;75;p3"/>
            <p:cNvPicPr preferRelativeResize="0"/>
            <p:nvPr/>
          </p:nvPicPr>
          <p:blipFill rotWithShape="1">
            <a:blip r:embed="rId3">
              <a:alphaModFix/>
            </a:blip>
            <a:srcRect/>
            <a:stretch/>
          </p:blipFill>
          <p:spPr>
            <a:xfrm>
              <a:off x="5445252" y="614172"/>
              <a:ext cx="1347216" cy="594359"/>
            </a:xfrm>
            <a:prstGeom prst="rect">
              <a:avLst/>
            </a:prstGeom>
            <a:noFill/>
            <a:ln>
              <a:noFill/>
            </a:ln>
          </p:spPr>
        </p:pic>
      </p:grpSp>
      <p:sp>
        <p:nvSpPr>
          <p:cNvPr id="76" name="Google Shape;76;p3"/>
          <p:cNvSpPr txBox="1">
            <a:spLocks noGrp="1"/>
          </p:cNvSpPr>
          <p:nvPr>
            <p:ph type="ftr" idx="11"/>
          </p:nvPr>
        </p:nvSpPr>
        <p:spPr>
          <a:xfrm>
            <a:off x="592294" y="7225551"/>
            <a:ext cx="751205" cy="193040"/>
          </a:xfrm>
          <a:prstGeom prst="rect">
            <a:avLst/>
          </a:prstGeom>
          <a:noFill/>
          <a:ln>
            <a:noFill/>
          </a:ln>
        </p:spPr>
        <p:txBody>
          <a:bodyPr spcFirstLastPara="1" wrap="square" lIns="0" tIns="0" rIns="0" bIns="0" anchor="t" anchorCtr="0">
            <a:spAutoFit/>
          </a:bodyPr>
          <a:lstStyle/>
          <a:p>
            <a:pPr marL="12700" lvl="0" indent="0" algn="l" rtl="0">
              <a:lnSpc>
                <a:spcPct val="103846"/>
              </a:lnSpc>
              <a:spcBef>
                <a:spcPts val="0"/>
              </a:spcBef>
              <a:spcAft>
                <a:spcPts val="0"/>
              </a:spcAft>
              <a:buNone/>
            </a:pPr>
            <a:endParaRPr/>
          </a:p>
        </p:txBody>
      </p:sp>
      <p:sp>
        <p:nvSpPr>
          <p:cNvPr id="77" name="Google Shape;77;p3"/>
          <p:cNvSpPr txBox="1">
            <a:spLocks noGrp="1"/>
          </p:cNvSpPr>
          <p:nvPr>
            <p:ph type="title"/>
          </p:nvPr>
        </p:nvSpPr>
        <p:spPr>
          <a:xfrm>
            <a:off x="592294" y="350752"/>
            <a:ext cx="6511033" cy="677108"/>
          </a:xfrm>
          <a:prstGeom prst="rect">
            <a:avLst/>
          </a:prstGeom>
          <a:noFill/>
          <a:ln>
            <a:noFill/>
          </a:ln>
        </p:spPr>
        <p:txBody>
          <a:bodyPr spcFirstLastPara="1" wrap="square" lIns="0" tIns="0" rIns="0" bIns="0" anchor="t" anchorCtr="0">
            <a:spAutoFit/>
          </a:bodyPr>
          <a:lstStyle/>
          <a:p>
            <a:pPr marL="0" lvl="0" indent="0" rtl="0">
              <a:spcBef>
                <a:spcPts val="0"/>
              </a:spcBef>
              <a:spcAft>
                <a:spcPts val="0"/>
              </a:spcAft>
              <a:buNone/>
            </a:pPr>
            <a:r>
              <a:rPr lang="en-IN" dirty="0">
                <a:latin typeface="+mj-lt"/>
              </a:rPr>
              <a:t>One-Page Abstract</a:t>
            </a:r>
            <a:endParaRPr dirty="0">
              <a:latin typeface="+mj-lt"/>
            </a:endParaRPr>
          </a:p>
        </p:txBody>
      </p:sp>
      <p:sp>
        <p:nvSpPr>
          <p:cNvPr id="78" name="Google Shape;78;p3"/>
          <p:cNvSpPr txBox="1"/>
          <p:nvPr/>
        </p:nvSpPr>
        <p:spPr>
          <a:xfrm>
            <a:off x="479502" y="1560050"/>
            <a:ext cx="9197898" cy="4616618"/>
          </a:xfrm>
          <a:prstGeom prst="rect">
            <a:avLst/>
          </a:prstGeom>
          <a:noFill/>
          <a:ln>
            <a:noFill/>
          </a:ln>
        </p:spPr>
        <p:txBody>
          <a:bodyPr spcFirstLastPara="1" wrap="square" lIns="91425" tIns="91425" rIns="91425" bIns="91425" anchor="t" anchorCtr="0">
            <a:spAutoFit/>
          </a:bodyPr>
          <a:lstStyle/>
          <a:p>
            <a:pPr lvl="0"/>
            <a:r>
              <a:rPr lang="en-GB" sz="1800" b="1" dirty="0">
                <a:solidFill>
                  <a:srgbClr val="1C1B1F"/>
                </a:solidFill>
              </a:rPr>
              <a:t>Problem Statement</a:t>
            </a:r>
            <a:r>
              <a:rPr lang="en-GB" sz="1800" dirty="0">
                <a:solidFill>
                  <a:srgbClr val="1C1B1F"/>
                </a:solidFill>
              </a:rPr>
              <a:t>: Commodity prices are volatile, non-stationary, and influenced by multiple macro &amp; seasonal factors. Accurate forecasting is essential for hedging, trading, and policy planning.</a:t>
            </a:r>
          </a:p>
          <a:p>
            <a:pPr lvl="0"/>
            <a:endParaRPr lang="en-GB" sz="1800" dirty="0">
              <a:solidFill>
                <a:srgbClr val="1C1B1F"/>
              </a:solidFill>
            </a:endParaRPr>
          </a:p>
          <a:p>
            <a:pPr lvl="0"/>
            <a:r>
              <a:rPr lang="en-GB" sz="1800" b="1" dirty="0">
                <a:solidFill>
                  <a:srgbClr val="1C1B1F"/>
                </a:solidFill>
              </a:rPr>
              <a:t>Motivation</a:t>
            </a:r>
            <a:r>
              <a:rPr lang="en-GB" sz="1800" dirty="0">
                <a:solidFill>
                  <a:srgbClr val="1C1B1F"/>
                </a:solidFill>
              </a:rPr>
              <a:t>: ARIMA (Auto-Regressive Integrated Moving Average) widely used models but have limitations, particularly in handling long-term forecasts and capturing non-linear patterns because they are built on the assumption of linear relationships within the time series. struggles with long horizons &amp; nonlinear patterns. Newer architectures like CATS show promise in capturing long-range dependencies efficiently.</a:t>
            </a:r>
          </a:p>
          <a:p>
            <a:pPr lvl="0"/>
            <a:endParaRPr lang="en-GB" sz="1800" dirty="0">
              <a:solidFill>
                <a:srgbClr val="1C1B1F"/>
              </a:solidFill>
            </a:endParaRPr>
          </a:p>
          <a:p>
            <a:pPr lvl="0"/>
            <a:r>
              <a:rPr lang="en-GB" sz="1800" b="1" dirty="0">
                <a:solidFill>
                  <a:srgbClr val="1C1B1F"/>
                </a:solidFill>
              </a:rPr>
              <a:t>Methodology</a:t>
            </a:r>
            <a:r>
              <a:rPr lang="en-GB" sz="1800" dirty="0">
                <a:solidFill>
                  <a:srgbClr val="1C1B1F"/>
                </a:solidFill>
              </a:rPr>
              <a:t>:</a:t>
            </a:r>
          </a:p>
          <a:p>
            <a:pPr marL="342900" lvl="0" indent="-342900">
              <a:buFont typeface="+mj-lt"/>
              <a:buAutoNum type="arabicPeriod"/>
            </a:pPr>
            <a:r>
              <a:rPr lang="en-GB" sz="1800" dirty="0">
                <a:solidFill>
                  <a:srgbClr val="1C1B1F"/>
                </a:solidFill>
              </a:rPr>
              <a:t>Collect commodity price data (daily/weekly).</a:t>
            </a:r>
          </a:p>
          <a:p>
            <a:pPr marL="342900" lvl="0" indent="-342900">
              <a:buFont typeface="+mj-lt"/>
              <a:buAutoNum type="arabicPeriod"/>
            </a:pPr>
            <a:r>
              <a:rPr lang="en-GB" sz="1800" dirty="0">
                <a:solidFill>
                  <a:srgbClr val="1C1B1F"/>
                </a:solidFill>
              </a:rPr>
              <a:t>Train/Test CATS on historical windows, compare against ARIMA baselines.</a:t>
            </a:r>
          </a:p>
          <a:p>
            <a:pPr marL="342900" lvl="0" indent="-342900">
              <a:buFont typeface="+mj-lt"/>
              <a:buAutoNum type="arabicPeriod"/>
            </a:pPr>
            <a:r>
              <a:rPr lang="en-GB" sz="1800" dirty="0">
                <a:solidFill>
                  <a:srgbClr val="1C1B1F"/>
                </a:solidFill>
              </a:rPr>
              <a:t>Evaluate across multiple horizons (1-day, 5-day, 20-day).</a:t>
            </a:r>
          </a:p>
          <a:p>
            <a:pPr marL="342900" lvl="0" indent="-342900">
              <a:buFont typeface="+mj-lt"/>
              <a:buAutoNum type="arabicPeriod"/>
            </a:pPr>
            <a:r>
              <a:rPr lang="en-GB" sz="1800" dirty="0">
                <a:solidFill>
                  <a:srgbClr val="1C1B1F"/>
                </a:solidFill>
              </a:rPr>
              <a:t>Expected Outcome: Demonstrate whether CATS achieves better accuracy (MAE, RMSE, </a:t>
            </a:r>
            <a:r>
              <a:rPr lang="en-GB" sz="1800" dirty="0" err="1">
                <a:solidFill>
                  <a:srgbClr val="1C1B1F"/>
                </a:solidFill>
              </a:rPr>
              <a:t>sMAPE</a:t>
            </a:r>
            <a:r>
              <a:rPr lang="en-GB" sz="1800" dirty="0">
                <a:solidFill>
                  <a:srgbClr val="1C1B1F"/>
                </a:solidFill>
              </a:rPr>
              <a:t>) and efficiency compared to ARIMA.</a:t>
            </a:r>
            <a:endParaRPr sz="1800" dirty="0">
              <a:solidFill>
                <a:srgbClr val="1C1B1F"/>
              </a:solidFill>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2">
          <a:extLst>
            <a:ext uri="{FF2B5EF4-FFF2-40B4-BE49-F238E27FC236}">
              <a16:creationId xmlns:a16="http://schemas.microsoft.com/office/drawing/2014/main" id="{1A7F8F1C-F127-C7A5-0E4B-709F96FB6BD2}"/>
            </a:ext>
          </a:extLst>
        </p:cNvPr>
        <p:cNvGrpSpPr/>
        <p:nvPr/>
      </p:nvGrpSpPr>
      <p:grpSpPr>
        <a:xfrm>
          <a:off x="0" y="0"/>
          <a:ext cx="0" cy="0"/>
          <a:chOff x="0" y="0"/>
          <a:chExt cx="0" cy="0"/>
        </a:xfrm>
      </p:grpSpPr>
      <p:grpSp>
        <p:nvGrpSpPr>
          <p:cNvPr id="73" name="Google Shape;73;p3">
            <a:extLst>
              <a:ext uri="{FF2B5EF4-FFF2-40B4-BE49-F238E27FC236}">
                <a16:creationId xmlns:a16="http://schemas.microsoft.com/office/drawing/2014/main" id="{1E46D9B4-6741-AA9E-54EE-1A4EFCB912A5}"/>
              </a:ext>
            </a:extLst>
          </p:cNvPr>
          <p:cNvGrpSpPr/>
          <p:nvPr/>
        </p:nvGrpSpPr>
        <p:grpSpPr>
          <a:xfrm>
            <a:off x="7391400" y="186618"/>
            <a:ext cx="2286000" cy="1032582"/>
            <a:chOff x="5445252" y="614172"/>
            <a:chExt cx="1347216" cy="673607"/>
          </a:xfrm>
        </p:grpSpPr>
        <p:sp>
          <p:nvSpPr>
            <p:cNvPr id="74" name="Google Shape;74;p3">
              <a:extLst>
                <a:ext uri="{FF2B5EF4-FFF2-40B4-BE49-F238E27FC236}">
                  <a16:creationId xmlns:a16="http://schemas.microsoft.com/office/drawing/2014/main" id="{84CF01BF-960C-3926-D750-33B6E4838040}"/>
                </a:ext>
              </a:extLst>
            </p:cNvPr>
            <p:cNvSpPr/>
            <p:nvPr/>
          </p:nvSpPr>
          <p:spPr>
            <a:xfrm>
              <a:off x="5532120" y="617219"/>
              <a:ext cx="1173480" cy="670560"/>
            </a:xfrm>
            <a:custGeom>
              <a:avLst/>
              <a:gdLst/>
              <a:ahLst/>
              <a:cxnLst/>
              <a:rect l="l" t="t" r="r" b="b"/>
              <a:pathLst>
                <a:path w="1173479" h="670560" extrusionOk="0">
                  <a:moveTo>
                    <a:pt x="1062227" y="670560"/>
                  </a:moveTo>
                  <a:lnTo>
                    <a:pt x="112775" y="670560"/>
                  </a:lnTo>
                  <a:lnTo>
                    <a:pt x="68794" y="661963"/>
                  </a:lnTo>
                  <a:lnTo>
                    <a:pt x="32956" y="638365"/>
                  </a:lnTo>
                  <a:lnTo>
                    <a:pt x="8834" y="603051"/>
                  </a:lnTo>
                  <a:lnTo>
                    <a:pt x="0" y="559308"/>
                  </a:lnTo>
                  <a:lnTo>
                    <a:pt x="0" y="112775"/>
                  </a:lnTo>
                  <a:lnTo>
                    <a:pt x="8834" y="68794"/>
                  </a:lnTo>
                  <a:lnTo>
                    <a:pt x="32956" y="32956"/>
                  </a:lnTo>
                  <a:lnTo>
                    <a:pt x="68794" y="8834"/>
                  </a:lnTo>
                  <a:lnTo>
                    <a:pt x="112775" y="0"/>
                  </a:lnTo>
                  <a:lnTo>
                    <a:pt x="1062227" y="0"/>
                  </a:lnTo>
                  <a:lnTo>
                    <a:pt x="1105971" y="8834"/>
                  </a:lnTo>
                  <a:lnTo>
                    <a:pt x="1141285" y="32956"/>
                  </a:lnTo>
                  <a:lnTo>
                    <a:pt x="1164883" y="68794"/>
                  </a:lnTo>
                  <a:lnTo>
                    <a:pt x="1173479" y="112775"/>
                  </a:lnTo>
                  <a:lnTo>
                    <a:pt x="1173479" y="559308"/>
                  </a:lnTo>
                  <a:lnTo>
                    <a:pt x="1164883" y="603051"/>
                  </a:lnTo>
                  <a:lnTo>
                    <a:pt x="1141285" y="638365"/>
                  </a:lnTo>
                  <a:lnTo>
                    <a:pt x="1105971" y="661963"/>
                  </a:lnTo>
                  <a:lnTo>
                    <a:pt x="1062227" y="67056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5" name="Google Shape;75;p3">
              <a:extLst>
                <a:ext uri="{FF2B5EF4-FFF2-40B4-BE49-F238E27FC236}">
                  <a16:creationId xmlns:a16="http://schemas.microsoft.com/office/drawing/2014/main" id="{206A2CA8-532C-2E28-B0A6-C175B7B63C90}"/>
                </a:ext>
              </a:extLst>
            </p:cNvPr>
            <p:cNvPicPr preferRelativeResize="0"/>
            <p:nvPr/>
          </p:nvPicPr>
          <p:blipFill rotWithShape="1">
            <a:blip r:embed="rId3">
              <a:alphaModFix/>
            </a:blip>
            <a:srcRect/>
            <a:stretch/>
          </p:blipFill>
          <p:spPr>
            <a:xfrm>
              <a:off x="5445252" y="614172"/>
              <a:ext cx="1347216" cy="594359"/>
            </a:xfrm>
            <a:prstGeom prst="rect">
              <a:avLst/>
            </a:prstGeom>
            <a:noFill/>
            <a:ln>
              <a:noFill/>
            </a:ln>
          </p:spPr>
        </p:pic>
      </p:grpSp>
      <p:sp>
        <p:nvSpPr>
          <p:cNvPr id="76" name="Google Shape;76;p3">
            <a:extLst>
              <a:ext uri="{FF2B5EF4-FFF2-40B4-BE49-F238E27FC236}">
                <a16:creationId xmlns:a16="http://schemas.microsoft.com/office/drawing/2014/main" id="{F5F5E6F6-5B5B-508C-C80C-2CB8EADADB8D}"/>
              </a:ext>
            </a:extLst>
          </p:cNvPr>
          <p:cNvSpPr txBox="1">
            <a:spLocks noGrp="1"/>
          </p:cNvSpPr>
          <p:nvPr>
            <p:ph type="ftr" idx="11"/>
          </p:nvPr>
        </p:nvSpPr>
        <p:spPr>
          <a:xfrm>
            <a:off x="592294" y="7225551"/>
            <a:ext cx="751205" cy="193040"/>
          </a:xfrm>
          <a:prstGeom prst="rect">
            <a:avLst/>
          </a:prstGeom>
          <a:noFill/>
          <a:ln>
            <a:noFill/>
          </a:ln>
        </p:spPr>
        <p:txBody>
          <a:bodyPr spcFirstLastPara="1" wrap="square" lIns="0" tIns="0" rIns="0" bIns="0" anchor="t" anchorCtr="0">
            <a:spAutoFit/>
          </a:bodyPr>
          <a:lstStyle/>
          <a:p>
            <a:pPr marL="12700" lvl="0" indent="0" algn="l" rtl="0">
              <a:lnSpc>
                <a:spcPct val="103846"/>
              </a:lnSpc>
              <a:spcBef>
                <a:spcPts val="0"/>
              </a:spcBef>
              <a:spcAft>
                <a:spcPts val="0"/>
              </a:spcAft>
              <a:buNone/>
            </a:pPr>
            <a:endParaRPr/>
          </a:p>
        </p:txBody>
      </p:sp>
      <p:sp>
        <p:nvSpPr>
          <p:cNvPr id="77" name="Google Shape;77;p3">
            <a:extLst>
              <a:ext uri="{FF2B5EF4-FFF2-40B4-BE49-F238E27FC236}">
                <a16:creationId xmlns:a16="http://schemas.microsoft.com/office/drawing/2014/main" id="{040018B3-6630-A837-D005-FE70E615A5C7}"/>
              </a:ext>
            </a:extLst>
          </p:cNvPr>
          <p:cNvSpPr txBox="1">
            <a:spLocks noGrp="1"/>
          </p:cNvSpPr>
          <p:nvPr>
            <p:ph type="title"/>
          </p:nvPr>
        </p:nvSpPr>
        <p:spPr>
          <a:xfrm>
            <a:off x="592294" y="350752"/>
            <a:ext cx="6511033" cy="677108"/>
          </a:xfrm>
          <a:prstGeom prst="rect">
            <a:avLst/>
          </a:prstGeom>
          <a:noFill/>
          <a:ln>
            <a:noFill/>
          </a:ln>
        </p:spPr>
        <p:txBody>
          <a:bodyPr spcFirstLastPara="1" wrap="square" lIns="0" tIns="0" rIns="0" bIns="0" anchor="t" anchorCtr="0">
            <a:spAutoFit/>
          </a:bodyPr>
          <a:lstStyle/>
          <a:p>
            <a:pPr marL="0" lvl="0" indent="0" rtl="0">
              <a:spcBef>
                <a:spcPts val="0"/>
              </a:spcBef>
              <a:spcAft>
                <a:spcPts val="0"/>
              </a:spcAft>
              <a:buNone/>
            </a:pPr>
            <a:r>
              <a:rPr lang="en-IN" dirty="0">
                <a:latin typeface="+mj-lt"/>
              </a:rPr>
              <a:t>One-Page Abstract</a:t>
            </a:r>
            <a:endParaRPr dirty="0">
              <a:latin typeface="+mj-lt"/>
            </a:endParaRPr>
          </a:p>
        </p:txBody>
      </p:sp>
      <p:sp>
        <p:nvSpPr>
          <p:cNvPr id="78" name="Google Shape;78;p3">
            <a:extLst>
              <a:ext uri="{FF2B5EF4-FFF2-40B4-BE49-F238E27FC236}">
                <a16:creationId xmlns:a16="http://schemas.microsoft.com/office/drawing/2014/main" id="{228424E4-0DB6-B3CC-DE3F-8CA8361E5B4E}"/>
              </a:ext>
            </a:extLst>
          </p:cNvPr>
          <p:cNvSpPr txBox="1"/>
          <p:nvPr/>
        </p:nvSpPr>
        <p:spPr>
          <a:xfrm>
            <a:off x="479502" y="1560050"/>
            <a:ext cx="9197898" cy="4893617"/>
          </a:xfrm>
          <a:prstGeom prst="rect">
            <a:avLst/>
          </a:prstGeom>
          <a:noFill/>
          <a:ln>
            <a:noFill/>
          </a:ln>
        </p:spPr>
        <p:txBody>
          <a:bodyPr spcFirstLastPara="1" wrap="square" lIns="91425" tIns="91425" rIns="91425" bIns="91425" anchor="t" anchorCtr="0">
            <a:spAutoFit/>
          </a:bodyPr>
          <a:lstStyle/>
          <a:p>
            <a:pPr marL="342900" lvl="0" indent="-342900" algn="l" rtl="0">
              <a:spcBef>
                <a:spcPts val="0"/>
              </a:spcBef>
              <a:spcAft>
                <a:spcPts val="0"/>
              </a:spcAft>
              <a:buFont typeface="+mj-lt"/>
              <a:buAutoNum type="arabicPeriod"/>
            </a:pPr>
            <a:r>
              <a:rPr lang="en-IN" sz="1800" dirty="0">
                <a:solidFill>
                  <a:srgbClr val="1C1B1F"/>
                </a:solidFill>
                <a:highlight>
                  <a:srgbClr val="FFFFFF"/>
                </a:highlight>
              </a:rPr>
              <a:t>Time series forecasting is crucial for applications across multiple domains and various scenarios. Although Transformers have dramatically advanced the landscape of forecasting, their effectiveness remains debated. </a:t>
            </a:r>
          </a:p>
          <a:p>
            <a:pPr marL="342900" lvl="0" indent="-342900" algn="l" rtl="0">
              <a:spcBef>
                <a:spcPts val="0"/>
              </a:spcBef>
              <a:spcAft>
                <a:spcPts val="0"/>
              </a:spcAft>
              <a:buFont typeface="+mj-lt"/>
              <a:buAutoNum type="arabicPeriod"/>
            </a:pPr>
            <a:r>
              <a:rPr lang="en-IN" sz="1800" dirty="0">
                <a:solidFill>
                  <a:srgbClr val="1C1B1F"/>
                </a:solidFill>
                <a:highlight>
                  <a:srgbClr val="FFFFFF"/>
                </a:highlight>
              </a:rPr>
              <a:t>Recent findings have indicated that simpler linear models might outperform complex Transformer-based approaches, highlighting the potential for more streamlined architectures. </a:t>
            </a:r>
          </a:p>
          <a:p>
            <a:pPr marL="342900" lvl="0" indent="-342900" algn="l" rtl="0">
              <a:spcBef>
                <a:spcPts val="0"/>
              </a:spcBef>
              <a:spcAft>
                <a:spcPts val="0"/>
              </a:spcAft>
              <a:buFont typeface="+mj-lt"/>
              <a:buAutoNum type="arabicPeriod"/>
            </a:pPr>
            <a:r>
              <a:rPr lang="en-IN" sz="1800" dirty="0">
                <a:solidFill>
                  <a:srgbClr val="1C1B1F"/>
                </a:solidFill>
                <a:highlight>
                  <a:srgbClr val="FFFFFF"/>
                </a:highlight>
              </a:rPr>
              <a:t>In this paper, we shift the focus from evaluating the overall Transformer architecture to specifically examining the effectiveness of self-attention for time series forecasting. To this end, we introduce a new architecture</a:t>
            </a:r>
            <a:r>
              <a:rPr lang="en-IN" sz="1800" b="1" dirty="0">
                <a:solidFill>
                  <a:srgbClr val="1C1B1F"/>
                </a:solidFill>
                <a:highlight>
                  <a:srgbClr val="FFFFFF"/>
                </a:highlight>
              </a:rPr>
              <a:t>, Cross-Attention-only Time Series transformer (CATS)</a:t>
            </a:r>
            <a:r>
              <a:rPr lang="en-IN" sz="1800" dirty="0">
                <a:solidFill>
                  <a:srgbClr val="1C1B1F"/>
                </a:solidFill>
                <a:highlight>
                  <a:srgbClr val="FFFFFF"/>
                </a:highlight>
              </a:rPr>
              <a:t>, that rethinks the traditional transformer framework by eliminating self-attention and leveraging cross-attention mechanisms instead. </a:t>
            </a:r>
          </a:p>
          <a:p>
            <a:pPr marL="342900" lvl="0" indent="-342900" algn="l" rtl="0">
              <a:spcBef>
                <a:spcPts val="0"/>
              </a:spcBef>
              <a:spcAft>
                <a:spcPts val="0"/>
              </a:spcAft>
              <a:buFont typeface="+mj-lt"/>
              <a:buAutoNum type="arabicPeriod"/>
            </a:pPr>
            <a:r>
              <a:rPr lang="en-IN" sz="1800" dirty="0">
                <a:solidFill>
                  <a:srgbClr val="1C1B1F"/>
                </a:solidFill>
                <a:highlight>
                  <a:srgbClr val="FFFFFF"/>
                </a:highlight>
              </a:rPr>
              <a:t>By establishing future horizon-dependent parameters as queries and enhanced parameter sharing, our model not only improves long-term forecasting accuracy but also reduces the number of parameters and memory usage. </a:t>
            </a:r>
          </a:p>
          <a:p>
            <a:pPr marL="342900" lvl="0" indent="-342900" algn="l" rtl="0">
              <a:spcBef>
                <a:spcPts val="0"/>
              </a:spcBef>
              <a:spcAft>
                <a:spcPts val="0"/>
              </a:spcAft>
              <a:buFont typeface="+mj-lt"/>
              <a:buAutoNum type="arabicPeriod"/>
            </a:pPr>
            <a:r>
              <a:rPr lang="en-IN" sz="1800" dirty="0">
                <a:solidFill>
                  <a:srgbClr val="1C1B1F"/>
                </a:solidFill>
                <a:highlight>
                  <a:srgbClr val="FFFFFF"/>
                </a:highlight>
              </a:rPr>
              <a:t>Extensive experiment across various datasets demonstrates that our model achieves superior performance with the lowest mean squared error and uses fewer parameters compared to existing models. </a:t>
            </a:r>
            <a:endParaRPr sz="1800" dirty="0">
              <a:solidFill>
                <a:srgbClr val="1C1B1F"/>
              </a:solidFill>
              <a:highlight>
                <a:srgbClr val="FFFFFF"/>
              </a:highlight>
            </a:endParaRPr>
          </a:p>
        </p:txBody>
      </p:sp>
    </p:spTree>
    <p:extLst>
      <p:ext uri="{BB962C8B-B14F-4D97-AF65-F5344CB8AC3E}">
        <p14:creationId xmlns:p14="http://schemas.microsoft.com/office/powerpoint/2010/main" val="96668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72">
          <a:extLst>
            <a:ext uri="{FF2B5EF4-FFF2-40B4-BE49-F238E27FC236}">
              <a16:creationId xmlns:a16="http://schemas.microsoft.com/office/drawing/2014/main" id="{FAE47FCB-0E03-E950-D3F8-6A94B1866B8E}"/>
            </a:ext>
          </a:extLst>
        </p:cNvPr>
        <p:cNvGrpSpPr/>
        <p:nvPr/>
      </p:nvGrpSpPr>
      <p:grpSpPr>
        <a:xfrm>
          <a:off x="0" y="0"/>
          <a:ext cx="0" cy="0"/>
          <a:chOff x="0" y="0"/>
          <a:chExt cx="0" cy="0"/>
        </a:xfrm>
      </p:grpSpPr>
      <p:grpSp>
        <p:nvGrpSpPr>
          <p:cNvPr id="73" name="Google Shape;73;p3">
            <a:extLst>
              <a:ext uri="{FF2B5EF4-FFF2-40B4-BE49-F238E27FC236}">
                <a16:creationId xmlns:a16="http://schemas.microsoft.com/office/drawing/2014/main" id="{0F40437C-AB47-0CFE-46A5-2F25296D86AF}"/>
              </a:ext>
            </a:extLst>
          </p:cNvPr>
          <p:cNvGrpSpPr/>
          <p:nvPr/>
        </p:nvGrpSpPr>
        <p:grpSpPr>
          <a:xfrm>
            <a:off x="7391400" y="186618"/>
            <a:ext cx="2286000" cy="1032582"/>
            <a:chOff x="5445252" y="614172"/>
            <a:chExt cx="1347216" cy="673607"/>
          </a:xfrm>
        </p:grpSpPr>
        <p:sp>
          <p:nvSpPr>
            <p:cNvPr id="74" name="Google Shape;74;p3">
              <a:extLst>
                <a:ext uri="{FF2B5EF4-FFF2-40B4-BE49-F238E27FC236}">
                  <a16:creationId xmlns:a16="http://schemas.microsoft.com/office/drawing/2014/main" id="{57280888-4737-D95B-444B-8D4C6224F2D3}"/>
                </a:ext>
              </a:extLst>
            </p:cNvPr>
            <p:cNvSpPr/>
            <p:nvPr/>
          </p:nvSpPr>
          <p:spPr>
            <a:xfrm>
              <a:off x="5532120" y="617219"/>
              <a:ext cx="1173480" cy="670560"/>
            </a:xfrm>
            <a:custGeom>
              <a:avLst/>
              <a:gdLst/>
              <a:ahLst/>
              <a:cxnLst/>
              <a:rect l="l" t="t" r="r" b="b"/>
              <a:pathLst>
                <a:path w="1173479" h="670560" extrusionOk="0">
                  <a:moveTo>
                    <a:pt x="1062227" y="670560"/>
                  </a:moveTo>
                  <a:lnTo>
                    <a:pt x="112775" y="670560"/>
                  </a:lnTo>
                  <a:lnTo>
                    <a:pt x="68794" y="661963"/>
                  </a:lnTo>
                  <a:lnTo>
                    <a:pt x="32956" y="638365"/>
                  </a:lnTo>
                  <a:lnTo>
                    <a:pt x="8834" y="603051"/>
                  </a:lnTo>
                  <a:lnTo>
                    <a:pt x="0" y="559308"/>
                  </a:lnTo>
                  <a:lnTo>
                    <a:pt x="0" y="112775"/>
                  </a:lnTo>
                  <a:lnTo>
                    <a:pt x="8834" y="68794"/>
                  </a:lnTo>
                  <a:lnTo>
                    <a:pt x="32956" y="32956"/>
                  </a:lnTo>
                  <a:lnTo>
                    <a:pt x="68794" y="8834"/>
                  </a:lnTo>
                  <a:lnTo>
                    <a:pt x="112775" y="0"/>
                  </a:lnTo>
                  <a:lnTo>
                    <a:pt x="1062227" y="0"/>
                  </a:lnTo>
                  <a:lnTo>
                    <a:pt x="1105971" y="8834"/>
                  </a:lnTo>
                  <a:lnTo>
                    <a:pt x="1141285" y="32956"/>
                  </a:lnTo>
                  <a:lnTo>
                    <a:pt x="1164883" y="68794"/>
                  </a:lnTo>
                  <a:lnTo>
                    <a:pt x="1173479" y="112775"/>
                  </a:lnTo>
                  <a:lnTo>
                    <a:pt x="1173479" y="559308"/>
                  </a:lnTo>
                  <a:lnTo>
                    <a:pt x="1164883" y="603051"/>
                  </a:lnTo>
                  <a:lnTo>
                    <a:pt x="1141285" y="638365"/>
                  </a:lnTo>
                  <a:lnTo>
                    <a:pt x="1105971" y="661963"/>
                  </a:lnTo>
                  <a:lnTo>
                    <a:pt x="1062227" y="67056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5" name="Google Shape;75;p3">
              <a:extLst>
                <a:ext uri="{FF2B5EF4-FFF2-40B4-BE49-F238E27FC236}">
                  <a16:creationId xmlns:a16="http://schemas.microsoft.com/office/drawing/2014/main" id="{742228C7-72D8-4BE0-B2B2-7E407FD4D060}"/>
                </a:ext>
              </a:extLst>
            </p:cNvPr>
            <p:cNvPicPr preferRelativeResize="0"/>
            <p:nvPr/>
          </p:nvPicPr>
          <p:blipFill rotWithShape="1">
            <a:blip r:embed="rId3">
              <a:alphaModFix/>
            </a:blip>
            <a:srcRect/>
            <a:stretch/>
          </p:blipFill>
          <p:spPr>
            <a:xfrm>
              <a:off x="5445252" y="614172"/>
              <a:ext cx="1347216" cy="594359"/>
            </a:xfrm>
            <a:prstGeom prst="rect">
              <a:avLst/>
            </a:prstGeom>
            <a:noFill/>
            <a:ln>
              <a:noFill/>
            </a:ln>
          </p:spPr>
        </p:pic>
      </p:grpSp>
      <p:sp>
        <p:nvSpPr>
          <p:cNvPr id="76" name="Google Shape;76;p3">
            <a:extLst>
              <a:ext uri="{FF2B5EF4-FFF2-40B4-BE49-F238E27FC236}">
                <a16:creationId xmlns:a16="http://schemas.microsoft.com/office/drawing/2014/main" id="{D1615FA9-9137-399B-D84B-38122C0823B9}"/>
              </a:ext>
            </a:extLst>
          </p:cNvPr>
          <p:cNvSpPr txBox="1">
            <a:spLocks noGrp="1"/>
          </p:cNvSpPr>
          <p:nvPr>
            <p:ph type="ftr" idx="11"/>
          </p:nvPr>
        </p:nvSpPr>
        <p:spPr>
          <a:xfrm>
            <a:off x="592294" y="7225551"/>
            <a:ext cx="751205" cy="193040"/>
          </a:xfrm>
          <a:prstGeom prst="rect">
            <a:avLst/>
          </a:prstGeom>
          <a:noFill/>
          <a:ln>
            <a:noFill/>
          </a:ln>
        </p:spPr>
        <p:txBody>
          <a:bodyPr spcFirstLastPara="1" wrap="square" lIns="0" tIns="0" rIns="0" bIns="0" anchor="t" anchorCtr="0">
            <a:spAutoFit/>
          </a:bodyPr>
          <a:lstStyle/>
          <a:p>
            <a:pPr marL="12700" lvl="0" indent="0" algn="l" rtl="0">
              <a:lnSpc>
                <a:spcPct val="103846"/>
              </a:lnSpc>
              <a:spcBef>
                <a:spcPts val="0"/>
              </a:spcBef>
              <a:spcAft>
                <a:spcPts val="0"/>
              </a:spcAft>
              <a:buNone/>
            </a:pPr>
            <a:endParaRPr/>
          </a:p>
        </p:txBody>
      </p:sp>
      <p:sp>
        <p:nvSpPr>
          <p:cNvPr id="77" name="Google Shape;77;p3">
            <a:extLst>
              <a:ext uri="{FF2B5EF4-FFF2-40B4-BE49-F238E27FC236}">
                <a16:creationId xmlns:a16="http://schemas.microsoft.com/office/drawing/2014/main" id="{DB3EB24A-B924-73AF-93F2-9A83594A8232}"/>
              </a:ext>
            </a:extLst>
          </p:cNvPr>
          <p:cNvSpPr txBox="1">
            <a:spLocks noGrp="1"/>
          </p:cNvSpPr>
          <p:nvPr>
            <p:ph type="title"/>
          </p:nvPr>
        </p:nvSpPr>
        <p:spPr>
          <a:xfrm>
            <a:off x="592294" y="350752"/>
            <a:ext cx="6511033" cy="677108"/>
          </a:xfrm>
          <a:prstGeom prst="rect">
            <a:avLst/>
          </a:prstGeom>
          <a:noFill/>
          <a:ln>
            <a:noFill/>
          </a:ln>
        </p:spPr>
        <p:txBody>
          <a:bodyPr spcFirstLastPara="1" wrap="square" lIns="0" tIns="0" rIns="0" bIns="0" anchor="t" anchorCtr="0">
            <a:spAutoFit/>
          </a:bodyPr>
          <a:lstStyle/>
          <a:p>
            <a:pPr marL="0" lvl="0" indent="0" rtl="0">
              <a:spcBef>
                <a:spcPts val="0"/>
              </a:spcBef>
              <a:spcAft>
                <a:spcPts val="0"/>
              </a:spcAft>
              <a:buNone/>
            </a:pPr>
            <a:r>
              <a:rPr lang="en-IN" dirty="0">
                <a:latin typeface="+mj-lt"/>
              </a:rPr>
              <a:t>One-Page Abstract</a:t>
            </a:r>
            <a:endParaRPr dirty="0">
              <a:latin typeface="+mj-lt"/>
            </a:endParaRPr>
          </a:p>
        </p:txBody>
      </p:sp>
      <p:sp>
        <p:nvSpPr>
          <p:cNvPr id="78" name="Google Shape;78;p3">
            <a:extLst>
              <a:ext uri="{FF2B5EF4-FFF2-40B4-BE49-F238E27FC236}">
                <a16:creationId xmlns:a16="http://schemas.microsoft.com/office/drawing/2014/main" id="{7349618E-ED5D-5A7F-C68D-43F9C53BEAB7}"/>
              </a:ext>
            </a:extLst>
          </p:cNvPr>
          <p:cNvSpPr txBox="1"/>
          <p:nvPr/>
        </p:nvSpPr>
        <p:spPr>
          <a:xfrm>
            <a:off x="479502" y="1418287"/>
            <a:ext cx="9197898" cy="5539948"/>
          </a:xfrm>
          <a:prstGeom prst="rect">
            <a:avLst/>
          </a:prstGeom>
          <a:noFill/>
          <a:ln>
            <a:noFill/>
          </a:ln>
        </p:spPr>
        <p:txBody>
          <a:bodyPr spcFirstLastPara="1" wrap="square" lIns="91425" tIns="91425" rIns="91425" bIns="91425" anchor="t" anchorCtr="0">
            <a:spAutoFit/>
          </a:bodyPr>
          <a:lstStyle/>
          <a:p>
            <a:r>
              <a:rPr lang="en-GB" sz="2000" b="1" dirty="0">
                <a:highlight>
                  <a:srgbClr val="FFFFFF"/>
                </a:highlight>
              </a:rPr>
              <a:t>⚡ Cross-Attention Only Time Series transformer</a:t>
            </a:r>
          </a:p>
          <a:p>
            <a:r>
              <a:rPr lang="en-GB" sz="2000" dirty="0">
                <a:highlight>
                  <a:srgbClr val="FFFFFF"/>
                </a:highlight>
              </a:rPr>
              <a:t>CATS removes self-attention and retains only cross-attention in its transformer architecture. This design choice aims to better preserve temporal information in time series forecasting, addressing the potential loss of such information during the embedding process in traditional transformer models.</a:t>
            </a:r>
          </a:p>
          <a:p>
            <a:endParaRPr lang="en-GB" sz="2000" dirty="0">
              <a:highlight>
                <a:srgbClr val="FFFFFF"/>
              </a:highlight>
            </a:endParaRPr>
          </a:p>
          <a:p>
            <a:r>
              <a:rPr lang="en-GB" sz="2000" b="1" dirty="0">
                <a:highlight>
                  <a:srgbClr val="FFFFFF"/>
                </a:highlight>
              </a:rPr>
              <a:t>⚡ Time and Memory Efficiency</a:t>
            </a:r>
          </a:p>
          <a:p>
            <a:r>
              <a:rPr lang="en-GB" sz="2000" dirty="0">
                <a:highlight>
                  <a:srgbClr val="FFFFFF"/>
                </a:highlight>
              </a:rPr>
              <a:t>CATS achieves improved time and memory efficiency compared to traditional self-attention-based transformers. While self-attention complexity grows quadratically with input length (O(L2)), CATS' cross-attention-only approach scales linearly (O(LT)).</a:t>
            </a:r>
          </a:p>
          <a:p>
            <a:endParaRPr lang="en-GB" sz="2000" dirty="0">
              <a:highlight>
                <a:srgbClr val="FFFFFF"/>
              </a:highlight>
            </a:endParaRPr>
          </a:p>
          <a:p>
            <a:r>
              <a:rPr lang="en-GB" sz="2000" b="1" dirty="0">
                <a:highlight>
                  <a:srgbClr val="FFFFFF"/>
                </a:highlight>
              </a:rPr>
              <a:t>⚡ Enhanced Parameter Sharing</a:t>
            </a:r>
          </a:p>
          <a:p>
            <a:r>
              <a:rPr lang="en-GB" sz="2000" dirty="0">
                <a:highlight>
                  <a:srgbClr val="FFFFFF"/>
                </a:highlight>
              </a:rPr>
              <a:t>CATS implements extensive parameter sharing across all layers and dimensions for each horizon-dependent query. This approach, including shared projection layers, significantly reduces parameter count and improves computational efficiency in both training and inference phases.</a:t>
            </a:r>
          </a:p>
        </p:txBody>
      </p:sp>
    </p:spTree>
    <p:extLst>
      <p:ext uri="{BB962C8B-B14F-4D97-AF65-F5344CB8AC3E}">
        <p14:creationId xmlns:p14="http://schemas.microsoft.com/office/powerpoint/2010/main" val="387998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72">
          <a:extLst>
            <a:ext uri="{FF2B5EF4-FFF2-40B4-BE49-F238E27FC236}">
              <a16:creationId xmlns:a16="http://schemas.microsoft.com/office/drawing/2014/main" id="{CAD0FAAC-06DF-38FF-4496-410EFB820E79}"/>
            </a:ext>
          </a:extLst>
        </p:cNvPr>
        <p:cNvGrpSpPr/>
        <p:nvPr/>
      </p:nvGrpSpPr>
      <p:grpSpPr>
        <a:xfrm>
          <a:off x="0" y="0"/>
          <a:ext cx="0" cy="0"/>
          <a:chOff x="0" y="0"/>
          <a:chExt cx="0" cy="0"/>
        </a:xfrm>
      </p:grpSpPr>
      <p:grpSp>
        <p:nvGrpSpPr>
          <p:cNvPr id="73" name="Google Shape;73;p3">
            <a:extLst>
              <a:ext uri="{FF2B5EF4-FFF2-40B4-BE49-F238E27FC236}">
                <a16:creationId xmlns:a16="http://schemas.microsoft.com/office/drawing/2014/main" id="{6C87CFDB-019F-A88B-B3C1-4F5DE8D40B5D}"/>
              </a:ext>
            </a:extLst>
          </p:cNvPr>
          <p:cNvGrpSpPr/>
          <p:nvPr/>
        </p:nvGrpSpPr>
        <p:grpSpPr>
          <a:xfrm>
            <a:off x="7391400" y="186618"/>
            <a:ext cx="2286000" cy="1032582"/>
            <a:chOff x="5445252" y="614172"/>
            <a:chExt cx="1347216" cy="673607"/>
          </a:xfrm>
        </p:grpSpPr>
        <p:sp>
          <p:nvSpPr>
            <p:cNvPr id="74" name="Google Shape;74;p3">
              <a:extLst>
                <a:ext uri="{FF2B5EF4-FFF2-40B4-BE49-F238E27FC236}">
                  <a16:creationId xmlns:a16="http://schemas.microsoft.com/office/drawing/2014/main" id="{ED92B9EE-6702-F4DC-4EA7-E5FFEEC621AD}"/>
                </a:ext>
              </a:extLst>
            </p:cNvPr>
            <p:cNvSpPr/>
            <p:nvPr/>
          </p:nvSpPr>
          <p:spPr>
            <a:xfrm>
              <a:off x="5532120" y="617219"/>
              <a:ext cx="1173480" cy="670560"/>
            </a:xfrm>
            <a:custGeom>
              <a:avLst/>
              <a:gdLst/>
              <a:ahLst/>
              <a:cxnLst/>
              <a:rect l="l" t="t" r="r" b="b"/>
              <a:pathLst>
                <a:path w="1173479" h="670560" extrusionOk="0">
                  <a:moveTo>
                    <a:pt x="1062227" y="670560"/>
                  </a:moveTo>
                  <a:lnTo>
                    <a:pt x="112775" y="670560"/>
                  </a:lnTo>
                  <a:lnTo>
                    <a:pt x="68794" y="661963"/>
                  </a:lnTo>
                  <a:lnTo>
                    <a:pt x="32956" y="638365"/>
                  </a:lnTo>
                  <a:lnTo>
                    <a:pt x="8834" y="603051"/>
                  </a:lnTo>
                  <a:lnTo>
                    <a:pt x="0" y="559308"/>
                  </a:lnTo>
                  <a:lnTo>
                    <a:pt x="0" y="112775"/>
                  </a:lnTo>
                  <a:lnTo>
                    <a:pt x="8834" y="68794"/>
                  </a:lnTo>
                  <a:lnTo>
                    <a:pt x="32956" y="32956"/>
                  </a:lnTo>
                  <a:lnTo>
                    <a:pt x="68794" y="8834"/>
                  </a:lnTo>
                  <a:lnTo>
                    <a:pt x="112775" y="0"/>
                  </a:lnTo>
                  <a:lnTo>
                    <a:pt x="1062227" y="0"/>
                  </a:lnTo>
                  <a:lnTo>
                    <a:pt x="1105971" y="8834"/>
                  </a:lnTo>
                  <a:lnTo>
                    <a:pt x="1141285" y="32956"/>
                  </a:lnTo>
                  <a:lnTo>
                    <a:pt x="1164883" y="68794"/>
                  </a:lnTo>
                  <a:lnTo>
                    <a:pt x="1173479" y="112775"/>
                  </a:lnTo>
                  <a:lnTo>
                    <a:pt x="1173479" y="559308"/>
                  </a:lnTo>
                  <a:lnTo>
                    <a:pt x="1164883" y="603051"/>
                  </a:lnTo>
                  <a:lnTo>
                    <a:pt x="1141285" y="638365"/>
                  </a:lnTo>
                  <a:lnTo>
                    <a:pt x="1105971" y="661963"/>
                  </a:lnTo>
                  <a:lnTo>
                    <a:pt x="1062227" y="67056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5" name="Google Shape;75;p3">
              <a:extLst>
                <a:ext uri="{FF2B5EF4-FFF2-40B4-BE49-F238E27FC236}">
                  <a16:creationId xmlns:a16="http://schemas.microsoft.com/office/drawing/2014/main" id="{D809EDAC-BEB7-E67D-0C9C-DF3BA2844410}"/>
                </a:ext>
              </a:extLst>
            </p:cNvPr>
            <p:cNvPicPr preferRelativeResize="0"/>
            <p:nvPr/>
          </p:nvPicPr>
          <p:blipFill rotWithShape="1">
            <a:blip r:embed="rId3">
              <a:alphaModFix/>
            </a:blip>
            <a:srcRect/>
            <a:stretch/>
          </p:blipFill>
          <p:spPr>
            <a:xfrm>
              <a:off x="5445252" y="614172"/>
              <a:ext cx="1347216" cy="594359"/>
            </a:xfrm>
            <a:prstGeom prst="rect">
              <a:avLst/>
            </a:prstGeom>
            <a:noFill/>
            <a:ln>
              <a:noFill/>
            </a:ln>
          </p:spPr>
        </p:pic>
      </p:grpSp>
      <p:sp>
        <p:nvSpPr>
          <p:cNvPr id="76" name="Google Shape;76;p3">
            <a:extLst>
              <a:ext uri="{FF2B5EF4-FFF2-40B4-BE49-F238E27FC236}">
                <a16:creationId xmlns:a16="http://schemas.microsoft.com/office/drawing/2014/main" id="{31D4234F-5A10-EF37-B54F-6E50335BDB76}"/>
              </a:ext>
            </a:extLst>
          </p:cNvPr>
          <p:cNvSpPr txBox="1">
            <a:spLocks noGrp="1"/>
          </p:cNvSpPr>
          <p:nvPr>
            <p:ph type="ftr" idx="11"/>
          </p:nvPr>
        </p:nvSpPr>
        <p:spPr>
          <a:xfrm>
            <a:off x="592294" y="7225551"/>
            <a:ext cx="751205" cy="193040"/>
          </a:xfrm>
          <a:prstGeom prst="rect">
            <a:avLst/>
          </a:prstGeom>
          <a:noFill/>
          <a:ln>
            <a:noFill/>
          </a:ln>
        </p:spPr>
        <p:txBody>
          <a:bodyPr spcFirstLastPara="1" wrap="square" lIns="0" tIns="0" rIns="0" bIns="0" anchor="t" anchorCtr="0">
            <a:spAutoFit/>
          </a:bodyPr>
          <a:lstStyle/>
          <a:p>
            <a:pPr marL="12700" lvl="0" indent="0" algn="l" rtl="0">
              <a:lnSpc>
                <a:spcPct val="103846"/>
              </a:lnSpc>
              <a:spcBef>
                <a:spcPts val="0"/>
              </a:spcBef>
              <a:spcAft>
                <a:spcPts val="0"/>
              </a:spcAft>
              <a:buNone/>
            </a:pPr>
            <a:endParaRPr/>
          </a:p>
        </p:txBody>
      </p:sp>
      <p:sp>
        <p:nvSpPr>
          <p:cNvPr id="77" name="Google Shape;77;p3">
            <a:extLst>
              <a:ext uri="{FF2B5EF4-FFF2-40B4-BE49-F238E27FC236}">
                <a16:creationId xmlns:a16="http://schemas.microsoft.com/office/drawing/2014/main" id="{524CACA8-0E45-76C0-E228-BF6E54546928}"/>
              </a:ext>
            </a:extLst>
          </p:cNvPr>
          <p:cNvSpPr txBox="1">
            <a:spLocks noGrp="1"/>
          </p:cNvSpPr>
          <p:nvPr>
            <p:ph type="title"/>
          </p:nvPr>
        </p:nvSpPr>
        <p:spPr>
          <a:xfrm>
            <a:off x="381000" y="350752"/>
            <a:ext cx="6722327" cy="677108"/>
          </a:xfrm>
          <a:prstGeom prst="rect">
            <a:avLst/>
          </a:prstGeom>
          <a:noFill/>
          <a:ln>
            <a:noFill/>
          </a:ln>
        </p:spPr>
        <p:txBody>
          <a:bodyPr spcFirstLastPara="1" wrap="square" lIns="0" tIns="0" rIns="0" bIns="0" anchor="t" anchorCtr="0">
            <a:spAutoFit/>
          </a:bodyPr>
          <a:lstStyle/>
          <a:p>
            <a:pPr marL="0" lvl="0" indent="0" rtl="0">
              <a:spcBef>
                <a:spcPts val="0"/>
              </a:spcBef>
              <a:spcAft>
                <a:spcPts val="0"/>
              </a:spcAft>
              <a:buNone/>
            </a:pPr>
            <a:r>
              <a:rPr lang="en-IN" dirty="0">
                <a:latin typeface="+mj-lt"/>
              </a:rPr>
              <a:t>Architecture Diagram</a:t>
            </a:r>
            <a:endParaRPr dirty="0">
              <a:latin typeface="+mj-lt"/>
            </a:endParaRPr>
          </a:p>
        </p:txBody>
      </p:sp>
      <p:pic>
        <p:nvPicPr>
          <p:cNvPr id="1026" name="Picture 2" descr="alt text">
            <a:extLst>
              <a:ext uri="{FF2B5EF4-FFF2-40B4-BE49-F238E27FC236}">
                <a16:creationId xmlns:a16="http://schemas.microsoft.com/office/drawing/2014/main" id="{35BAFDAA-E09C-8760-92DA-FD185F4521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626" y="1568143"/>
            <a:ext cx="9531415" cy="50891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19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2"/>
        <p:cNvGrpSpPr/>
        <p:nvPr/>
      </p:nvGrpSpPr>
      <p:grpSpPr>
        <a:xfrm>
          <a:off x="0" y="0"/>
          <a:ext cx="0" cy="0"/>
          <a:chOff x="0" y="0"/>
          <a:chExt cx="0" cy="0"/>
        </a:xfrm>
      </p:grpSpPr>
      <p:grpSp>
        <p:nvGrpSpPr>
          <p:cNvPr id="83" name="Google Shape;83;p4"/>
          <p:cNvGrpSpPr/>
          <p:nvPr/>
        </p:nvGrpSpPr>
        <p:grpSpPr>
          <a:xfrm>
            <a:off x="7391400" y="186618"/>
            <a:ext cx="2286000" cy="1032582"/>
            <a:chOff x="5445252" y="614172"/>
            <a:chExt cx="1347216" cy="673607"/>
          </a:xfrm>
        </p:grpSpPr>
        <p:sp>
          <p:nvSpPr>
            <p:cNvPr id="84" name="Google Shape;84;p4"/>
            <p:cNvSpPr/>
            <p:nvPr/>
          </p:nvSpPr>
          <p:spPr>
            <a:xfrm>
              <a:off x="5532120" y="617219"/>
              <a:ext cx="1173480" cy="670560"/>
            </a:xfrm>
            <a:custGeom>
              <a:avLst/>
              <a:gdLst/>
              <a:ahLst/>
              <a:cxnLst/>
              <a:rect l="l" t="t" r="r" b="b"/>
              <a:pathLst>
                <a:path w="1173479" h="670560" extrusionOk="0">
                  <a:moveTo>
                    <a:pt x="1062227" y="670560"/>
                  </a:moveTo>
                  <a:lnTo>
                    <a:pt x="112775" y="670560"/>
                  </a:lnTo>
                  <a:lnTo>
                    <a:pt x="68794" y="661963"/>
                  </a:lnTo>
                  <a:lnTo>
                    <a:pt x="32956" y="638365"/>
                  </a:lnTo>
                  <a:lnTo>
                    <a:pt x="8834" y="603051"/>
                  </a:lnTo>
                  <a:lnTo>
                    <a:pt x="0" y="559308"/>
                  </a:lnTo>
                  <a:lnTo>
                    <a:pt x="0" y="112775"/>
                  </a:lnTo>
                  <a:lnTo>
                    <a:pt x="8834" y="68794"/>
                  </a:lnTo>
                  <a:lnTo>
                    <a:pt x="32956" y="32956"/>
                  </a:lnTo>
                  <a:lnTo>
                    <a:pt x="68794" y="8834"/>
                  </a:lnTo>
                  <a:lnTo>
                    <a:pt x="112775" y="0"/>
                  </a:lnTo>
                  <a:lnTo>
                    <a:pt x="1062227" y="0"/>
                  </a:lnTo>
                  <a:lnTo>
                    <a:pt x="1105971" y="8834"/>
                  </a:lnTo>
                  <a:lnTo>
                    <a:pt x="1141285" y="32956"/>
                  </a:lnTo>
                  <a:lnTo>
                    <a:pt x="1164883" y="68794"/>
                  </a:lnTo>
                  <a:lnTo>
                    <a:pt x="1173479" y="112775"/>
                  </a:lnTo>
                  <a:lnTo>
                    <a:pt x="1173479" y="559308"/>
                  </a:lnTo>
                  <a:lnTo>
                    <a:pt x="1164883" y="603051"/>
                  </a:lnTo>
                  <a:lnTo>
                    <a:pt x="1141285" y="638365"/>
                  </a:lnTo>
                  <a:lnTo>
                    <a:pt x="1105971" y="661963"/>
                  </a:lnTo>
                  <a:lnTo>
                    <a:pt x="1062227" y="67056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5" name="Google Shape;85;p4"/>
            <p:cNvPicPr preferRelativeResize="0"/>
            <p:nvPr/>
          </p:nvPicPr>
          <p:blipFill rotWithShape="1">
            <a:blip r:embed="rId3">
              <a:alphaModFix/>
            </a:blip>
            <a:srcRect/>
            <a:stretch/>
          </p:blipFill>
          <p:spPr>
            <a:xfrm>
              <a:off x="5445252" y="614172"/>
              <a:ext cx="1347216" cy="594359"/>
            </a:xfrm>
            <a:prstGeom prst="rect">
              <a:avLst/>
            </a:prstGeom>
            <a:noFill/>
            <a:ln>
              <a:noFill/>
            </a:ln>
          </p:spPr>
        </p:pic>
      </p:grpSp>
      <p:sp>
        <p:nvSpPr>
          <p:cNvPr id="86" name="Google Shape;86;p4"/>
          <p:cNvSpPr txBox="1">
            <a:spLocks noGrp="1"/>
          </p:cNvSpPr>
          <p:nvPr>
            <p:ph type="ftr" idx="11"/>
          </p:nvPr>
        </p:nvSpPr>
        <p:spPr>
          <a:xfrm>
            <a:off x="592294" y="7225551"/>
            <a:ext cx="751205" cy="193040"/>
          </a:xfrm>
          <a:prstGeom prst="rect">
            <a:avLst/>
          </a:prstGeom>
          <a:noFill/>
          <a:ln>
            <a:noFill/>
          </a:ln>
        </p:spPr>
        <p:txBody>
          <a:bodyPr spcFirstLastPara="1" wrap="square" lIns="0" tIns="0" rIns="0" bIns="0" anchor="t" anchorCtr="0">
            <a:spAutoFit/>
          </a:bodyPr>
          <a:lstStyle/>
          <a:p>
            <a:pPr marL="12700" lvl="0" indent="0" algn="l" rtl="0">
              <a:lnSpc>
                <a:spcPct val="103846"/>
              </a:lnSpc>
              <a:spcBef>
                <a:spcPts val="0"/>
              </a:spcBef>
              <a:spcAft>
                <a:spcPts val="0"/>
              </a:spcAft>
              <a:buNone/>
            </a:pPr>
            <a:endParaRPr/>
          </a:p>
        </p:txBody>
      </p:sp>
      <p:sp>
        <p:nvSpPr>
          <p:cNvPr id="87" name="Google Shape;87;p4"/>
          <p:cNvSpPr txBox="1">
            <a:spLocks noGrp="1"/>
          </p:cNvSpPr>
          <p:nvPr>
            <p:ph type="title"/>
          </p:nvPr>
        </p:nvSpPr>
        <p:spPr>
          <a:xfrm>
            <a:off x="528402" y="293871"/>
            <a:ext cx="5948598" cy="677108"/>
          </a:xfrm>
          <a:prstGeom prst="rect">
            <a:avLst/>
          </a:prstGeom>
          <a:noFill/>
          <a:ln>
            <a:noFill/>
          </a:ln>
        </p:spPr>
        <p:txBody>
          <a:bodyPr spcFirstLastPara="1" wrap="square" lIns="0" tIns="0" rIns="0" bIns="0" anchor="t" anchorCtr="0">
            <a:spAutoFit/>
          </a:bodyPr>
          <a:lstStyle/>
          <a:p>
            <a:pPr marL="0" lvl="0" indent="0" rtl="0">
              <a:spcBef>
                <a:spcPts val="0"/>
              </a:spcBef>
              <a:spcAft>
                <a:spcPts val="0"/>
              </a:spcAft>
              <a:buNone/>
            </a:pPr>
            <a:r>
              <a:rPr lang="en-IN" dirty="0"/>
              <a:t>Literature Review </a:t>
            </a:r>
            <a:endParaRPr dirty="0"/>
          </a:p>
        </p:txBody>
      </p:sp>
      <p:sp>
        <p:nvSpPr>
          <p:cNvPr id="88" name="Google Shape;88;p4"/>
          <p:cNvSpPr txBox="1"/>
          <p:nvPr/>
        </p:nvSpPr>
        <p:spPr>
          <a:xfrm>
            <a:off x="528401" y="1439518"/>
            <a:ext cx="9001597" cy="3508623"/>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IN" sz="1800" b="1" dirty="0">
                <a:highlight>
                  <a:srgbClr val="FFFFFF"/>
                </a:highlight>
              </a:rPr>
              <a:t>ARIMA Models:</a:t>
            </a:r>
            <a:r>
              <a:rPr lang="en-IN" sz="1800" dirty="0">
                <a:highlight>
                  <a:srgbClr val="FFFFFF"/>
                </a:highlight>
              </a:rPr>
              <a:t> Traditional statistical forecasting; strong for stationary short-term series but limited for nonlinearities.</a:t>
            </a:r>
          </a:p>
          <a:p>
            <a:pPr marL="285750" indent="-285750">
              <a:buFont typeface="Arial" panose="020B0604020202020204" pitchFamily="34" charset="0"/>
              <a:buChar char="•"/>
            </a:pPr>
            <a:r>
              <a:rPr lang="en-IN" sz="1800" b="1" dirty="0" err="1">
                <a:highlight>
                  <a:srgbClr val="FFFFFF"/>
                </a:highlight>
              </a:rPr>
              <a:t>PatchTST</a:t>
            </a:r>
            <a:r>
              <a:rPr lang="en-IN" sz="1800" b="1" dirty="0">
                <a:highlight>
                  <a:srgbClr val="FFFFFF"/>
                </a:highlight>
              </a:rPr>
              <a:t> (ICLR 2023):</a:t>
            </a:r>
            <a:r>
              <a:rPr lang="en-IN" sz="1800" dirty="0">
                <a:highlight>
                  <a:srgbClr val="FFFFFF"/>
                </a:highlight>
              </a:rPr>
              <a:t> Channel-independent patching improves Transformers for time series.</a:t>
            </a:r>
          </a:p>
          <a:p>
            <a:pPr marL="285750" indent="-285750">
              <a:buFont typeface="Arial" panose="020B0604020202020204" pitchFamily="34" charset="0"/>
              <a:buChar char="•"/>
            </a:pPr>
            <a:r>
              <a:rPr lang="en-IN" sz="1800" b="1" dirty="0">
                <a:highlight>
                  <a:srgbClr val="FFFFFF"/>
                </a:highlight>
              </a:rPr>
              <a:t>“Are Transformers Effective for Time Series?” (2023):</a:t>
            </a:r>
            <a:r>
              <a:rPr lang="en-IN" sz="1800" dirty="0">
                <a:highlight>
                  <a:srgbClr val="FFFFFF"/>
                </a:highlight>
              </a:rPr>
              <a:t> Simple linear models (</a:t>
            </a:r>
            <a:r>
              <a:rPr lang="en-IN" sz="1800" dirty="0" err="1">
                <a:highlight>
                  <a:srgbClr val="FFFFFF"/>
                </a:highlight>
              </a:rPr>
              <a:t>DLinear</a:t>
            </a:r>
            <a:r>
              <a:rPr lang="en-IN" sz="1800" dirty="0">
                <a:highlight>
                  <a:srgbClr val="FFFFFF"/>
                </a:highlight>
              </a:rPr>
              <a:t>) often rival Transformers.</a:t>
            </a:r>
          </a:p>
          <a:p>
            <a:pPr marL="285750" indent="-285750">
              <a:buFont typeface="Arial" panose="020B0604020202020204" pitchFamily="34" charset="0"/>
              <a:buChar char="•"/>
            </a:pPr>
            <a:r>
              <a:rPr lang="en-IN" sz="1800" b="1" dirty="0" err="1">
                <a:highlight>
                  <a:srgbClr val="FFFFFF"/>
                </a:highlight>
              </a:rPr>
              <a:t>iTransformer</a:t>
            </a:r>
            <a:r>
              <a:rPr lang="en-IN" sz="1800" b="1" dirty="0">
                <a:highlight>
                  <a:srgbClr val="FFFFFF"/>
                </a:highlight>
              </a:rPr>
              <a:t> (ICLR 2024):</a:t>
            </a:r>
            <a:r>
              <a:rPr lang="en-IN" sz="1800" dirty="0">
                <a:highlight>
                  <a:srgbClr val="FFFFFF"/>
                </a:highlight>
              </a:rPr>
              <a:t> Variable-as-token approach; strong multivariate forecasting.</a:t>
            </a:r>
          </a:p>
          <a:p>
            <a:pPr marL="285750" indent="-285750">
              <a:buFont typeface="Arial" panose="020B0604020202020204" pitchFamily="34" charset="0"/>
              <a:buChar char="•"/>
            </a:pPr>
            <a:r>
              <a:rPr lang="en-IN" sz="1800" b="1" dirty="0" err="1">
                <a:highlight>
                  <a:srgbClr val="FFFFFF"/>
                </a:highlight>
              </a:rPr>
              <a:t>TimeMixer</a:t>
            </a:r>
            <a:r>
              <a:rPr lang="en-IN" sz="1800" b="1" dirty="0">
                <a:highlight>
                  <a:srgbClr val="FFFFFF"/>
                </a:highlight>
              </a:rPr>
              <a:t> (2024):</a:t>
            </a:r>
            <a:r>
              <a:rPr lang="en-IN" sz="1800" dirty="0">
                <a:highlight>
                  <a:srgbClr val="FFFFFF"/>
                </a:highlight>
              </a:rPr>
              <a:t> Pure MLP-based multiscale mixing; challenges attention-based dominance.</a:t>
            </a:r>
          </a:p>
          <a:p>
            <a:pPr marL="285750" indent="-285750">
              <a:buFont typeface="Arial" panose="020B0604020202020204" pitchFamily="34" charset="0"/>
              <a:buChar char="•"/>
            </a:pPr>
            <a:r>
              <a:rPr lang="en-IN" sz="1800" b="1" dirty="0">
                <a:highlight>
                  <a:srgbClr val="FFFFFF"/>
                </a:highlight>
              </a:rPr>
              <a:t>CATS (</a:t>
            </a:r>
            <a:r>
              <a:rPr lang="en-IN" sz="1800" b="1" dirty="0" err="1">
                <a:highlight>
                  <a:srgbClr val="FFFFFF"/>
                </a:highlight>
              </a:rPr>
              <a:t>NeurIPS</a:t>
            </a:r>
            <a:r>
              <a:rPr lang="en-IN" sz="1800" b="1" dirty="0">
                <a:highlight>
                  <a:srgbClr val="FFFFFF"/>
                </a:highlight>
              </a:rPr>
              <a:t> 2024):</a:t>
            </a:r>
            <a:r>
              <a:rPr lang="en-IN" sz="1800" dirty="0">
                <a:highlight>
                  <a:srgbClr val="FFFFFF"/>
                </a:highlight>
              </a:rPr>
              <a:t> Removes self-attention, uses horizon-aware cross-attention; efficient, strong in long-term forecasting.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2">
          <a:extLst>
            <a:ext uri="{FF2B5EF4-FFF2-40B4-BE49-F238E27FC236}">
              <a16:creationId xmlns:a16="http://schemas.microsoft.com/office/drawing/2014/main" id="{502E9002-CF4C-3B62-737B-287C030D0023}"/>
            </a:ext>
          </a:extLst>
        </p:cNvPr>
        <p:cNvGrpSpPr/>
        <p:nvPr/>
      </p:nvGrpSpPr>
      <p:grpSpPr>
        <a:xfrm>
          <a:off x="0" y="0"/>
          <a:ext cx="0" cy="0"/>
          <a:chOff x="0" y="0"/>
          <a:chExt cx="0" cy="0"/>
        </a:xfrm>
      </p:grpSpPr>
      <p:grpSp>
        <p:nvGrpSpPr>
          <p:cNvPr id="83" name="Google Shape;83;p4">
            <a:extLst>
              <a:ext uri="{FF2B5EF4-FFF2-40B4-BE49-F238E27FC236}">
                <a16:creationId xmlns:a16="http://schemas.microsoft.com/office/drawing/2014/main" id="{A8FF896F-E577-F868-724D-401EF69323A7}"/>
              </a:ext>
            </a:extLst>
          </p:cNvPr>
          <p:cNvGrpSpPr/>
          <p:nvPr/>
        </p:nvGrpSpPr>
        <p:grpSpPr>
          <a:xfrm>
            <a:off x="7391400" y="186618"/>
            <a:ext cx="2286000" cy="1032582"/>
            <a:chOff x="5445252" y="614172"/>
            <a:chExt cx="1347216" cy="673607"/>
          </a:xfrm>
        </p:grpSpPr>
        <p:sp>
          <p:nvSpPr>
            <p:cNvPr id="84" name="Google Shape;84;p4">
              <a:extLst>
                <a:ext uri="{FF2B5EF4-FFF2-40B4-BE49-F238E27FC236}">
                  <a16:creationId xmlns:a16="http://schemas.microsoft.com/office/drawing/2014/main" id="{75D27387-E097-EBF5-52F5-3F712CB2EA79}"/>
                </a:ext>
              </a:extLst>
            </p:cNvPr>
            <p:cNvSpPr/>
            <p:nvPr/>
          </p:nvSpPr>
          <p:spPr>
            <a:xfrm>
              <a:off x="5532120" y="617219"/>
              <a:ext cx="1173480" cy="670560"/>
            </a:xfrm>
            <a:custGeom>
              <a:avLst/>
              <a:gdLst/>
              <a:ahLst/>
              <a:cxnLst/>
              <a:rect l="l" t="t" r="r" b="b"/>
              <a:pathLst>
                <a:path w="1173479" h="670560" extrusionOk="0">
                  <a:moveTo>
                    <a:pt x="1062227" y="670560"/>
                  </a:moveTo>
                  <a:lnTo>
                    <a:pt x="112775" y="670560"/>
                  </a:lnTo>
                  <a:lnTo>
                    <a:pt x="68794" y="661963"/>
                  </a:lnTo>
                  <a:lnTo>
                    <a:pt x="32956" y="638365"/>
                  </a:lnTo>
                  <a:lnTo>
                    <a:pt x="8834" y="603051"/>
                  </a:lnTo>
                  <a:lnTo>
                    <a:pt x="0" y="559308"/>
                  </a:lnTo>
                  <a:lnTo>
                    <a:pt x="0" y="112775"/>
                  </a:lnTo>
                  <a:lnTo>
                    <a:pt x="8834" y="68794"/>
                  </a:lnTo>
                  <a:lnTo>
                    <a:pt x="32956" y="32956"/>
                  </a:lnTo>
                  <a:lnTo>
                    <a:pt x="68794" y="8834"/>
                  </a:lnTo>
                  <a:lnTo>
                    <a:pt x="112775" y="0"/>
                  </a:lnTo>
                  <a:lnTo>
                    <a:pt x="1062227" y="0"/>
                  </a:lnTo>
                  <a:lnTo>
                    <a:pt x="1105971" y="8834"/>
                  </a:lnTo>
                  <a:lnTo>
                    <a:pt x="1141285" y="32956"/>
                  </a:lnTo>
                  <a:lnTo>
                    <a:pt x="1164883" y="68794"/>
                  </a:lnTo>
                  <a:lnTo>
                    <a:pt x="1173479" y="112775"/>
                  </a:lnTo>
                  <a:lnTo>
                    <a:pt x="1173479" y="559308"/>
                  </a:lnTo>
                  <a:lnTo>
                    <a:pt x="1164883" y="603051"/>
                  </a:lnTo>
                  <a:lnTo>
                    <a:pt x="1141285" y="638365"/>
                  </a:lnTo>
                  <a:lnTo>
                    <a:pt x="1105971" y="661963"/>
                  </a:lnTo>
                  <a:lnTo>
                    <a:pt x="1062227" y="67056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5" name="Google Shape;85;p4">
              <a:extLst>
                <a:ext uri="{FF2B5EF4-FFF2-40B4-BE49-F238E27FC236}">
                  <a16:creationId xmlns:a16="http://schemas.microsoft.com/office/drawing/2014/main" id="{E7827C71-0518-2178-3B28-D0117D8B61A2}"/>
                </a:ext>
              </a:extLst>
            </p:cNvPr>
            <p:cNvPicPr preferRelativeResize="0"/>
            <p:nvPr/>
          </p:nvPicPr>
          <p:blipFill rotWithShape="1">
            <a:blip r:embed="rId3">
              <a:alphaModFix/>
            </a:blip>
            <a:srcRect/>
            <a:stretch/>
          </p:blipFill>
          <p:spPr>
            <a:xfrm>
              <a:off x="5445252" y="614172"/>
              <a:ext cx="1347216" cy="594359"/>
            </a:xfrm>
            <a:prstGeom prst="rect">
              <a:avLst/>
            </a:prstGeom>
            <a:noFill/>
            <a:ln>
              <a:noFill/>
            </a:ln>
          </p:spPr>
        </p:pic>
      </p:grpSp>
      <p:sp>
        <p:nvSpPr>
          <p:cNvPr id="86" name="Google Shape;86;p4">
            <a:extLst>
              <a:ext uri="{FF2B5EF4-FFF2-40B4-BE49-F238E27FC236}">
                <a16:creationId xmlns:a16="http://schemas.microsoft.com/office/drawing/2014/main" id="{F1555A31-6864-17C5-95E4-A98F1520FE7D}"/>
              </a:ext>
            </a:extLst>
          </p:cNvPr>
          <p:cNvSpPr txBox="1">
            <a:spLocks noGrp="1"/>
          </p:cNvSpPr>
          <p:nvPr>
            <p:ph type="ftr" idx="11"/>
          </p:nvPr>
        </p:nvSpPr>
        <p:spPr>
          <a:xfrm>
            <a:off x="592294" y="7225551"/>
            <a:ext cx="751205" cy="193040"/>
          </a:xfrm>
          <a:prstGeom prst="rect">
            <a:avLst/>
          </a:prstGeom>
          <a:noFill/>
          <a:ln>
            <a:noFill/>
          </a:ln>
        </p:spPr>
        <p:txBody>
          <a:bodyPr spcFirstLastPara="1" wrap="square" lIns="0" tIns="0" rIns="0" bIns="0" anchor="t" anchorCtr="0">
            <a:spAutoFit/>
          </a:bodyPr>
          <a:lstStyle/>
          <a:p>
            <a:pPr marL="12700" lvl="0" indent="0" algn="l" rtl="0">
              <a:lnSpc>
                <a:spcPct val="103846"/>
              </a:lnSpc>
              <a:spcBef>
                <a:spcPts val="0"/>
              </a:spcBef>
              <a:spcAft>
                <a:spcPts val="0"/>
              </a:spcAft>
              <a:buNone/>
            </a:pPr>
            <a:endParaRPr/>
          </a:p>
        </p:txBody>
      </p:sp>
      <p:sp>
        <p:nvSpPr>
          <p:cNvPr id="87" name="Google Shape;87;p4">
            <a:extLst>
              <a:ext uri="{FF2B5EF4-FFF2-40B4-BE49-F238E27FC236}">
                <a16:creationId xmlns:a16="http://schemas.microsoft.com/office/drawing/2014/main" id="{2A40CCB2-2EBE-E314-CBA1-8312F1CA6FD1}"/>
              </a:ext>
            </a:extLst>
          </p:cNvPr>
          <p:cNvSpPr txBox="1">
            <a:spLocks noGrp="1"/>
          </p:cNvSpPr>
          <p:nvPr>
            <p:ph type="title"/>
          </p:nvPr>
        </p:nvSpPr>
        <p:spPr>
          <a:xfrm>
            <a:off x="528402" y="293871"/>
            <a:ext cx="5948598" cy="677108"/>
          </a:xfrm>
          <a:prstGeom prst="rect">
            <a:avLst/>
          </a:prstGeom>
          <a:noFill/>
          <a:ln>
            <a:noFill/>
          </a:ln>
        </p:spPr>
        <p:txBody>
          <a:bodyPr spcFirstLastPara="1" wrap="square" lIns="0" tIns="0" rIns="0" bIns="0" anchor="t" anchorCtr="0">
            <a:spAutoFit/>
          </a:bodyPr>
          <a:lstStyle/>
          <a:p>
            <a:pPr marL="0" lvl="0" indent="0" rtl="0">
              <a:spcBef>
                <a:spcPts val="0"/>
              </a:spcBef>
              <a:spcAft>
                <a:spcPts val="0"/>
              </a:spcAft>
              <a:buNone/>
            </a:pPr>
            <a:r>
              <a:rPr lang="en-IN" dirty="0"/>
              <a:t>Literature Review </a:t>
            </a:r>
            <a:endParaRPr dirty="0"/>
          </a:p>
        </p:txBody>
      </p:sp>
      <p:sp>
        <p:nvSpPr>
          <p:cNvPr id="88" name="Google Shape;88;p4">
            <a:extLst>
              <a:ext uri="{FF2B5EF4-FFF2-40B4-BE49-F238E27FC236}">
                <a16:creationId xmlns:a16="http://schemas.microsoft.com/office/drawing/2014/main" id="{39E9090C-4C16-00ED-698A-64872146E449}"/>
              </a:ext>
            </a:extLst>
          </p:cNvPr>
          <p:cNvSpPr txBox="1"/>
          <p:nvPr/>
        </p:nvSpPr>
        <p:spPr>
          <a:xfrm>
            <a:off x="528401" y="1439518"/>
            <a:ext cx="9001597" cy="5724614"/>
          </a:xfrm>
          <a:prstGeom prst="rect">
            <a:avLst/>
          </a:prstGeom>
          <a:noFill/>
          <a:ln>
            <a:noFill/>
          </a:ln>
        </p:spPr>
        <p:txBody>
          <a:bodyPr spcFirstLastPara="1" wrap="square" lIns="91425" tIns="91425" rIns="91425" bIns="91425" anchor="t" anchorCtr="0">
            <a:spAutoFit/>
          </a:bodyPr>
          <a:lstStyle/>
          <a:p>
            <a:r>
              <a:rPr lang="en-GB" sz="1800" b="1" dirty="0">
                <a:highlight>
                  <a:srgbClr val="FFFFFF"/>
                </a:highlight>
              </a:rPr>
              <a:t>The </a:t>
            </a:r>
            <a:r>
              <a:rPr lang="en-GB" sz="1800" b="1" dirty="0" err="1">
                <a:highlight>
                  <a:srgbClr val="FFFFFF"/>
                </a:highlight>
              </a:rPr>
              <a:t>NeurIPS</a:t>
            </a:r>
            <a:r>
              <a:rPr lang="en-GB" sz="1800" b="1" dirty="0">
                <a:highlight>
                  <a:srgbClr val="FFFFFF"/>
                </a:highlight>
              </a:rPr>
              <a:t> 2024 Paper (CATS): What’s New</a:t>
            </a:r>
          </a:p>
          <a:p>
            <a:pPr marL="285750" indent="-285750">
              <a:buFont typeface="Arial" panose="020B0604020202020204" pitchFamily="34" charset="0"/>
              <a:buChar char="•"/>
            </a:pPr>
            <a:r>
              <a:rPr lang="en-GB" sz="1800" b="1" dirty="0">
                <a:highlight>
                  <a:srgbClr val="FFFFFF"/>
                </a:highlight>
              </a:rPr>
              <a:t>Core question.</a:t>
            </a:r>
            <a:r>
              <a:rPr lang="en-GB" sz="1800" dirty="0">
                <a:highlight>
                  <a:srgbClr val="FFFFFF"/>
                </a:highlight>
              </a:rPr>
              <a:t> Instead of debating “Transformers vs. linear models,” the paper isolates the role of </a:t>
            </a:r>
            <a:r>
              <a:rPr lang="en-GB" sz="1800" b="1" dirty="0">
                <a:highlight>
                  <a:srgbClr val="FFFFFF"/>
                </a:highlight>
              </a:rPr>
              <a:t>self-attention</a:t>
            </a:r>
            <a:r>
              <a:rPr lang="en-GB" sz="1800" dirty="0">
                <a:highlight>
                  <a:srgbClr val="FFFFFF"/>
                </a:highlight>
              </a:rPr>
              <a:t> itself and asks whether it is necessary for time-series forecasting. </a:t>
            </a:r>
            <a:r>
              <a:rPr lang="en-GB" sz="1800" dirty="0">
                <a:highlight>
                  <a:srgbClr val="FFFFFF"/>
                </a:highlight>
                <a:hlinkClick r:id="rId4"/>
              </a:rPr>
              <a:t>proceedings.neurips.cc</a:t>
            </a:r>
            <a:endParaRPr lang="en-GB" sz="1800" dirty="0">
              <a:highlight>
                <a:srgbClr val="FFFFFF"/>
              </a:highlight>
            </a:endParaRPr>
          </a:p>
          <a:p>
            <a:pPr marL="285750" indent="-285750">
              <a:buFont typeface="Arial" panose="020B0604020202020204" pitchFamily="34" charset="0"/>
              <a:buChar char="•"/>
            </a:pPr>
            <a:r>
              <a:rPr lang="en-GB" sz="1800" b="1" dirty="0">
                <a:highlight>
                  <a:srgbClr val="FFFFFF"/>
                </a:highlight>
              </a:rPr>
              <a:t>Key idea.</a:t>
            </a:r>
            <a:r>
              <a:rPr lang="en-GB" sz="1800" dirty="0">
                <a:highlight>
                  <a:srgbClr val="FFFFFF"/>
                </a:highlight>
              </a:rPr>
              <a:t> </a:t>
            </a:r>
          </a:p>
          <a:p>
            <a:pPr marL="285750" indent="-285750">
              <a:buFont typeface="Arial" panose="020B0604020202020204" pitchFamily="34" charset="0"/>
              <a:buChar char="•"/>
            </a:pPr>
            <a:r>
              <a:rPr lang="en-GB" sz="1800" dirty="0">
                <a:highlight>
                  <a:srgbClr val="FFFFFF"/>
                </a:highlight>
              </a:rPr>
              <a:t>The authors propose </a:t>
            </a:r>
            <a:r>
              <a:rPr lang="en-GB" sz="1800" b="1" dirty="0">
                <a:highlight>
                  <a:srgbClr val="FFFFFF"/>
                </a:highlight>
              </a:rPr>
              <a:t>CATS (Cross-Attention-only Time-Series transformer) </a:t>
            </a:r>
            <a:r>
              <a:rPr lang="en-GB" sz="1800" dirty="0">
                <a:highlight>
                  <a:srgbClr val="FFFFFF"/>
                </a:highlight>
              </a:rPr>
              <a:t>Remove </a:t>
            </a:r>
            <a:r>
              <a:rPr lang="en-GB" sz="1800" b="1" dirty="0">
                <a:highlight>
                  <a:srgbClr val="FFFFFF"/>
                </a:highlight>
              </a:rPr>
              <a:t>all self-attention</a:t>
            </a:r>
            <a:r>
              <a:rPr lang="en-GB" sz="1800" dirty="0">
                <a:highlight>
                  <a:srgbClr val="FFFFFF"/>
                </a:highlight>
              </a:rPr>
              <a:t>.</a:t>
            </a:r>
          </a:p>
          <a:p>
            <a:pPr marL="285750" indent="-285750">
              <a:buFont typeface="Arial" panose="020B0604020202020204" pitchFamily="34" charset="0"/>
              <a:buChar char="•"/>
            </a:pPr>
            <a:r>
              <a:rPr lang="en-GB" sz="1800" dirty="0">
                <a:highlight>
                  <a:srgbClr val="FFFFFF"/>
                </a:highlight>
              </a:rPr>
              <a:t>Treat </a:t>
            </a:r>
            <a:r>
              <a:rPr lang="en-GB" sz="1800" b="1" dirty="0">
                <a:highlight>
                  <a:srgbClr val="FFFFFF"/>
                </a:highlight>
              </a:rPr>
              <a:t>future horizons as learnable queries</a:t>
            </a:r>
            <a:r>
              <a:rPr lang="en-GB" sz="1800" dirty="0">
                <a:highlight>
                  <a:srgbClr val="FFFFFF"/>
                </a:highlight>
              </a:rPr>
              <a:t>; treat past history as keys/values (pure cross-attention).</a:t>
            </a:r>
          </a:p>
          <a:p>
            <a:pPr marL="285750" indent="-285750">
              <a:buFont typeface="Arial" panose="020B0604020202020204" pitchFamily="34" charset="0"/>
              <a:buChar char="•"/>
            </a:pPr>
            <a:r>
              <a:rPr lang="en-GB" sz="1800" dirty="0">
                <a:highlight>
                  <a:srgbClr val="FFFFFF"/>
                </a:highlight>
              </a:rPr>
              <a:t>Introduce </a:t>
            </a:r>
            <a:r>
              <a:rPr lang="en-GB" sz="1800" b="1" dirty="0">
                <a:highlight>
                  <a:srgbClr val="FFFFFF"/>
                </a:highlight>
              </a:rPr>
              <a:t>parameter sharing across horizons</a:t>
            </a:r>
            <a:r>
              <a:rPr lang="en-GB" sz="1800" dirty="0">
                <a:highlight>
                  <a:srgbClr val="FFFFFF"/>
                </a:highlight>
              </a:rPr>
              <a:t> and </a:t>
            </a:r>
            <a:r>
              <a:rPr lang="en-GB" sz="1800" b="1" dirty="0">
                <a:highlight>
                  <a:srgbClr val="FFFFFF"/>
                </a:highlight>
              </a:rPr>
              <a:t>query-adaptive masking</a:t>
            </a:r>
            <a:r>
              <a:rPr lang="en-GB" sz="1800" dirty="0">
                <a:highlight>
                  <a:srgbClr val="FFFFFF"/>
                </a:highlight>
              </a:rPr>
              <a:t> to improve efficiency and long-horizon accuracy. </a:t>
            </a:r>
            <a:r>
              <a:rPr lang="en-GB" sz="1800" dirty="0">
                <a:highlight>
                  <a:srgbClr val="FFFFFF"/>
                </a:highlight>
                <a:hlinkClick r:id="rId4"/>
              </a:rPr>
              <a:t>proceedings.neurips.cc</a:t>
            </a:r>
            <a:endParaRPr lang="en-GB" sz="1800" dirty="0">
              <a:highlight>
                <a:srgbClr val="FFFFFF"/>
              </a:highlight>
            </a:endParaRPr>
          </a:p>
          <a:p>
            <a:pPr marL="285750" indent="-285750">
              <a:buFont typeface="Arial" panose="020B0604020202020204" pitchFamily="34" charset="0"/>
              <a:buChar char="•"/>
            </a:pPr>
            <a:r>
              <a:rPr lang="en-GB" sz="1800" b="1" dirty="0">
                <a:highlight>
                  <a:srgbClr val="FFFFFF"/>
                </a:highlight>
              </a:rPr>
              <a:t>Empirics.</a:t>
            </a:r>
            <a:r>
              <a:rPr lang="en-GB" sz="1800" dirty="0">
                <a:highlight>
                  <a:srgbClr val="FFFFFF"/>
                </a:highlight>
              </a:rPr>
              <a:t> On common datasets (e.g., ETT, Electricity, Weather, Traffic), CATS reports lower MSE/MAE and dramatically flatter parameter/memory growth as look-back length increases, compared with </a:t>
            </a:r>
            <a:r>
              <a:rPr lang="en-GB" sz="1800" dirty="0" err="1">
                <a:highlight>
                  <a:srgbClr val="FFFFFF"/>
                </a:highlight>
              </a:rPr>
              <a:t>PatchTST</a:t>
            </a:r>
            <a:r>
              <a:rPr lang="en-GB" sz="1800" dirty="0">
                <a:highlight>
                  <a:srgbClr val="FFFFFF"/>
                </a:highlight>
              </a:rPr>
              <a:t>, </a:t>
            </a:r>
            <a:r>
              <a:rPr lang="en-GB" sz="1800" dirty="0" err="1">
                <a:highlight>
                  <a:srgbClr val="FFFFFF"/>
                </a:highlight>
              </a:rPr>
              <a:t>TimeMixer</a:t>
            </a:r>
            <a:r>
              <a:rPr lang="en-GB" sz="1800" dirty="0">
                <a:highlight>
                  <a:srgbClr val="FFFFFF"/>
                </a:highlight>
              </a:rPr>
              <a:t>, and </a:t>
            </a:r>
            <a:r>
              <a:rPr lang="en-GB" sz="1800" dirty="0" err="1">
                <a:highlight>
                  <a:srgbClr val="FFFFFF"/>
                </a:highlight>
              </a:rPr>
              <a:t>DLinear</a:t>
            </a:r>
            <a:r>
              <a:rPr lang="en-GB" sz="1800" dirty="0">
                <a:highlight>
                  <a:srgbClr val="FFFFFF"/>
                </a:highlight>
              </a:rPr>
              <a:t>. Figures and tables show state-of-the-art or near-SOTA accuracy with fewer parameters and lower memory, especially for long inputs. </a:t>
            </a:r>
            <a:r>
              <a:rPr lang="en-GB" sz="1800" dirty="0">
                <a:highlight>
                  <a:srgbClr val="FFFFFF"/>
                </a:highlight>
                <a:hlinkClick r:id="rId4"/>
              </a:rPr>
              <a:t>proceedings.neurips.cc</a:t>
            </a:r>
            <a:endParaRPr lang="en-GB" sz="1800" dirty="0">
              <a:highlight>
                <a:srgbClr val="FFFFFF"/>
              </a:highlight>
            </a:endParaRPr>
          </a:p>
          <a:p>
            <a:pPr marL="285750" indent="-285750">
              <a:buFont typeface="Arial" panose="020B0604020202020204" pitchFamily="34" charset="0"/>
              <a:buChar char="•"/>
            </a:pPr>
            <a:r>
              <a:rPr lang="en-GB" sz="1800" b="1" dirty="0">
                <a:highlight>
                  <a:srgbClr val="FFFFFF"/>
                </a:highlight>
              </a:rPr>
              <a:t>Ablations/diagnostics.</a:t>
            </a:r>
            <a:r>
              <a:rPr lang="en-GB" sz="1800" dirty="0">
                <a:highlight>
                  <a:srgbClr val="FFFFFF"/>
                </a:highlight>
              </a:rPr>
              <a:t> Replacing </a:t>
            </a:r>
            <a:r>
              <a:rPr lang="en-GB" sz="1800" dirty="0" err="1">
                <a:highlight>
                  <a:srgbClr val="FFFFFF"/>
                </a:highlight>
              </a:rPr>
              <a:t>PatchTST’s</a:t>
            </a:r>
            <a:r>
              <a:rPr lang="en-GB" sz="1800" dirty="0">
                <a:highlight>
                  <a:srgbClr val="FFFFFF"/>
                </a:highlight>
              </a:rPr>
              <a:t> self-attention with linear layers preserved or improved accuracy, especially for longer horizons—supporting the claim that </a:t>
            </a:r>
            <a:r>
              <a:rPr lang="en-GB" sz="1800" b="1" dirty="0">
                <a:highlight>
                  <a:srgbClr val="FFFFFF"/>
                </a:highlight>
              </a:rPr>
              <a:t>self-attention may hinder temporal signal retention</a:t>
            </a:r>
            <a:r>
              <a:rPr lang="en-GB" sz="1800" dirty="0">
                <a:highlight>
                  <a:srgbClr val="FFFFFF"/>
                </a:highlight>
              </a:rPr>
              <a:t> in some LTSF settings</a:t>
            </a:r>
          </a:p>
        </p:txBody>
      </p:sp>
    </p:spTree>
    <p:extLst>
      <p:ext uri="{BB962C8B-B14F-4D97-AF65-F5344CB8AC3E}">
        <p14:creationId xmlns:p14="http://schemas.microsoft.com/office/powerpoint/2010/main" val="14112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2"/>
        <p:cNvGrpSpPr/>
        <p:nvPr/>
      </p:nvGrpSpPr>
      <p:grpSpPr>
        <a:xfrm>
          <a:off x="0" y="0"/>
          <a:ext cx="0" cy="0"/>
          <a:chOff x="0" y="0"/>
          <a:chExt cx="0" cy="0"/>
        </a:xfrm>
      </p:grpSpPr>
      <p:grpSp>
        <p:nvGrpSpPr>
          <p:cNvPr id="93" name="Google Shape;93;p5"/>
          <p:cNvGrpSpPr/>
          <p:nvPr/>
        </p:nvGrpSpPr>
        <p:grpSpPr>
          <a:xfrm>
            <a:off x="7391400" y="186618"/>
            <a:ext cx="2286000" cy="1032582"/>
            <a:chOff x="5445252" y="614172"/>
            <a:chExt cx="1347216" cy="673607"/>
          </a:xfrm>
        </p:grpSpPr>
        <p:sp>
          <p:nvSpPr>
            <p:cNvPr id="94" name="Google Shape;94;p5"/>
            <p:cNvSpPr/>
            <p:nvPr/>
          </p:nvSpPr>
          <p:spPr>
            <a:xfrm>
              <a:off x="5532120" y="617219"/>
              <a:ext cx="1173480" cy="670560"/>
            </a:xfrm>
            <a:custGeom>
              <a:avLst/>
              <a:gdLst/>
              <a:ahLst/>
              <a:cxnLst/>
              <a:rect l="l" t="t" r="r" b="b"/>
              <a:pathLst>
                <a:path w="1173479" h="670560" extrusionOk="0">
                  <a:moveTo>
                    <a:pt x="1062227" y="670560"/>
                  </a:moveTo>
                  <a:lnTo>
                    <a:pt x="112775" y="670560"/>
                  </a:lnTo>
                  <a:lnTo>
                    <a:pt x="68794" y="661963"/>
                  </a:lnTo>
                  <a:lnTo>
                    <a:pt x="32956" y="638365"/>
                  </a:lnTo>
                  <a:lnTo>
                    <a:pt x="8834" y="603051"/>
                  </a:lnTo>
                  <a:lnTo>
                    <a:pt x="0" y="559308"/>
                  </a:lnTo>
                  <a:lnTo>
                    <a:pt x="0" y="112775"/>
                  </a:lnTo>
                  <a:lnTo>
                    <a:pt x="8834" y="68794"/>
                  </a:lnTo>
                  <a:lnTo>
                    <a:pt x="32956" y="32956"/>
                  </a:lnTo>
                  <a:lnTo>
                    <a:pt x="68794" y="8834"/>
                  </a:lnTo>
                  <a:lnTo>
                    <a:pt x="112775" y="0"/>
                  </a:lnTo>
                  <a:lnTo>
                    <a:pt x="1062227" y="0"/>
                  </a:lnTo>
                  <a:lnTo>
                    <a:pt x="1105971" y="8834"/>
                  </a:lnTo>
                  <a:lnTo>
                    <a:pt x="1141285" y="32956"/>
                  </a:lnTo>
                  <a:lnTo>
                    <a:pt x="1164883" y="68794"/>
                  </a:lnTo>
                  <a:lnTo>
                    <a:pt x="1173479" y="112775"/>
                  </a:lnTo>
                  <a:lnTo>
                    <a:pt x="1173479" y="559308"/>
                  </a:lnTo>
                  <a:lnTo>
                    <a:pt x="1164883" y="603051"/>
                  </a:lnTo>
                  <a:lnTo>
                    <a:pt x="1141285" y="638365"/>
                  </a:lnTo>
                  <a:lnTo>
                    <a:pt x="1105971" y="661963"/>
                  </a:lnTo>
                  <a:lnTo>
                    <a:pt x="1062227" y="67056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5" name="Google Shape;95;p5"/>
            <p:cNvPicPr preferRelativeResize="0"/>
            <p:nvPr/>
          </p:nvPicPr>
          <p:blipFill rotWithShape="1">
            <a:blip r:embed="rId3">
              <a:alphaModFix/>
            </a:blip>
            <a:srcRect/>
            <a:stretch/>
          </p:blipFill>
          <p:spPr>
            <a:xfrm>
              <a:off x="5445252" y="614172"/>
              <a:ext cx="1347216" cy="594359"/>
            </a:xfrm>
            <a:prstGeom prst="rect">
              <a:avLst/>
            </a:prstGeom>
            <a:noFill/>
            <a:ln>
              <a:noFill/>
            </a:ln>
          </p:spPr>
        </p:pic>
      </p:grpSp>
      <p:sp>
        <p:nvSpPr>
          <p:cNvPr id="96" name="Google Shape;96;p5"/>
          <p:cNvSpPr txBox="1">
            <a:spLocks noGrp="1"/>
          </p:cNvSpPr>
          <p:nvPr>
            <p:ph type="title"/>
          </p:nvPr>
        </p:nvSpPr>
        <p:spPr>
          <a:xfrm>
            <a:off x="592294" y="529268"/>
            <a:ext cx="5808505"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IN" dirty="0"/>
              <a:t>Novelty Proposal</a:t>
            </a:r>
            <a:endParaRPr dirty="0"/>
          </a:p>
        </p:txBody>
      </p:sp>
      <p:sp>
        <p:nvSpPr>
          <p:cNvPr id="97" name="Google Shape;97;p5"/>
          <p:cNvSpPr txBox="1">
            <a:spLocks noGrp="1"/>
          </p:cNvSpPr>
          <p:nvPr>
            <p:ph type="ftr" idx="11"/>
          </p:nvPr>
        </p:nvSpPr>
        <p:spPr>
          <a:xfrm>
            <a:off x="592294" y="7225551"/>
            <a:ext cx="751205" cy="193040"/>
          </a:xfrm>
          <a:prstGeom prst="rect">
            <a:avLst/>
          </a:prstGeom>
          <a:noFill/>
          <a:ln>
            <a:noFill/>
          </a:ln>
        </p:spPr>
        <p:txBody>
          <a:bodyPr spcFirstLastPara="1" wrap="square" lIns="0" tIns="0" rIns="0" bIns="0" anchor="t" anchorCtr="0">
            <a:spAutoFit/>
          </a:bodyPr>
          <a:lstStyle/>
          <a:p>
            <a:pPr marL="12700" lvl="0" indent="0" algn="l" rtl="0">
              <a:lnSpc>
                <a:spcPct val="103846"/>
              </a:lnSpc>
              <a:spcBef>
                <a:spcPts val="0"/>
              </a:spcBef>
              <a:spcAft>
                <a:spcPts val="0"/>
              </a:spcAft>
              <a:buNone/>
            </a:pPr>
            <a:endParaRPr/>
          </a:p>
        </p:txBody>
      </p:sp>
      <p:sp>
        <p:nvSpPr>
          <p:cNvPr id="98" name="Google Shape;98;p5"/>
          <p:cNvSpPr txBox="1"/>
          <p:nvPr/>
        </p:nvSpPr>
        <p:spPr>
          <a:xfrm>
            <a:off x="886875" y="1774450"/>
            <a:ext cx="8095800" cy="3877954"/>
          </a:xfrm>
          <a:prstGeom prst="rect">
            <a:avLst/>
          </a:prstGeom>
          <a:noFill/>
          <a:ln>
            <a:noFill/>
          </a:ln>
        </p:spPr>
        <p:txBody>
          <a:bodyPr spcFirstLastPara="1" wrap="square" lIns="91425" tIns="91425" rIns="91425" bIns="91425" anchor="t" anchorCtr="0">
            <a:spAutoFit/>
          </a:bodyPr>
          <a:lstStyle/>
          <a:p>
            <a:pPr lvl="0">
              <a:buClr>
                <a:schemeClr val="dk1"/>
              </a:buClr>
              <a:buSzPts val="1100"/>
            </a:pPr>
            <a:r>
              <a:rPr lang="en-IN" sz="2000" b="1" dirty="0">
                <a:solidFill>
                  <a:srgbClr val="212428"/>
                </a:solidFill>
              </a:rPr>
              <a:t>Gap Identified:</a:t>
            </a:r>
          </a:p>
          <a:p>
            <a:pPr marL="457200" lvl="0" indent="-457200">
              <a:buClr>
                <a:schemeClr val="dk1"/>
              </a:buClr>
              <a:buSzPts val="1100"/>
              <a:buFont typeface="Wingdings" panose="05000000000000000000" pitchFamily="2" charset="2"/>
              <a:buChar char="§"/>
            </a:pPr>
            <a:r>
              <a:rPr lang="en-IN" sz="2000" dirty="0">
                <a:solidFill>
                  <a:srgbClr val="212428"/>
                </a:solidFill>
              </a:rPr>
              <a:t>CATS proven on benchmark datasets (ETT, Electricity, Weather, Traffic).</a:t>
            </a:r>
          </a:p>
          <a:p>
            <a:pPr marL="457200" lvl="0" indent="-457200">
              <a:buClr>
                <a:schemeClr val="dk1"/>
              </a:buClr>
              <a:buSzPts val="1100"/>
              <a:buFont typeface="Wingdings" panose="05000000000000000000" pitchFamily="2" charset="2"/>
              <a:buChar char="§"/>
            </a:pPr>
            <a:r>
              <a:rPr lang="en-IN" sz="2000" dirty="0">
                <a:solidFill>
                  <a:srgbClr val="212428"/>
                </a:solidFill>
              </a:rPr>
              <a:t>No prior evaluation on financial/commodity markets with heavy non-stationarity &amp; structural breaks.</a:t>
            </a:r>
          </a:p>
          <a:p>
            <a:pPr marL="457200" lvl="0" indent="-457200">
              <a:buClr>
                <a:schemeClr val="dk1"/>
              </a:buClr>
              <a:buSzPts val="1100"/>
              <a:buFont typeface="Wingdings" panose="05000000000000000000" pitchFamily="2" charset="2"/>
              <a:buChar char="§"/>
            </a:pPr>
            <a:r>
              <a:rPr lang="en-IN" sz="2000" dirty="0">
                <a:solidFill>
                  <a:srgbClr val="212428"/>
                </a:solidFill>
              </a:rPr>
              <a:t>The Dataset used in CATS Paper are not complex dataset </a:t>
            </a:r>
          </a:p>
          <a:p>
            <a:pPr lvl="0">
              <a:buClr>
                <a:schemeClr val="dk1"/>
              </a:buClr>
              <a:buSzPts val="1100"/>
            </a:pPr>
            <a:endParaRPr lang="en-IN" sz="2000" dirty="0">
              <a:solidFill>
                <a:srgbClr val="212428"/>
              </a:solidFill>
            </a:endParaRPr>
          </a:p>
          <a:p>
            <a:pPr lvl="0">
              <a:buClr>
                <a:schemeClr val="dk1"/>
              </a:buClr>
              <a:buSzPts val="1100"/>
            </a:pPr>
            <a:r>
              <a:rPr lang="en-IN" sz="2000" b="1" dirty="0">
                <a:solidFill>
                  <a:srgbClr val="212428"/>
                </a:solidFill>
              </a:rPr>
              <a:t>Novelty:</a:t>
            </a:r>
          </a:p>
          <a:p>
            <a:pPr marL="342900" lvl="0" indent="-342900">
              <a:buClr>
                <a:schemeClr val="dk1"/>
              </a:buClr>
              <a:buSzPts val="1100"/>
              <a:buFont typeface="Wingdings" panose="05000000000000000000" pitchFamily="2" charset="2"/>
              <a:buChar char="§"/>
            </a:pPr>
            <a:r>
              <a:rPr lang="en-IN" sz="2000" dirty="0">
                <a:solidFill>
                  <a:srgbClr val="212428"/>
                </a:solidFill>
              </a:rPr>
              <a:t>First empirical study of CATS on commodity price forecasting.</a:t>
            </a:r>
          </a:p>
          <a:p>
            <a:pPr marL="342900" lvl="0" indent="-342900">
              <a:buClr>
                <a:schemeClr val="dk1"/>
              </a:buClr>
              <a:buSzPts val="1100"/>
              <a:buFont typeface="Wingdings" panose="05000000000000000000" pitchFamily="2" charset="2"/>
              <a:buChar char="§"/>
            </a:pPr>
            <a:r>
              <a:rPr lang="en-IN" sz="2000" dirty="0">
                <a:solidFill>
                  <a:srgbClr val="212428"/>
                </a:solidFill>
              </a:rPr>
              <a:t>Use CATS in complex Dataset Industrial standard one</a:t>
            </a:r>
          </a:p>
          <a:p>
            <a:pPr marL="342900" lvl="0" indent="-342900">
              <a:buClr>
                <a:schemeClr val="dk1"/>
              </a:buClr>
              <a:buSzPts val="1100"/>
              <a:buFont typeface="Wingdings" panose="05000000000000000000" pitchFamily="2" charset="2"/>
              <a:buChar char="§"/>
            </a:pPr>
            <a:r>
              <a:rPr lang="en-IN" sz="2000" dirty="0">
                <a:solidFill>
                  <a:srgbClr val="212428"/>
                </a:solidFill>
              </a:rPr>
              <a:t>Benchmark against ARIMA (industry standard) / Informer / </a:t>
            </a:r>
            <a:r>
              <a:rPr lang="en-IN" sz="2000" dirty="0" err="1">
                <a:solidFill>
                  <a:srgbClr val="212428"/>
                </a:solidFill>
              </a:rPr>
              <a:t>Autoformer</a:t>
            </a:r>
            <a:r>
              <a:rPr lang="en-IN" sz="2000" dirty="0">
                <a:solidFill>
                  <a:srgbClr val="212428"/>
                </a:solidFill>
              </a:rPr>
              <a: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1029</Words>
  <Application>Microsoft Office PowerPoint</Application>
  <PresentationFormat>Custom</PresentationFormat>
  <Paragraphs>80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Times New Roman</vt:lpstr>
      <vt:lpstr>Wingdings</vt:lpstr>
      <vt:lpstr>Office Theme</vt:lpstr>
      <vt:lpstr>PowerPoint Presentation</vt:lpstr>
      <vt:lpstr>Title Identification</vt:lpstr>
      <vt:lpstr>One-Page Abstract</vt:lpstr>
      <vt:lpstr>One-Page Abstract</vt:lpstr>
      <vt:lpstr>One-Page Abstract</vt:lpstr>
      <vt:lpstr>Architecture Diagram</vt:lpstr>
      <vt:lpstr>Literature Review </vt:lpstr>
      <vt:lpstr>Literature Review </vt:lpstr>
      <vt:lpstr>Novelty Proposal</vt:lpstr>
      <vt:lpstr>Proposed System with Time Frame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bindu vijayan</cp:lastModifiedBy>
  <cp:revision>28</cp:revision>
  <dcterms:created xsi:type="dcterms:W3CDTF">2022-08-25T10:16:46Z</dcterms:created>
  <dcterms:modified xsi:type="dcterms:W3CDTF">2025-08-22T17:12:39Z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2022-08-24T00:00:00Z</vt:filetime>
  </property>
  <property fmtid="{D5CDD505-2E9C-101B-9397-08002B2CF9AE}" pid="3" name="LastSaved">
    <vt:filetime>2022-08-25T00:00:00Z</vt:filetime>
  </property>
</Properties>
</file>