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PT Sans Narrow"/>
      <p:regular r:id="rId60"/>
      <p:bold r:id="rId61"/>
    </p:embeddedFont>
    <p:embeddedFont>
      <p:font typeface="Lato"/>
      <p:regular r:id="rId62"/>
      <p:bold r:id="rId63"/>
      <p:italic r:id="rId64"/>
      <p:boldItalic r:id="rId65"/>
    </p:embeddedFont>
    <p:embeddedFont>
      <p:font typeface="Open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regular.fntdata"/><Relationship Id="rId61" Type="http://schemas.openxmlformats.org/officeDocument/2006/relationships/font" Target="fonts/PTSansNarrow-bold.fntdata"/><Relationship Id="rId20" Type="http://schemas.openxmlformats.org/officeDocument/2006/relationships/slide" Target="slides/slide15.xml"/><Relationship Id="rId64" Type="http://schemas.openxmlformats.org/officeDocument/2006/relationships/font" Target="fonts/Lato-italic.fntdata"/><Relationship Id="rId63" Type="http://schemas.openxmlformats.org/officeDocument/2006/relationships/font" Target="fonts/Lato-bold.fntdata"/><Relationship Id="rId22" Type="http://schemas.openxmlformats.org/officeDocument/2006/relationships/slide" Target="slides/slide17.xml"/><Relationship Id="rId66" Type="http://schemas.openxmlformats.org/officeDocument/2006/relationships/font" Target="fonts/OpenSans-regular.fntdata"/><Relationship Id="rId21" Type="http://schemas.openxmlformats.org/officeDocument/2006/relationships/slide" Target="slides/slide16.xml"/><Relationship Id="rId65" Type="http://schemas.openxmlformats.org/officeDocument/2006/relationships/font" Target="fonts/Lato-boldItalic.fntdata"/><Relationship Id="rId24" Type="http://schemas.openxmlformats.org/officeDocument/2006/relationships/slide" Target="slides/slide19.xml"/><Relationship Id="rId68" Type="http://schemas.openxmlformats.org/officeDocument/2006/relationships/font" Target="fonts/OpenSans-italic.fntdata"/><Relationship Id="rId23" Type="http://schemas.openxmlformats.org/officeDocument/2006/relationships/slide" Target="slides/slide18.xml"/><Relationship Id="rId67" Type="http://schemas.openxmlformats.org/officeDocument/2006/relationships/font" Target="fonts/OpenSans-bold.fntdata"/><Relationship Id="rId60" Type="http://schemas.openxmlformats.org/officeDocument/2006/relationships/font" Target="fonts/PTSansNarrow-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747d7a52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747d7a52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75f0e690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75f0e690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747d7a52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47d7a52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747d7a521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747d7a521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747d7a521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747d7a521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747d7a521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747d7a521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747d7a52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747d7a52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747d7a521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747d7a521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747d7a521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747d7a521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747d7a521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47d7a521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747d7a521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747d7a521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747d7a521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747d7a521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75f0e690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75f0e690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747d7a52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747d7a52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747d7a521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747d7a52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75f0e690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75f0e690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747d7a521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747d7a521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75f0e690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75f0e69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747d7a521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747d7a521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75f0e690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75f0e690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747d7a521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747d7a521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747d7a5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747d7a5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75f0e69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75f0e69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75f0e690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75f0e690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747d7a521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747d7a521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75f0e69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75f0e69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75f0e690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75f0e690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747d7a521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747d7a521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75f0e69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75f0e69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75f0e690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75f0e690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7fe30e2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7fe30e2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7fe30e2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7fe30e2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747d7a521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747d7a521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7fe30e2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7fe30e2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75f10bd7a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75f10bd7a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7fe30e23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7fe30e2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75f0e69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75f0e69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75f0e69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75f0e69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747d7a521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747d7a521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75f0e690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75f0e69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7fe30e23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7fe30e23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7fe30e23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7fe30e23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75f10bd7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75f10bd7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747d7a521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7747d7a521_0_4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747d7a521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747d7a521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747d7a521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747d7a521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747d7a521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747d7a521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7747d7a521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747d7a521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747d7a521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747d7a521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747d7a521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7747d7a521_0_4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747d7a521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47d7a521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747d7a52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747d7a52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747d7a521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47d7a521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proceedings.mlr.press/v48/amodei16.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en.wikipedia.org/w/index.php?title=Mel_scale&amp;oldid=950711154" TargetMode="External"/><Relationship Id="rId4" Type="http://schemas.openxmlformats.org/officeDocument/2006/relationships/hyperlink" Target="https://en.wikipedia.org/w/index.php?title=Spectrogram&amp;oldid=952207954" TargetMode="External"/><Relationship Id="rId5" Type="http://schemas.openxmlformats.org/officeDocument/2006/relationships/hyperlink" Target="https://www.danielpovey.com/files/2015_icassp_librispeech.pdf" TargetMode="External"/><Relationship Id="rId6" Type="http://schemas.openxmlformats.org/officeDocument/2006/relationships/hyperlink" Target="http://proceedings.mlr.press/v48/amodei16.pd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danielpovey.com/files/2015_icassp_librispeech.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openslr.org/1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959550" y="1348550"/>
            <a:ext cx="7181400" cy="153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Deep Learning pipeline for Automatic Speech Recognizer</a:t>
            </a:r>
            <a:endParaRPr sz="50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381000" lvl="0" marL="457200" rtl="0" algn="ctr">
              <a:spcBef>
                <a:spcPts val="0"/>
              </a:spcBef>
              <a:spcAft>
                <a:spcPts val="0"/>
              </a:spcAft>
              <a:buSzPts val="2400"/>
              <a:buChar char="-"/>
            </a:pPr>
            <a:r>
              <a:rPr lang="en"/>
              <a:t>Koushik Kumar Kamala</a:t>
            </a:r>
            <a:endParaRPr/>
          </a:p>
          <a:p>
            <a:pPr indent="-381000" lvl="0" marL="457200" rtl="0" algn="ctr">
              <a:spcBef>
                <a:spcPts val="0"/>
              </a:spcBef>
              <a:spcAft>
                <a:spcPts val="0"/>
              </a:spcAft>
              <a:buSzPts val="2400"/>
              <a:buChar char="-"/>
            </a:pPr>
            <a:r>
              <a:rPr lang="en"/>
              <a:t>Mrunali Sanjay Khandat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124" name="Google Shape;124;p22"/>
          <p:cNvPicPr preferRelativeResize="0"/>
          <p:nvPr/>
        </p:nvPicPr>
        <p:blipFill>
          <a:blip r:embed="rId3">
            <a:alphaModFix/>
          </a:blip>
          <a:stretch>
            <a:fillRect/>
          </a:stretch>
        </p:blipFill>
        <p:spPr>
          <a:xfrm>
            <a:off x="152400" y="1671000"/>
            <a:ext cx="8839200" cy="1970138"/>
          </a:xfrm>
          <a:prstGeom prst="rect">
            <a:avLst/>
          </a:prstGeom>
          <a:noFill/>
          <a:ln>
            <a:noFill/>
          </a:ln>
        </p:spPr>
      </p:pic>
      <p:sp>
        <p:nvSpPr>
          <p:cNvPr id="125" name="Google Shape;125;p22"/>
          <p:cNvSpPr txBox="1"/>
          <p:nvPr/>
        </p:nvSpPr>
        <p:spPr>
          <a:xfrm>
            <a:off x="2289300" y="3849125"/>
            <a:ext cx="45654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Open Sans"/>
                <a:ea typeface="Open Sans"/>
                <a:cs typeface="Open Sans"/>
                <a:sym typeface="Open Sans"/>
              </a:rPr>
              <a:t>Block Diagram of the implemented architecture</a:t>
            </a:r>
            <a:endParaRPr b="1" u="sng">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t/>
            </a:r>
            <a:endParaRPr/>
          </a:p>
        </p:txBody>
      </p:sp>
      <p:sp>
        <p:nvSpPr>
          <p:cNvPr id="131" name="Google Shape;131;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the training and validation audio features, created a directory to know which folder holds which recording exactly</a:t>
            </a:r>
            <a:endParaRPr/>
          </a:p>
          <a:p>
            <a:pPr indent="-342900" lvl="0" marL="457200" rtl="0" algn="l">
              <a:spcBef>
                <a:spcPts val="0"/>
              </a:spcBef>
              <a:spcAft>
                <a:spcPts val="0"/>
              </a:spcAft>
              <a:buSzPts val="1800"/>
              <a:buChar char="●"/>
            </a:pPr>
            <a:r>
              <a:rPr lang="en"/>
              <a:t>Converted the audio from .flac to .wav</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37" name="Google Shape;137;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Feature Extraction:</a:t>
            </a:r>
            <a:endParaRPr b="1" u="sng"/>
          </a:p>
          <a:p>
            <a:pPr indent="0" lvl="0" marL="0" rtl="0" algn="l">
              <a:spcBef>
                <a:spcPts val="1600"/>
              </a:spcBef>
              <a:spcAft>
                <a:spcPts val="0"/>
              </a:spcAft>
              <a:buNone/>
            </a:pPr>
            <a:r>
              <a:rPr lang="en"/>
              <a:t>The </a:t>
            </a:r>
            <a:r>
              <a:rPr lang="en"/>
              <a:t>Audio features  from the dataset are extracted by the following techniques:</a:t>
            </a:r>
            <a:endParaRPr/>
          </a:p>
          <a:p>
            <a:pPr indent="-342900" lvl="0" marL="457200" rtl="0" algn="l">
              <a:spcBef>
                <a:spcPts val="1600"/>
              </a:spcBef>
              <a:spcAft>
                <a:spcPts val="0"/>
              </a:spcAft>
              <a:buSzPts val="1800"/>
              <a:buChar char="●"/>
            </a:pPr>
            <a:r>
              <a:rPr lang="en"/>
              <a:t>MFCC</a:t>
            </a:r>
            <a:endParaRPr/>
          </a:p>
          <a:p>
            <a:pPr indent="-342900" lvl="0" marL="457200" rtl="0" algn="l">
              <a:spcBef>
                <a:spcPts val="0"/>
              </a:spcBef>
              <a:spcAft>
                <a:spcPts val="0"/>
              </a:spcAft>
              <a:buSzPts val="1800"/>
              <a:buChar char="●"/>
            </a:pPr>
            <a:r>
              <a:rPr lang="en"/>
              <a:t>Spectrogram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MFCC</a:t>
            </a:r>
            <a:endParaRPr/>
          </a:p>
        </p:txBody>
      </p:sp>
      <p:pic>
        <p:nvPicPr>
          <p:cNvPr id="143" name="Google Shape;143;p25"/>
          <p:cNvPicPr preferRelativeResize="0"/>
          <p:nvPr/>
        </p:nvPicPr>
        <p:blipFill>
          <a:blip r:embed="rId3">
            <a:alphaModFix/>
          </a:blip>
          <a:stretch>
            <a:fillRect/>
          </a:stretch>
        </p:blipFill>
        <p:spPr>
          <a:xfrm>
            <a:off x="901275" y="1756150"/>
            <a:ext cx="7341449" cy="2956625"/>
          </a:xfrm>
          <a:prstGeom prst="rect">
            <a:avLst/>
          </a:prstGeom>
          <a:noFill/>
          <a:ln>
            <a:noFill/>
          </a:ln>
        </p:spPr>
      </p:pic>
      <p:sp>
        <p:nvSpPr>
          <p:cNvPr id="144" name="Google Shape;144;p25"/>
          <p:cNvSpPr txBox="1"/>
          <p:nvPr/>
        </p:nvSpPr>
        <p:spPr>
          <a:xfrm>
            <a:off x="3367050" y="1152425"/>
            <a:ext cx="24099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Open Sans"/>
                <a:ea typeface="Open Sans"/>
                <a:cs typeface="Open Sans"/>
                <a:sym typeface="Open Sans"/>
              </a:rPr>
              <a:t>Block Diagram of MFCC</a:t>
            </a:r>
            <a:endParaRPr b="1" u="sng">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MFCC Coefficient</a:t>
            </a:r>
            <a:endParaRPr/>
          </a:p>
        </p:txBody>
      </p:sp>
      <p:pic>
        <p:nvPicPr>
          <p:cNvPr id="150" name="Google Shape;150;p26"/>
          <p:cNvPicPr preferRelativeResize="0"/>
          <p:nvPr/>
        </p:nvPicPr>
        <p:blipFill>
          <a:blip r:embed="rId3">
            <a:alphaModFix/>
          </a:blip>
          <a:stretch>
            <a:fillRect/>
          </a:stretch>
        </p:blipFill>
        <p:spPr>
          <a:xfrm>
            <a:off x="513813" y="1347250"/>
            <a:ext cx="8116376" cy="341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Spectrogram</a:t>
            </a:r>
            <a:endParaRPr/>
          </a:p>
        </p:txBody>
      </p:sp>
      <p:pic>
        <p:nvPicPr>
          <p:cNvPr id="156" name="Google Shape;156;p27"/>
          <p:cNvPicPr preferRelativeResize="0"/>
          <p:nvPr/>
        </p:nvPicPr>
        <p:blipFill>
          <a:blip r:embed="rId3">
            <a:alphaModFix/>
          </a:blip>
          <a:stretch>
            <a:fillRect/>
          </a:stretch>
        </p:blipFill>
        <p:spPr>
          <a:xfrm>
            <a:off x="450450" y="1152425"/>
            <a:ext cx="8347174" cy="3686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Acoustic Model</a:t>
            </a:r>
            <a:endParaRPr/>
          </a:p>
        </p:txBody>
      </p:sp>
      <p:pic>
        <p:nvPicPr>
          <p:cNvPr id="162" name="Google Shape;162;p28"/>
          <p:cNvPicPr preferRelativeResize="0"/>
          <p:nvPr/>
        </p:nvPicPr>
        <p:blipFill>
          <a:blip r:embed="rId3">
            <a:alphaModFix/>
          </a:blip>
          <a:stretch>
            <a:fillRect/>
          </a:stretch>
        </p:blipFill>
        <p:spPr>
          <a:xfrm>
            <a:off x="152400" y="1304825"/>
            <a:ext cx="8839199" cy="22453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a:t>
            </a:r>
            <a:endParaRPr/>
          </a:p>
        </p:txBody>
      </p:sp>
      <p:sp>
        <p:nvSpPr>
          <p:cNvPr id="168" name="Google Shape;168;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highlight>
                  <a:srgbClr val="FFFFFF"/>
                </a:highlight>
              </a:rPr>
              <a:t>Connectionist Temporal Classification (CTC) Loss</a:t>
            </a:r>
            <a:endParaRPr b="1" sz="2000">
              <a:highlight>
                <a:srgbClr val="FFFFFF"/>
              </a:highlight>
            </a:endParaRPr>
          </a:p>
          <a:p>
            <a:pPr indent="-355600" lvl="0" marL="457200" rtl="0" algn="l">
              <a:spcBef>
                <a:spcPts val="1600"/>
              </a:spcBef>
              <a:spcAft>
                <a:spcPts val="0"/>
              </a:spcAft>
              <a:buSzPts val="2000"/>
              <a:buChar char="●"/>
            </a:pPr>
            <a:r>
              <a:rPr lang="en" sz="2000">
                <a:highlight>
                  <a:srgbClr val="FFFFFF"/>
                </a:highlight>
              </a:rPr>
              <a:t>Used for training recurrent neural networks (RNNs) that deal with sequence problems </a:t>
            </a:r>
            <a:endParaRPr sz="2000">
              <a:highlight>
                <a:srgbClr val="FFFFFF"/>
              </a:highlight>
            </a:endParaRPr>
          </a:p>
          <a:p>
            <a:pPr indent="-355600" lvl="0" marL="457200" rtl="0" algn="l">
              <a:spcBef>
                <a:spcPts val="0"/>
              </a:spcBef>
              <a:spcAft>
                <a:spcPts val="0"/>
              </a:spcAft>
              <a:buSzPts val="2000"/>
              <a:buChar char="●"/>
            </a:pPr>
            <a:r>
              <a:rPr lang="en" sz="2000">
                <a:highlight>
                  <a:srgbClr val="FFFFFF"/>
                </a:highlight>
              </a:rPr>
              <a:t>CTC loss function  - Training</a:t>
            </a:r>
            <a:endParaRPr sz="2000">
              <a:highlight>
                <a:srgbClr val="FFFFFF"/>
              </a:highlight>
            </a:endParaRPr>
          </a:p>
          <a:p>
            <a:pPr indent="-355600" lvl="0" marL="457200" rtl="0" algn="l">
              <a:spcBef>
                <a:spcPts val="0"/>
              </a:spcBef>
              <a:spcAft>
                <a:spcPts val="0"/>
              </a:spcAft>
              <a:buSzPts val="2000"/>
              <a:buChar char="●"/>
            </a:pPr>
            <a:r>
              <a:rPr lang="en" sz="2000">
                <a:highlight>
                  <a:srgbClr val="FFFFFF"/>
                </a:highlight>
              </a:rPr>
              <a:t>CTC decode function  - Output </a:t>
            </a:r>
            <a:endParaRPr sz="2000">
              <a:highlight>
                <a:srgbClr val="FFFFFF"/>
              </a:highlight>
            </a:endParaRPr>
          </a:p>
          <a:p>
            <a:pPr indent="-355600" lvl="0" marL="457200" rtl="0" algn="l">
              <a:spcBef>
                <a:spcPts val="0"/>
              </a:spcBef>
              <a:spcAft>
                <a:spcPts val="0"/>
              </a:spcAft>
              <a:buSzPts val="2000"/>
              <a:buChar char="●"/>
            </a:pPr>
            <a:r>
              <a:rPr lang="en" sz="2000">
                <a:highlight>
                  <a:srgbClr val="FFFFFF"/>
                </a:highlight>
              </a:rPr>
              <a:t>Implemented the ctc_loss function from Tensorflow</a:t>
            </a:r>
            <a:endParaRPr sz="2000">
              <a:highlight>
                <a:srgbClr val="FFFFFF"/>
              </a:highlight>
            </a:endParaRPr>
          </a:p>
          <a:p>
            <a:pPr indent="0" lvl="0" marL="0" rtl="0" algn="l">
              <a:spcBef>
                <a:spcPts val="0"/>
              </a:spcBef>
              <a:spcAft>
                <a:spcPts val="1600"/>
              </a:spcAft>
              <a:buNone/>
            </a:pPr>
            <a:br>
              <a:rPr lang="en" sz="1200">
                <a:highlight>
                  <a:srgbClr val="FFFFFF"/>
                </a:highlight>
              </a:rPr>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components used in RNN architecture</a:t>
            </a:r>
            <a:endParaRPr/>
          </a:p>
        </p:txBody>
      </p:sp>
      <p:sp>
        <p:nvSpPr>
          <p:cNvPr id="174" name="Google Shape;174;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Activation Function</a:t>
            </a:r>
            <a:endParaRPr/>
          </a:p>
          <a:p>
            <a:pPr indent="-342900" lvl="0" marL="457200" rtl="0" algn="l">
              <a:spcBef>
                <a:spcPts val="0"/>
              </a:spcBef>
              <a:spcAft>
                <a:spcPts val="0"/>
              </a:spcAft>
              <a:buSzPts val="1800"/>
              <a:buChar char="●"/>
            </a:pPr>
            <a:r>
              <a:rPr lang="en"/>
              <a:t>Optimizers </a:t>
            </a:r>
            <a:endParaRPr/>
          </a:p>
          <a:p>
            <a:pPr indent="-342900" lvl="0" marL="457200" rtl="0" algn="l">
              <a:spcBef>
                <a:spcPts val="0"/>
              </a:spcBef>
              <a:spcAft>
                <a:spcPts val="0"/>
              </a:spcAft>
              <a:buSzPts val="1800"/>
              <a:buChar char="●"/>
            </a:pPr>
            <a:r>
              <a:rPr lang="en"/>
              <a:t>Hyperparameter tuning and </a:t>
            </a:r>
            <a:endParaRPr/>
          </a:p>
          <a:p>
            <a:pPr indent="-342900" lvl="0" marL="457200" rtl="0" algn="l">
              <a:spcBef>
                <a:spcPts val="0"/>
              </a:spcBef>
              <a:spcAft>
                <a:spcPts val="0"/>
              </a:spcAft>
              <a:buSzPts val="1800"/>
              <a:buChar char="●"/>
            </a:pPr>
            <a:r>
              <a:rPr lang="en"/>
              <a:t>Models and layers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a:t>
            </a:r>
            <a:endParaRPr/>
          </a:p>
        </p:txBody>
      </p:sp>
      <p:sp>
        <p:nvSpPr>
          <p:cNvPr id="180" name="Google Shape;180;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b="1" lang="en">
                <a:highlight>
                  <a:srgbClr val="FFFFFF"/>
                </a:highlight>
              </a:rPr>
              <a:t>ReLu Activation</a:t>
            </a:r>
            <a:r>
              <a:rPr lang="en">
                <a:highlight>
                  <a:srgbClr val="FFFFFF"/>
                </a:highlight>
              </a:rPr>
              <a:t>: </a:t>
            </a:r>
            <a:endParaRPr>
              <a:highlight>
                <a:srgbClr val="FFFFFF"/>
              </a:highlight>
            </a:endParaRPr>
          </a:p>
          <a:p>
            <a:pPr indent="-342900" lvl="0" marL="457200" rtl="0" algn="l">
              <a:spcBef>
                <a:spcPts val="300"/>
              </a:spcBef>
              <a:spcAft>
                <a:spcPts val="0"/>
              </a:spcAft>
              <a:buSzPts val="1800"/>
              <a:buChar char="●"/>
            </a:pPr>
            <a:r>
              <a:rPr lang="en">
                <a:highlight>
                  <a:srgbClr val="FFFFFF"/>
                </a:highlight>
              </a:rPr>
              <a:t>Linear function which evaluates the function $f(x)=max(0,x)</a:t>
            </a:r>
            <a:endParaRPr>
              <a:highlight>
                <a:srgbClr val="FFFFFF"/>
              </a:highlight>
            </a:endParaRPr>
          </a:p>
          <a:p>
            <a:pPr indent="-342900" lvl="0" marL="457200" rtl="0" algn="l">
              <a:spcBef>
                <a:spcPts val="0"/>
              </a:spcBef>
              <a:spcAft>
                <a:spcPts val="0"/>
              </a:spcAft>
              <a:buSzPts val="1800"/>
              <a:buChar char="●"/>
            </a:pPr>
            <a:r>
              <a:rPr lang="en">
                <a:highlight>
                  <a:srgbClr val="FFFFFF"/>
                </a:highlight>
              </a:rPr>
              <a:t>Outputs the input only if the input is positive else zero.</a:t>
            </a:r>
            <a:endParaRPr>
              <a:highlight>
                <a:srgbClr val="FFFFFF"/>
              </a:highlight>
            </a:endParaRPr>
          </a:p>
          <a:p>
            <a:pPr indent="-342900" lvl="0" marL="457200" rtl="0" algn="l">
              <a:spcBef>
                <a:spcPts val="0"/>
              </a:spcBef>
              <a:spcAft>
                <a:spcPts val="0"/>
              </a:spcAft>
              <a:buSzPts val="1800"/>
              <a:buChar char="●"/>
            </a:pPr>
            <a:r>
              <a:rPr lang="en">
                <a:highlight>
                  <a:srgbClr val="FFFFFF"/>
                </a:highlight>
              </a:rPr>
              <a:t>Easy training</a:t>
            </a:r>
            <a:endParaRPr>
              <a:highlight>
                <a:srgbClr val="FFFFFF"/>
              </a:highlight>
            </a:endParaRPr>
          </a:p>
          <a:p>
            <a:pPr indent="-342900" lvl="0" marL="457200" rtl="0" algn="l">
              <a:spcBef>
                <a:spcPts val="0"/>
              </a:spcBef>
              <a:spcAft>
                <a:spcPts val="0"/>
              </a:spcAft>
              <a:buSzPts val="1800"/>
              <a:buChar char="●"/>
            </a:pPr>
            <a:r>
              <a:rPr lang="en">
                <a:highlight>
                  <a:srgbClr val="FFFFFF"/>
                </a:highlight>
              </a:rPr>
              <a:t>Better performance</a:t>
            </a:r>
            <a:endParaRPr>
              <a:highlight>
                <a:srgbClr val="FFFFFF"/>
              </a:highlight>
            </a:endParaRPr>
          </a:p>
          <a:p>
            <a:pPr indent="-342900" lvl="0" marL="457200" rtl="0" algn="l">
              <a:spcBef>
                <a:spcPts val="0"/>
              </a:spcBef>
              <a:spcAft>
                <a:spcPts val="0"/>
              </a:spcAft>
              <a:buSzPts val="1800"/>
              <a:buChar char="●"/>
            </a:pPr>
            <a:r>
              <a:rPr lang="en">
                <a:highlight>
                  <a:srgbClr val="FFFFFF"/>
                </a:highlight>
              </a:rPr>
              <a:t>Default activation function</a:t>
            </a:r>
            <a:endParaRPr>
              <a:highlight>
                <a:srgbClr val="FFFFFF"/>
              </a:highlight>
            </a:endParaRPr>
          </a:p>
          <a:p>
            <a:pPr indent="0" lvl="0" marL="0" rtl="0" algn="l">
              <a:spcBef>
                <a:spcPts val="300"/>
              </a:spcBef>
              <a:spcAft>
                <a:spcPts val="0"/>
              </a:spcAft>
              <a:buNone/>
            </a:pPr>
            <a:r>
              <a:rPr lang="en">
                <a:highlight>
                  <a:srgbClr val="FFFFFF"/>
                </a:highlight>
              </a:rPr>
              <a:t> </a:t>
            </a:r>
            <a:endParaRPr>
              <a:highlight>
                <a:srgbClr val="FFFFFF"/>
              </a:highlight>
            </a:endParaRPr>
          </a:p>
          <a:p>
            <a:pPr indent="0" lvl="0" marL="0" rtl="0" algn="l">
              <a:spcBef>
                <a:spcPts val="0"/>
              </a:spcBef>
              <a:spcAft>
                <a:spcPts val="0"/>
              </a:spcAft>
              <a:buNone/>
            </a:pPr>
            <a:r>
              <a:rPr b="1" lang="en"/>
              <a:t>Softmax Activation</a:t>
            </a:r>
            <a:r>
              <a:rPr lang="en"/>
              <a:t>: </a:t>
            </a:r>
            <a:endParaRPr/>
          </a:p>
          <a:p>
            <a:pPr indent="-342900" lvl="0" marL="457200" rtl="0" algn="l">
              <a:spcBef>
                <a:spcPts val="1600"/>
              </a:spcBef>
              <a:spcAft>
                <a:spcPts val="0"/>
              </a:spcAft>
              <a:buSzPts val="1800"/>
              <a:buChar char="●"/>
            </a:pPr>
            <a:r>
              <a:rPr lang="en"/>
              <a:t>To normalise the scores into a vector of values (probabilities)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Speech?</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Speech is human vocal communication using language. [1]</a:t>
            </a:r>
            <a:endParaRPr/>
          </a:p>
          <a:p>
            <a:pPr indent="-342900" lvl="0" marL="457200" rtl="0" algn="l">
              <a:spcBef>
                <a:spcPts val="0"/>
              </a:spcBef>
              <a:spcAft>
                <a:spcPts val="0"/>
              </a:spcAft>
              <a:buSzPts val="1800"/>
              <a:buChar char="●"/>
            </a:pPr>
            <a:r>
              <a:rPr lang="en"/>
              <a:t>Speech conveys expressions, thoughts, emotions and anything that a human being wants the other human being to know.</a:t>
            </a:r>
            <a:endParaRPr/>
          </a:p>
          <a:p>
            <a:pPr indent="-342900" lvl="0" marL="457200" rtl="0" algn="l">
              <a:spcBef>
                <a:spcPts val="0"/>
              </a:spcBef>
              <a:spcAft>
                <a:spcPts val="0"/>
              </a:spcAft>
              <a:buSzPts val="1800"/>
              <a:buChar char="●"/>
            </a:pPr>
            <a:r>
              <a:rPr lang="en"/>
              <a:t>Grammar has been established in every language for effective use of language to articulate thoughts via speech.</a:t>
            </a:r>
            <a:endParaRPr/>
          </a:p>
          <a:p>
            <a:pPr indent="-342900" lvl="0" marL="457200" rtl="0" algn="l">
              <a:spcBef>
                <a:spcPts val="0"/>
              </a:spcBef>
              <a:spcAft>
                <a:spcPts val="0"/>
              </a:spcAft>
              <a:buSzPts val="1800"/>
              <a:buChar char="●"/>
            </a:pPr>
            <a:r>
              <a:rPr lang="en"/>
              <a:t>Grammar for every language forms a systematic way of speaking to convey thoughts meaningfully and understandably.</a:t>
            </a:r>
            <a:endParaRPr/>
          </a:p>
          <a:p>
            <a:pPr indent="-342900" lvl="0" marL="457200" rtl="0" algn="l">
              <a:spcBef>
                <a:spcPts val="0"/>
              </a:spcBef>
              <a:spcAft>
                <a:spcPts val="0"/>
              </a:spcAft>
              <a:buSzPts val="1800"/>
              <a:buChar char="●"/>
            </a:pPr>
            <a:r>
              <a:rPr lang="en"/>
              <a:t>The systematic way of speaking makes it predictable.</a:t>
            </a:r>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Optimizers and Hyperparameter tuning</a:t>
            </a:r>
            <a:endParaRPr/>
          </a:p>
        </p:txBody>
      </p:sp>
      <p:sp>
        <p:nvSpPr>
          <p:cNvPr id="186" name="Google Shape;186;p32"/>
          <p:cNvSpPr txBox="1"/>
          <p:nvPr>
            <p:ph idx="1" type="body"/>
          </p:nvPr>
        </p:nvSpPr>
        <p:spPr>
          <a:xfrm>
            <a:off x="311700" y="12836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highlight>
                  <a:srgbClr val="FFFFFF"/>
                </a:highlight>
              </a:rPr>
              <a:t>Batch Normalization:</a:t>
            </a:r>
            <a:r>
              <a:rPr lang="en" sz="1900">
                <a:highlight>
                  <a:srgbClr val="FFFFFF"/>
                </a:highlight>
              </a:rPr>
              <a:t> </a:t>
            </a:r>
            <a:endParaRPr sz="1900">
              <a:highlight>
                <a:srgbClr val="FFFFFF"/>
              </a:highlight>
            </a:endParaRPr>
          </a:p>
          <a:p>
            <a:pPr indent="-349250" lvl="0" marL="457200" rtl="0" algn="l">
              <a:spcBef>
                <a:spcPts val="1200"/>
              </a:spcBef>
              <a:spcAft>
                <a:spcPts val="0"/>
              </a:spcAft>
              <a:buSzPts val="1900"/>
              <a:buChar char="●"/>
            </a:pPr>
            <a:r>
              <a:rPr lang="en" sz="1900">
                <a:highlight>
                  <a:srgbClr val="FFFFFF"/>
                </a:highlight>
              </a:rPr>
              <a:t>Initializes neural networks by explicitly forcing the activations</a:t>
            </a:r>
            <a:endParaRPr sz="1900">
              <a:highlight>
                <a:srgbClr val="FFFFFF"/>
              </a:highlight>
            </a:endParaRPr>
          </a:p>
          <a:p>
            <a:pPr indent="-349250" lvl="0" marL="457200" rtl="0" algn="l">
              <a:spcBef>
                <a:spcPts val="0"/>
              </a:spcBef>
              <a:spcAft>
                <a:spcPts val="0"/>
              </a:spcAft>
              <a:buSzPts val="1900"/>
              <a:buChar char="●"/>
            </a:pPr>
            <a:r>
              <a:rPr lang="en" sz="1900">
                <a:highlight>
                  <a:srgbClr val="FFFFFF"/>
                </a:highlight>
              </a:rPr>
              <a:t>Implemented after the Dense or convolutional layers.</a:t>
            </a:r>
            <a:endParaRPr sz="1900">
              <a:highlight>
                <a:srgbClr val="FFFFFF"/>
              </a:highlight>
            </a:endParaRPr>
          </a:p>
          <a:p>
            <a:pPr indent="-349250" lvl="0" marL="457200" rtl="0" algn="l">
              <a:spcBef>
                <a:spcPts val="0"/>
              </a:spcBef>
              <a:spcAft>
                <a:spcPts val="0"/>
              </a:spcAft>
              <a:buSzPts val="1900"/>
              <a:buChar char="●"/>
            </a:pPr>
            <a:r>
              <a:rPr lang="en" sz="1900">
                <a:highlight>
                  <a:srgbClr val="FFFFFF"/>
                </a:highlight>
              </a:rPr>
              <a:t>Makes the network significantly robust to lousy initialization. </a:t>
            </a:r>
            <a:endParaRPr sz="1900">
              <a:highlight>
                <a:srgbClr val="FFFFFF"/>
              </a:highlight>
            </a:endParaRPr>
          </a:p>
          <a:p>
            <a:pPr indent="-349250" lvl="0" marL="457200" rtl="0" algn="l">
              <a:spcBef>
                <a:spcPts val="0"/>
              </a:spcBef>
              <a:spcAft>
                <a:spcPts val="0"/>
              </a:spcAft>
              <a:buSzPts val="1900"/>
              <a:buChar char="●"/>
            </a:pPr>
            <a:r>
              <a:rPr lang="en" sz="1900">
                <a:highlight>
                  <a:srgbClr val="FFFFFF"/>
                </a:highlight>
              </a:rPr>
              <a:t>Greatly decreases the ability of a small number of external inputs to over-influence the training thereby </a:t>
            </a:r>
            <a:endParaRPr sz="1900">
              <a:highlight>
                <a:srgbClr val="FFFFFF"/>
              </a:highlight>
            </a:endParaRPr>
          </a:p>
          <a:p>
            <a:pPr indent="-349250" lvl="0" marL="457200" rtl="0" algn="l">
              <a:spcBef>
                <a:spcPts val="0"/>
              </a:spcBef>
              <a:spcAft>
                <a:spcPts val="0"/>
              </a:spcAft>
              <a:buSzPts val="1900"/>
              <a:buChar char="●"/>
            </a:pPr>
            <a:r>
              <a:rPr lang="en" sz="1900">
                <a:highlight>
                  <a:srgbClr val="FFFFFF"/>
                </a:highlight>
              </a:rPr>
              <a:t>Reduces the overfitting.</a:t>
            </a:r>
            <a:endParaRPr sz="1900">
              <a:highlight>
                <a:srgbClr val="FFFFFF"/>
              </a:highlight>
            </a:endParaRPr>
          </a:p>
          <a:p>
            <a:pPr indent="0" lvl="0" marL="0" rtl="0" algn="l">
              <a:spcBef>
                <a:spcPts val="1200"/>
              </a:spcBef>
              <a:spcAft>
                <a:spcPts val="1600"/>
              </a:spcAft>
              <a:buNone/>
            </a:pPr>
            <a:r>
              <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Optimizers and Hyperparameter tuning</a:t>
            </a:r>
            <a:endParaRPr/>
          </a:p>
        </p:txBody>
      </p:sp>
      <p:sp>
        <p:nvSpPr>
          <p:cNvPr id="192" name="Google Shape;192;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highlight>
                  <a:schemeClr val="lt1"/>
                </a:highlight>
              </a:rPr>
              <a:t>TimeDistributedDense</a:t>
            </a:r>
            <a:r>
              <a:rPr b="1" lang="en" sz="1900">
                <a:highlight>
                  <a:schemeClr val="lt1"/>
                </a:highlight>
              </a:rPr>
              <a:t>:</a:t>
            </a:r>
            <a:r>
              <a:rPr lang="en" sz="1900">
                <a:highlight>
                  <a:schemeClr val="lt1"/>
                </a:highlight>
              </a:rPr>
              <a:t> </a:t>
            </a:r>
            <a:endParaRPr sz="1900">
              <a:highlight>
                <a:schemeClr val="lt1"/>
              </a:highlight>
            </a:endParaRPr>
          </a:p>
          <a:p>
            <a:pPr indent="-349250" lvl="0" marL="457200" rtl="0" algn="l">
              <a:spcBef>
                <a:spcPts val="1200"/>
              </a:spcBef>
              <a:spcAft>
                <a:spcPts val="0"/>
              </a:spcAft>
              <a:buSzPts val="1900"/>
              <a:buChar char="●"/>
            </a:pPr>
            <a:r>
              <a:rPr lang="en" sz="1900">
                <a:highlight>
                  <a:schemeClr val="lt1"/>
                </a:highlight>
              </a:rPr>
              <a:t>A fully-connected layer generally used before output</a:t>
            </a:r>
            <a:endParaRPr sz="1900">
              <a:highlight>
                <a:schemeClr val="lt1"/>
              </a:highlight>
            </a:endParaRPr>
          </a:p>
          <a:p>
            <a:pPr indent="-349250" lvl="0" marL="457200" rtl="0" algn="l">
              <a:spcBef>
                <a:spcPts val="0"/>
              </a:spcBef>
              <a:spcAft>
                <a:spcPts val="0"/>
              </a:spcAft>
              <a:buSzPts val="1900"/>
              <a:buChar char="●"/>
            </a:pPr>
            <a:r>
              <a:rPr lang="en" sz="1900">
                <a:highlight>
                  <a:schemeClr val="lt1"/>
                </a:highlight>
              </a:rPr>
              <a:t>Keeps one-to-one relations between input and output</a:t>
            </a:r>
            <a:endParaRPr sz="1900">
              <a:highlight>
                <a:schemeClr val="lt1"/>
              </a:highlight>
            </a:endParaRPr>
          </a:p>
          <a:p>
            <a:pPr indent="-349250" lvl="0" marL="457200" rtl="0" algn="l">
              <a:spcBef>
                <a:spcPts val="0"/>
              </a:spcBef>
              <a:spcAft>
                <a:spcPts val="0"/>
              </a:spcAft>
              <a:buSzPts val="1900"/>
              <a:buChar char="●"/>
            </a:pPr>
            <a:r>
              <a:rPr lang="en" sz="1900">
                <a:highlight>
                  <a:schemeClr val="lt1"/>
                </a:highlight>
              </a:rPr>
              <a:t>It avoids interaction between two time series signals with different timesteps</a:t>
            </a:r>
            <a:endParaRPr sz="1900">
              <a:highlight>
                <a:schemeClr val="lt1"/>
              </a:highlight>
            </a:endParaRPr>
          </a:p>
          <a:p>
            <a:pPr indent="-349250" lvl="0" marL="457200" rtl="0" algn="l">
              <a:spcBef>
                <a:spcPts val="0"/>
              </a:spcBef>
              <a:spcAft>
                <a:spcPts val="0"/>
              </a:spcAft>
              <a:buSzPts val="1900"/>
              <a:buChar char="●"/>
            </a:pPr>
            <a:r>
              <a:rPr lang="en" sz="1900">
                <a:highlight>
                  <a:schemeClr val="lt1"/>
                </a:highlight>
              </a:rPr>
              <a:t>This helps in not flattening the RNN output</a:t>
            </a:r>
            <a:endParaRPr sz="1900">
              <a:highlight>
                <a:schemeClr val="lt1"/>
              </a:highlight>
            </a:endParaRPr>
          </a:p>
          <a:p>
            <a:pPr indent="0" lvl="0" marL="4572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a:t>
            </a:r>
            <a:endParaRPr/>
          </a:p>
        </p:txBody>
      </p:sp>
      <p:sp>
        <p:nvSpPr>
          <p:cNvPr id="198" name="Google Shape;198;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FF"/>
                </a:highlight>
              </a:rPr>
              <a:t>Hyperparameters :</a:t>
            </a:r>
            <a:endParaRPr b="1">
              <a:highlight>
                <a:srgbClr val="FFFFFF"/>
              </a:highlight>
            </a:endParaRPr>
          </a:p>
          <a:p>
            <a:pPr indent="-342900" lvl="0" marL="457200" rtl="0" algn="l">
              <a:spcBef>
                <a:spcPts val="1200"/>
              </a:spcBef>
              <a:spcAft>
                <a:spcPts val="0"/>
              </a:spcAft>
              <a:buClr>
                <a:schemeClr val="dk2"/>
              </a:buClr>
              <a:buSzPts val="1800"/>
              <a:buFont typeface="Open Sans"/>
              <a:buAutoNum type="arabicPeriod"/>
            </a:pPr>
            <a:r>
              <a:rPr lang="en">
                <a:highlight>
                  <a:srgbClr val="FFFFFF"/>
                </a:highlight>
              </a:rPr>
              <a:t>Number of filters</a:t>
            </a:r>
            <a:endParaRPr>
              <a:highlight>
                <a:srgbClr val="FFFFFF"/>
              </a:highlight>
            </a:endParaRPr>
          </a:p>
          <a:p>
            <a:pPr indent="-342900" lvl="0" marL="457200" rtl="0" algn="l">
              <a:spcBef>
                <a:spcPts val="0"/>
              </a:spcBef>
              <a:spcAft>
                <a:spcPts val="0"/>
              </a:spcAft>
              <a:buClr>
                <a:schemeClr val="dk2"/>
              </a:buClr>
              <a:buSzPts val="1800"/>
              <a:buFont typeface="Open Sans"/>
              <a:buAutoNum type="arabicPeriod"/>
            </a:pPr>
            <a:r>
              <a:rPr lang="en">
                <a:highlight>
                  <a:srgbClr val="FFFFFF"/>
                </a:highlight>
              </a:rPr>
              <a:t>Kernel size</a:t>
            </a:r>
            <a:endParaRPr>
              <a:highlight>
                <a:srgbClr val="FFFFFF"/>
              </a:highlight>
            </a:endParaRPr>
          </a:p>
          <a:p>
            <a:pPr indent="-342900" lvl="0" marL="457200" rtl="0" algn="l">
              <a:spcBef>
                <a:spcPts val="0"/>
              </a:spcBef>
              <a:spcAft>
                <a:spcPts val="0"/>
              </a:spcAft>
              <a:buClr>
                <a:schemeClr val="dk2"/>
              </a:buClr>
              <a:buSzPts val="1800"/>
              <a:buFont typeface="Open Sans"/>
              <a:buAutoNum type="arabicPeriod"/>
            </a:pPr>
            <a:r>
              <a:rPr lang="en">
                <a:highlight>
                  <a:srgbClr val="FFFFFF"/>
                </a:highlight>
              </a:rPr>
              <a:t>Number of units </a:t>
            </a:r>
            <a:endParaRPr>
              <a:highlight>
                <a:srgbClr val="FFFFFF"/>
              </a:highlight>
            </a:endParaRPr>
          </a:p>
          <a:p>
            <a:pPr indent="0" lvl="0" marL="457200" rtl="0" algn="l">
              <a:spcBef>
                <a:spcPts val="1500"/>
              </a:spcBef>
              <a:spcAft>
                <a:spcPts val="0"/>
              </a:spcAft>
              <a:buNone/>
            </a:pPr>
            <a:r>
              <a:t/>
            </a:r>
            <a:endParaRPr>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&amp; Layers</a:t>
            </a:r>
            <a:endParaRPr/>
          </a:p>
        </p:txBody>
      </p:sp>
      <p:sp>
        <p:nvSpPr>
          <p:cNvPr id="204" name="Google Shape;204;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General layers used in any RNN model</a:t>
            </a:r>
            <a:endParaRPr/>
          </a:p>
          <a:p>
            <a:pPr indent="-317500" lvl="1" marL="914400" rtl="0" algn="l">
              <a:spcBef>
                <a:spcPts val="0"/>
              </a:spcBef>
              <a:spcAft>
                <a:spcPts val="0"/>
              </a:spcAft>
              <a:buSzPts val="1400"/>
              <a:buChar char="○"/>
            </a:pPr>
            <a:r>
              <a:rPr lang="en"/>
              <a:t>Recurrent layer- GRU/ LSTM</a:t>
            </a:r>
            <a:endParaRPr/>
          </a:p>
          <a:p>
            <a:pPr indent="-317500" lvl="1" marL="914400" rtl="0" algn="l">
              <a:spcBef>
                <a:spcPts val="0"/>
              </a:spcBef>
              <a:spcAft>
                <a:spcPts val="0"/>
              </a:spcAft>
              <a:buSzPts val="1400"/>
              <a:buChar char="○"/>
            </a:pPr>
            <a:r>
              <a:rPr lang="en"/>
              <a:t>Normalization- BatchNormalization</a:t>
            </a:r>
            <a:endParaRPr/>
          </a:p>
          <a:p>
            <a:pPr indent="-317500" lvl="1" marL="914400" rtl="0" algn="l">
              <a:spcBef>
                <a:spcPts val="0"/>
              </a:spcBef>
              <a:spcAft>
                <a:spcPts val="0"/>
              </a:spcAft>
              <a:buSzPts val="1400"/>
              <a:buChar char="○"/>
            </a:pPr>
            <a:r>
              <a:rPr lang="en"/>
              <a:t>Dense layer- TimeDistributedDense</a:t>
            </a:r>
            <a:endParaRPr/>
          </a:p>
          <a:p>
            <a:pPr indent="-317500" lvl="1" marL="914400" rtl="0" algn="l">
              <a:spcBef>
                <a:spcPts val="0"/>
              </a:spcBef>
              <a:spcAft>
                <a:spcPts val="0"/>
              </a:spcAft>
              <a:buSzPts val="1400"/>
              <a:buChar char="○"/>
            </a:pPr>
            <a:r>
              <a:rPr lang="en"/>
              <a:t>Activation function- softmax</a:t>
            </a:r>
            <a:endParaRPr/>
          </a:p>
          <a:p>
            <a:pPr indent="-342900" lvl="0" marL="457200" rtl="0" algn="l">
              <a:spcBef>
                <a:spcPts val="0"/>
              </a:spcBef>
              <a:spcAft>
                <a:spcPts val="0"/>
              </a:spcAft>
              <a:buSzPts val="1800"/>
              <a:buChar char="●"/>
            </a:pPr>
            <a:r>
              <a:rPr lang="en"/>
              <a:t>All the models are trained for 20 epochs</a:t>
            </a:r>
            <a:endParaRPr/>
          </a:p>
          <a:p>
            <a:pPr indent="-342900" lvl="0" marL="457200" rtl="0" algn="l">
              <a:spcBef>
                <a:spcPts val="0"/>
              </a:spcBef>
              <a:spcAft>
                <a:spcPts val="0"/>
              </a:spcAft>
              <a:buSzPts val="1800"/>
              <a:buChar char="●"/>
            </a:pPr>
            <a:r>
              <a:rPr lang="en"/>
              <a:t>Input: Time series signals of audio features</a:t>
            </a:r>
            <a:endParaRPr/>
          </a:p>
          <a:p>
            <a:pPr indent="-342900" lvl="0" marL="457200" rtl="0" algn="l">
              <a:spcBef>
                <a:spcPts val="0"/>
              </a:spcBef>
              <a:spcAft>
                <a:spcPts val="0"/>
              </a:spcAft>
              <a:buSzPts val="1800"/>
              <a:buChar char="●"/>
            </a:pPr>
            <a:r>
              <a:rPr lang="en"/>
              <a:t>Output: A vector of probabilities with 29 probabilities</a:t>
            </a:r>
            <a:endParaRPr/>
          </a:p>
          <a:p>
            <a:pPr indent="-317500" lvl="1" marL="914400" rtl="0" algn="l">
              <a:spcBef>
                <a:spcPts val="0"/>
              </a:spcBef>
              <a:spcAft>
                <a:spcPts val="0"/>
              </a:spcAft>
              <a:buSzPts val="1400"/>
              <a:buChar char="○"/>
            </a:pPr>
            <a:r>
              <a:rPr lang="en"/>
              <a:t>The 29 values imply 26 alphabets, a space, an apostrophe and an extra empty character used for padding</a:t>
            </a:r>
            <a:endParaRPr/>
          </a:p>
          <a:p>
            <a:pPr indent="-342900" lvl="0" marL="457200" rtl="0" algn="l">
              <a:spcBef>
                <a:spcPts val="0"/>
              </a:spcBef>
              <a:spcAft>
                <a:spcPts val="0"/>
              </a:spcAft>
              <a:buSzPts val="1800"/>
              <a:buChar char="●"/>
            </a:pPr>
            <a:r>
              <a:rPr lang="en"/>
              <a:t>Maximum probability vectors are then decoded as output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RNN model</a:t>
            </a:r>
            <a:endParaRPr/>
          </a:p>
        </p:txBody>
      </p:sp>
      <p:pic>
        <p:nvPicPr>
          <p:cNvPr id="210" name="Google Shape;210;p36"/>
          <p:cNvPicPr preferRelativeResize="0"/>
          <p:nvPr/>
        </p:nvPicPr>
        <p:blipFill>
          <a:blip r:embed="rId3">
            <a:alphaModFix/>
          </a:blip>
          <a:stretch>
            <a:fillRect/>
          </a:stretch>
        </p:blipFill>
        <p:spPr>
          <a:xfrm>
            <a:off x="978750" y="722175"/>
            <a:ext cx="6858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RNN Model</a:t>
            </a:r>
            <a:endParaRPr/>
          </a:p>
        </p:txBody>
      </p:sp>
      <p:sp>
        <p:nvSpPr>
          <p:cNvPr id="216" name="Google Shape;216;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Components of the model-</a:t>
            </a:r>
            <a:endParaRPr/>
          </a:p>
          <a:p>
            <a:pPr indent="-317500" lvl="1" marL="914400" rtl="0" algn="l">
              <a:spcBef>
                <a:spcPts val="0"/>
              </a:spcBef>
              <a:spcAft>
                <a:spcPts val="0"/>
              </a:spcAft>
              <a:buSzPts val="1400"/>
              <a:buChar char="○"/>
            </a:pPr>
            <a:r>
              <a:rPr lang="en"/>
              <a:t>Recurrent layer using GRU</a:t>
            </a:r>
            <a:endParaRPr/>
          </a:p>
          <a:p>
            <a:pPr indent="-317500" lvl="1" marL="914400" rtl="0" algn="l">
              <a:spcBef>
                <a:spcPts val="0"/>
              </a:spcBef>
              <a:spcAft>
                <a:spcPts val="0"/>
              </a:spcAft>
              <a:buSzPts val="1400"/>
              <a:buChar char="○"/>
            </a:pPr>
            <a:r>
              <a:rPr lang="en"/>
              <a:t>Activation function</a:t>
            </a:r>
            <a:endParaRPr/>
          </a:p>
          <a:p>
            <a:pPr indent="-342900" lvl="0" marL="457200" rtl="0" algn="l">
              <a:spcBef>
                <a:spcPts val="0"/>
              </a:spcBef>
              <a:spcAft>
                <a:spcPts val="0"/>
              </a:spcAft>
              <a:buSzPts val="1800"/>
              <a:buChar char="●"/>
            </a:pPr>
            <a:r>
              <a:rPr lang="en"/>
              <a:t>Training loss: 752.9468</a:t>
            </a:r>
            <a:endParaRPr/>
          </a:p>
          <a:p>
            <a:pPr indent="-342900" lvl="0" marL="457200" rtl="0" algn="l">
              <a:spcBef>
                <a:spcPts val="0"/>
              </a:spcBef>
              <a:spcAft>
                <a:spcPts val="0"/>
              </a:spcAft>
              <a:buSzPts val="1800"/>
              <a:buChar char="●"/>
            </a:pPr>
            <a:r>
              <a:rPr lang="en"/>
              <a:t>Validation loss obtained: 681.1827</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RNN Model</a:t>
            </a:r>
            <a:endParaRPr/>
          </a:p>
        </p:txBody>
      </p:sp>
      <p:sp>
        <p:nvSpPr>
          <p:cNvPr id="222" name="Google Shape;222;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3" name="Google Shape;223;p38"/>
          <p:cNvPicPr preferRelativeResize="0"/>
          <p:nvPr/>
        </p:nvPicPr>
        <p:blipFill>
          <a:blip r:embed="rId3">
            <a:alphaModFix/>
          </a:blip>
          <a:stretch>
            <a:fillRect/>
          </a:stretch>
        </p:blipFill>
        <p:spPr>
          <a:xfrm>
            <a:off x="798525" y="1658800"/>
            <a:ext cx="6513851" cy="2672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 model with normalization</a:t>
            </a:r>
            <a:endParaRPr/>
          </a:p>
        </p:txBody>
      </p:sp>
      <p:sp>
        <p:nvSpPr>
          <p:cNvPr id="229" name="Google Shape;229;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Components of the model-</a:t>
            </a:r>
            <a:endParaRPr/>
          </a:p>
          <a:p>
            <a:pPr indent="-317500" lvl="1" marL="914400" rtl="0" algn="l">
              <a:spcBef>
                <a:spcPts val="0"/>
              </a:spcBef>
              <a:spcAft>
                <a:spcPts val="0"/>
              </a:spcAft>
              <a:buSzPts val="1400"/>
              <a:buChar char="○"/>
            </a:pPr>
            <a:r>
              <a:rPr lang="en"/>
              <a:t>Recurrent layer using GRU</a:t>
            </a:r>
            <a:endParaRPr/>
          </a:p>
          <a:p>
            <a:pPr indent="-317500" lvl="1" marL="914400" rtl="0" algn="l">
              <a:spcBef>
                <a:spcPts val="0"/>
              </a:spcBef>
              <a:spcAft>
                <a:spcPts val="0"/>
              </a:spcAft>
              <a:buSzPts val="1400"/>
              <a:buChar char="○"/>
            </a:pPr>
            <a:r>
              <a:rPr lang="en"/>
              <a:t>BatchNormalization</a:t>
            </a:r>
            <a:endParaRPr/>
          </a:p>
          <a:p>
            <a:pPr indent="-317500" lvl="1" marL="914400" rtl="0" algn="l">
              <a:spcBef>
                <a:spcPts val="0"/>
              </a:spcBef>
              <a:spcAft>
                <a:spcPts val="0"/>
              </a:spcAft>
              <a:buSzPts val="1400"/>
              <a:buChar char="○"/>
            </a:pPr>
            <a:r>
              <a:rPr lang="en"/>
              <a:t>TimeDistrbutedDense</a:t>
            </a:r>
            <a:endParaRPr/>
          </a:p>
          <a:p>
            <a:pPr indent="-317500" lvl="1" marL="914400" rtl="0" algn="l">
              <a:spcBef>
                <a:spcPts val="0"/>
              </a:spcBef>
              <a:spcAft>
                <a:spcPts val="0"/>
              </a:spcAft>
              <a:buSzPts val="1400"/>
              <a:buChar char="○"/>
            </a:pPr>
            <a:r>
              <a:rPr lang="en"/>
              <a:t>Activation function</a:t>
            </a:r>
            <a:endParaRPr/>
          </a:p>
          <a:p>
            <a:pPr indent="-342900" lvl="0" marL="457200" rtl="0" algn="l">
              <a:spcBef>
                <a:spcPts val="0"/>
              </a:spcBef>
              <a:spcAft>
                <a:spcPts val="0"/>
              </a:spcAft>
              <a:buSzPts val="1800"/>
              <a:buChar char="●"/>
            </a:pPr>
            <a:r>
              <a:rPr lang="en"/>
              <a:t>Training loss: 127.96</a:t>
            </a:r>
            <a:endParaRPr/>
          </a:p>
          <a:p>
            <a:pPr indent="-342900" lvl="0" marL="457200" rtl="0" algn="l">
              <a:spcBef>
                <a:spcPts val="0"/>
              </a:spcBef>
              <a:spcAft>
                <a:spcPts val="0"/>
              </a:spcAft>
              <a:buSzPts val="1800"/>
              <a:buChar char="●"/>
            </a:pPr>
            <a:r>
              <a:rPr lang="en"/>
              <a:t>Validation loss: 129.05</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 model with normalization</a:t>
            </a:r>
            <a:endParaRPr/>
          </a:p>
          <a:p>
            <a:pPr indent="0" lvl="0" marL="0" rtl="0" algn="l">
              <a:spcBef>
                <a:spcPts val="0"/>
              </a:spcBef>
              <a:spcAft>
                <a:spcPts val="0"/>
              </a:spcAft>
              <a:buNone/>
            </a:pPr>
            <a:r>
              <a:t/>
            </a:r>
            <a:endParaRPr/>
          </a:p>
        </p:txBody>
      </p:sp>
      <p:pic>
        <p:nvPicPr>
          <p:cNvPr id="235" name="Google Shape;235;p40"/>
          <p:cNvPicPr preferRelativeResize="0"/>
          <p:nvPr/>
        </p:nvPicPr>
        <p:blipFill>
          <a:blip r:embed="rId3">
            <a:alphaModFix/>
          </a:blip>
          <a:stretch>
            <a:fillRect/>
          </a:stretch>
        </p:blipFill>
        <p:spPr>
          <a:xfrm>
            <a:off x="907675" y="1372875"/>
            <a:ext cx="5835076" cy="3002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CNN-RNN model</a:t>
            </a:r>
            <a:endParaRPr/>
          </a:p>
        </p:txBody>
      </p:sp>
      <p:pic>
        <p:nvPicPr>
          <p:cNvPr id="241" name="Google Shape;241;p41"/>
          <p:cNvPicPr preferRelativeResize="0"/>
          <p:nvPr/>
        </p:nvPicPr>
        <p:blipFill>
          <a:blip r:embed="rId3">
            <a:alphaModFix/>
          </a:blip>
          <a:stretch>
            <a:fillRect/>
          </a:stretch>
        </p:blipFill>
        <p:spPr>
          <a:xfrm>
            <a:off x="1198375" y="1152425"/>
            <a:ext cx="5224524" cy="3686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Speech Recognizer</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500"/>
              </a:spcBef>
              <a:spcAft>
                <a:spcPts val="0"/>
              </a:spcAft>
              <a:buSzPts val="1800"/>
              <a:buChar char="●"/>
            </a:pPr>
            <a:r>
              <a:rPr lang="en">
                <a:solidFill>
                  <a:srgbClr val="222222"/>
                </a:solidFill>
              </a:rPr>
              <a:t>According to Wikipedia, Speech recognition is an interdisciplinary subfield of computational linguistics that develops methodologies and technologies that enables the recognition and translation of spoken language into text by computers. [2]</a:t>
            </a:r>
            <a:endParaRPr>
              <a:solidFill>
                <a:srgbClr val="222222"/>
              </a:solidFill>
            </a:endParaRPr>
          </a:p>
          <a:p>
            <a:pPr indent="-342900" lvl="0" marL="457200" rtl="0" algn="l">
              <a:spcBef>
                <a:spcPts val="0"/>
              </a:spcBef>
              <a:spcAft>
                <a:spcPts val="0"/>
              </a:spcAft>
              <a:buSzPts val="1800"/>
              <a:buChar char="●"/>
            </a:pPr>
            <a:r>
              <a:rPr lang="en">
                <a:solidFill>
                  <a:srgbClr val="222222"/>
                </a:solidFill>
              </a:rPr>
              <a:t>It is also known as automatic speech recognition (ASR), computer speech recognition or speech to text (STT). [2]</a:t>
            </a:r>
            <a:endParaRPr>
              <a:solidFill>
                <a:srgbClr val="222222"/>
              </a:solidFill>
            </a:endParaRPr>
          </a:p>
          <a:p>
            <a:pPr indent="-342900" lvl="0" marL="457200" rtl="0" algn="l">
              <a:spcBef>
                <a:spcPts val="0"/>
              </a:spcBef>
              <a:spcAft>
                <a:spcPts val="0"/>
              </a:spcAft>
              <a:buSzPts val="1800"/>
              <a:buChar char="●"/>
            </a:pPr>
            <a:r>
              <a:rPr lang="en">
                <a:solidFill>
                  <a:srgbClr val="222222"/>
                </a:solidFill>
              </a:rPr>
              <a:t>Speech Recognition systems have been widely in use by various Voice Assistants like Siri, Alexa to facilitate user. The speech recognition part plays a vital role if it is embedded in a system that performs further tasks based on recognized speech.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CNN-RNN model</a:t>
            </a:r>
            <a:endParaRPr/>
          </a:p>
        </p:txBody>
      </p:sp>
      <p:sp>
        <p:nvSpPr>
          <p:cNvPr id="247" name="Google Shape;247;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Components of the model-</a:t>
            </a:r>
            <a:endParaRPr/>
          </a:p>
          <a:p>
            <a:pPr indent="-317500" lvl="1" marL="914400" rtl="0" algn="l">
              <a:spcBef>
                <a:spcPts val="0"/>
              </a:spcBef>
              <a:spcAft>
                <a:spcPts val="0"/>
              </a:spcAft>
              <a:buSzPts val="1400"/>
              <a:buChar char="○"/>
            </a:pPr>
            <a:r>
              <a:rPr lang="en"/>
              <a:t>CNN layer</a:t>
            </a:r>
            <a:endParaRPr/>
          </a:p>
          <a:p>
            <a:pPr indent="-317500" lvl="1" marL="914400" rtl="0" algn="l">
              <a:spcBef>
                <a:spcPts val="0"/>
              </a:spcBef>
              <a:spcAft>
                <a:spcPts val="0"/>
              </a:spcAft>
              <a:buSzPts val="1400"/>
              <a:buChar char="○"/>
            </a:pPr>
            <a:r>
              <a:rPr lang="en"/>
              <a:t>Recurrent layer using GRU</a:t>
            </a:r>
            <a:endParaRPr/>
          </a:p>
          <a:p>
            <a:pPr indent="-317500" lvl="1" marL="914400" rtl="0" algn="l">
              <a:spcBef>
                <a:spcPts val="0"/>
              </a:spcBef>
              <a:spcAft>
                <a:spcPts val="0"/>
              </a:spcAft>
              <a:buSzPts val="1400"/>
              <a:buChar char="○"/>
            </a:pPr>
            <a:r>
              <a:rPr lang="en"/>
              <a:t>BatchNormalization</a:t>
            </a:r>
            <a:endParaRPr/>
          </a:p>
          <a:p>
            <a:pPr indent="-317500" lvl="1" marL="914400" rtl="0" algn="l">
              <a:spcBef>
                <a:spcPts val="0"/>
              </a:spcBef>
              <a:spcAft>
                <a:spcPts val="0"/>
              </a:spcAft>
              <a:buSzPts val="1400"/>
              <a:buChar char="○"/>
            </a:pPr>
            <a:r>
              <a:rPr lang="en"/>
              <a:t>TimeDistrbutedDense</a:t>
            </a:r>
            <a:endParaRPr/>
          </a:p>
          <a:p>
            <a:pPr indent="-317500" lvl="1" marL="914400" rtl="0" algn="l">
              <a:spcBef>
                <a:spcPts val="0"/>
              </a:spcBef>
              <a:spcAft>
                <a:spcPts val="0"/>
              </a:spcAft>
              <a:buSzPts val="1400"/>
              <a:buChar char="○"/>
            </a:pPr>
            <a:r>
              <a:rPr lang="en"/>
              <a:t>Activation function</a:t>
            </a:r>
            <a:endParaRPr/>
          </a:p>
          <a:p>
            <a:pPr indent="-342900" lvl="0" marL="457200" rtl="0" algn="l">
              <a:spcBef>
                <a:spcPts val="0"/>
              </a:spcBef>
              <a:spcAft>
                <a:spcPts val="0"/>
              </a:spcAft>
              <a:buSzPts val="1800"/>
              <a:buChar char="●"/>
            </a:pPr>
            <a:r>
              <a:rPr lang="en"/>
              <a:t>Training loss:  94.53</a:t>
            </a:r>
            <a:endParaRPr/>
          </a:p>
          <a:p>
            <a:pPr indent="-342900" lvl="0" marL="457200" rtl="0" algn="l">
              <a:spcBef>
                <a:spcPts val="0"/>
              </a:spcBef>
              <a:spcAft>
                <a:spcPts val="0"/>
              </a:spcAft>
              <a:buSzPts val="1800"/>
              <a:buChar char="●"/>
            </a:pPr>
            <a:r>
              <a:rPr lang="en"/>
              <a:t>Validation loss: 155.36</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CNN-RNN Model</a:t>
            </a:r>
            <a:endParaRPr/>
          </a:p>
        </p:txBody>
      </p:sp>
      <p:pic>
        <p:nvPicPr>
          <p:cNvPr id="253" name="Google Shape;253;p43"/>
          <p:cNvPicPr preferRelativeResize="0"/>
          <p:nvPr/>
        </p:nvPicPr>
        <p:blipFill>
          <a:blip r:embed="rId3">
            <a:alphaModFix/>
          </a:blip>
          <a:stretch>
            <a:fillRect/>
          </a:stretch>
        </p:blipFill>
        <p:spPr>
          <a:xfrm>
            <a:off x="910063" y="1152425"/>
            <a:ext cx="7323887" cy="3686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RNN model</a:t>
            </a:r>
            <a:endParaRPr/>
          </a:p>
          <a:p>
            <a:pPr indent="0" lvl="0" marL="0" rtl="0" algn="l">
              <a:spcBef>
                <a:spcPts val="0"/>
              </a:spcBef>
              <a:spcAft>
                <a:spcPts val="0"/>
              </a:spcAft>
              <a:buNone/>
            </a:pPr>
            <a:r>
              <a:t/>
            </a:r>
            <a:endParaRPr/>
          </a:p>
        </p:txBody>
      </p:sp>
      <p:pic>
        <p:nvPicPr>
          <p:cNvPr id="259" name="Google Shape;259;p44"/>
          <p:cNvPicPr preferRelativeResize="0"/>
          <p:nvPr/>
        </p:nvPicPr>
        <p:blipFill>
          <a:blip r:embed="rId3">
            <a:alphaModFix/>
          </a:blip>
          <a:stretch>
            <a:fillRect/>
          </a:stretch>
        </p:blipFill>
        <p:spPr>
          <a:xfrm>
            <a:off x="1475025" y="1235675"/>
            <a:ext cx="4915034" cy="36862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RNN model</a:t>
            </a:r>
            <a:endParaRPr/>
          </a:p>
          <a:p>
            <a:pPr indent="0" lvl="0" marL="0" rtl="0" algn="l">
              <a:spcBef>
                <a:spcPts val="0"/>
              </a:spcBef>
              <a:spcAft>
                <a:spcPts val="0"/>
              </a:spcAft>
              <a:buNone/>
            </a:pPr>
            <a:r>
              <a:t/>
            </a:r>
            <a:endParaRPr/>
          </a:p>
        </p:txBody>
      </p:sp>
      <p:sp>
        <p:nvSpPr>
          <p:cNvPr id="265" name="Google Shape;265;p4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Components of the model-</a:t>
            </a:r>
            <a:endParaRPr/>
          </a:p>
          <a:p>
            <a:pPr indent="-317500" lvl="1" marL="914400" rtl="0" algn="l">
              <a:spcBef>
                <a:spcPts val="0"/>
              </a:spcBef>
              <a:spcAft>
                <a:spcPts val="0"/>
              </a:spcAft>
              <a:buSzPts val="1400"/>
              <a:buChar char="○"/>
            </a:pPr>
            <a:r>
              <a:rPr lang="en"/>
              <a:t>Recurrent layer using GRU</a:t>
            </a:r>
            <a:endParaRPr/>
          </a:p>
          <a:p>
            <a:pPr indent="-317500" lvl="1" marL="914400" rtl="0" algn="l">
              <a:spcBef>
                <a:spcPts val="0"/>
              </a:spcBef>
              <a:spcAft>
                <a:spcPts val="0"/>
              </a:spcAft>
              <a:buSzPts val="1400"/>
              <a:buChar char="○"/>
            </a:pPr>
            <a:r>
              <a:rPr lang="en"/>
              <a:t>Recurrent layer using GRU</a:t>
            </a:r>
            <a:endParaRPr/>
          </a:p>
          <a:p>
            <a:pPr indent="-317500" lvl="1" marL="914400" rtl="0" algn="l">
              <a:spcBef>
                <a:spcPts val="0"/>
              </a:spcBef>
              <a:spcAft>
                <a:spcPts val="0"/>
              </a:spcAft>
              <a:buSzPts val="1400"/>
              <a:buChar char="○"/>
            </a:pPr>
            <a:r>
              <a:rPr lang="en"/>
              <a:t>BatchNormalization</a:t>
            </a:r>
            <a:endParaRPr/>
          </a:p>
          <a:p>
            <a:pPr indent="-317500" lvl="1" marL="914400" rtl="0" algn="l">
              <a:spcBef>
                <a:spcPts val="0"/>
              </a:spcBef>
              <a:spcAft>
                <a:spcPts val="0"/>
              </a:spcAft>
              <a:buSzPts val="1400"/>
              <a:buChar char="○"/>
            </a:pPr>
            <a:r>
              <a:rPr lang="en"/>
              <a:t>TimeDistrbutedDense</a:t>
            </a:r>
            <a:endParaRPr/>
          </a:p>
          <a:p>
            <a:pPr indent="-317500" lvl="1" marL="914400" rtl="0" algn="l">
              <a:spcBef>
                <a:spcPts val="0"/>
              </a:spcBef>
              <a:spcAft>
                <a:spcPts val="0"/>
              </a:spcAft>
              <a:buSzPts val="1400"/>
              <a:buChar char="○"/>
            </a:pPr>
            <a:r>
              <a:rPr lang="en"/>
              <a:t>Activation function</a:t>
            </a:r>
            <a:endParaRPr/>
          </a:p>
          <a:p>
            <a:pPr indent="-342900" lvl="0" marL="457200" rtl="0" algn="l">
              <a:spcBef>
                <a:spcPts val="0"/>
              </a:spcBef>
              <a:spcAft>
                <a:spcPts val="0"/>
              </a:spcAft>
              <a:buSzPts val="1800"/>
              <a:buChar char="●"/>
            </a:pPr>
            <a:r>
              <a:rPr lang="en"/>
              <a:t>Training loss: 138.79</a:t>
            </a:r>
            <a:endParaRPr/>
          </a:p>
          <a:p>
            <a:pPr indent="-342900" lvl="0" marL="457200" rtl="0" algn="l">
              <a:spcBef>
                <a:spcPts val="0"/>
              </a:spcBef>
              <a:spcAft>
                <a:spcPts val="0"/>
              </a:spcAft>
              <a:buSzPts val="1800"/>
              <a:buChar char="●"/>
            </a:pPr>
            <a:r>
              <a:rPr lang="en"/>
              <a:t>Validation loss: 139.8</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RNN model</a:t>
            </a:r>
            <a:endParaRPr/>
          </a:p>
        </p:txBody>
      </p:sp>
      <p:pic>
        <p:nvPicPr>
          <p:cNvPr id="271" name="Google Shape;271;p46"/>
          <p:cNvPicPr preferRelativeResize="0"/>
          <p:nvPr/>
        </p:nvPicPr>
        <p:blipFill>
          <a:blip r:embed="rId3">
            <a:alphaModFix/>
          </a:blip>
          <a:stretch>
            <a:fillRect/>
          </a:stretch>
        </p:blipFill>
        <p:spPr>
          <a:xfrm>
            <a:off x="1034150" y="1261625"/>
            <a:ext cx="6029411" cy="36862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Bidirectional RNN model</a:t>
            </a:r>
            <a:endParaRPr/>
          </a:p>
        </p:txBody>
      </p:sp>
      <p:pic>
        <p:nvPicPr>
          <p:cNvPr id="277" name="Google Shape;277;p47"/>
          <p:cNvPicPr preferRelativeResize="0"/>
          <p:nvPr/>
        </p:nvPicPr>
        <p:blipFill>
          <a:blip r:embed="rId3">
            <a:alphaModFix/>
          </a:blip>
          <a:stretch>
            <a:fillRect/>
          </a:stretch>
        </p:blipFill>
        <p:spPr>
          <a:xfrm>
            <a:off x="1521450" y="873100"/>
            <a:ext cx="6122249" cy="4005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Bidirectional RNN model</a:t>
            </a:r>
            <a:endParaRPr/>
          </a:p>
        </p:txBody>
      </p:sp>
      <p:sp>
        <p:nvSpPr>
          <p:cNvPr id="283" name="Google Shape;283;p4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Components of the model-</a:t>
            </a:r>
            <a:endParaRPr/>
          </a:p>
          <a:p>
            <a:pPr indent="-317500" lvl="1" marL="914400" rtl="0" algn="l">
              <a:spcBef>
                <a:spcPts val="0"/>
              </a:spcBef>
              <a:spcAft>
                <a:spcPts val="0"/>
              </a:spcAft>
              <a:buSzPts val="1400"/>
              <a:buChar char="○"/>
            </a:pPr>
            <a:r>
              <a:rPr lang="en"/>
              <a:t>Recurrent layer using GRU</a:t>
            </a:r>
            <a:endParaRPr/>
          </a:p>
          <a:p>
            <a:pPr indent="-317500" lvl="1" marL="914400" rtl="0" algn="l">
              <a:spcBef>
                <a:spcPts val="0"/>
              </a:spcBef>
              <a:spcAft>
                <a:spcPts val="0"/>
              </a:spcAft>
              <a:buSzPts val="1400"/>
              <a:buChar char="○"/>
            </a:pPr>
            <a:r>
              <a:rPr lang="en"/>
              <a:t>Recurrent layer using GRU</a:t>
            </a:r>
            <a:endParaRPr/>
          </a:p>
          <a:p>
            <a:pPr indent="-317500" lvl="1" marL="914400" rtl="0" algn="l">
              <a:spcBef>
                <a:spcPts val="0"/>
              </a:spcBef>
              <a:spcAft>
                <a:spcPts val="0"/>
              </a:spcAft>
              <a:buSzPts val="1400"/>
              <a:buChar char="○"/>
            </a:pPr>
            <a:r>
              <a:rPr lang="en"/>
              <a:t>BatchNormalization</a:t>
            </a:r>
            <a:endParaRPr/>
          </a:p>
          <a:p>
            <a:pPr indent="-317500" lvl="1" marL="914400" rtl="0" algn="l">
              <a:spcBef>
                <a:spcPts val="0"/>
              </a:spcBef>
              <a:spcAft>
                <a:spcPts val="0"/>
              </a:spcAft>
              <a:buSzPts val="1400"/>
              <a:buChar char="○"/>
            </a:pPr>
            <a:r>
              <a:rPr lang="en"/>
              <a:t>TimeDistrbutedDense</a:t>
            </a:r>
            <a:endParaRPr/>
          </a:p>
          <a:p>
            <a:pPr indent="-317500" lvl="1" marL="914400" rtl="0" algn="l">
              <a:spcBef>
                <a:spcPts val="0"/>
              </a:spcBef>
              <a:spcAft>
                <a:spcPts val="0"/>
              </a:spcAft>
              <a:buSzPts val="1400"/>
              <a:buChar char="○"/>
            </a:pPr>
            <a:r>
              <a:rPr lang="en"/>
              <a:t>Activation function</a:t>
            </a:r>
            <a:endParaRPr/>
          </a:p>
          <a:p>
            <a:pPr indent="-342900" lvl="0" marL="457200" rtl="0" algn="l">
              <a:spcBef>
                <a:spcPts val="0"/>
              </a:spcBef>
              <a:spcAft>
                <a:spcPts val="0"/>
              </a:spcAft>
              <a:buSzPts val="1800"/>
              <a:buChar char="●"/>
            </a:pPr>
            <a:r>
              <a:rPr lang="en"/>
              <a:t>Training loss: 153.22</a:t>
            </a:r>
            <a:endParaRPr/>
          </a:p>
          <a:p>
            <a:pPr indent="-342900" lvl="0" marL="457200" rtl="0" algn="l">
              <a:spcBef>
                <a:spcPts val="0"/>
              </a:spcBef>
              <a:spcAft>
                <a:spcPts val="0"/>
              </a:spcAft>
              <a:buSzPts val="1800"/>
              <a:buChar char="●"/>
            </a:pPr>
            <a:r>
              <a:rPr lang="en"/>
              <a:t>Validation loss: 171.97</a:t>
            </a:r>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Bidirectional RNN model</a:t>
            </a:r>
            <a:endParaRPr/>
          </a:p>
          <a:p>
            <a:pPr indent="0" lvl="0" marL="0" rtl="0" algn="l">
              <a:spcBef>
                <a:spcPts val="0"/>
              </a:spcBef>
              <a:spcAft>
                <a:spcPts val="0"/>
              </a:spcAft>
              <a:buNone/>
            </a:pPr>
            <a:r>
              <a:t/>
            </a:r>
            <a:endParaRPr/>
          </a:p>
        </p:txBody>
      </p:sp>
      <p:pic>
        <p:nvPicPr>
          <p:cNvPr id="289" name="Google Shape;289;p49"/>
          <p:cNvPicPr preferRelativeResize="0"/>
          <p:nvPr/>
        </p:nvPicPr>
        <p:blipFill>
          <a:blip r:embed="rId3">
            <a:alphaModFix/>
          </a:blip>
          <a:stretch>
            <a:fillRect/>
          </a:stretch>
        </p:blipFill>
        <p:spPr>
          <a:xfrm>
            <a:off x="152400" y="1304825"/>
            <a:ext cx="8059598" cy="3686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RNN Architecture</a:t>
            </a:r>
            <a:endParaRPr/>
          </a:p>
        </p:txBody>
      </p:sp>
      <p:pic>
        <p:nvPicPr>
          <p:cNvPr id="295" name="Google Shape;295;p50"/>
          <p:cNvPicPr preferRelativeResize="0"/>
          <p:nvPr/>
        </p:nvPicPr>
        <p:blipFill rotWithShape="1">
          <a:blip r:embed="rId3">
            <a:alphaModFix/>
          </a:blip>
          <a:srcRect b="25423" l="0" r="0" t="0"/>
          <a:stretch/>
        </p:blipFill>
        <p:spPr>
          <a:xfrm>
            <a:off x="178350" y="1237550"/>
            <a:ext cx="7498025" cy="30674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RNN Architecture</a:t>
            </a:r>
            <a:endParaRPr/>
          </a:p>
        </p:txBody>
      </p:sp>
      <p:sp>
        <p:nvSpPr>
          <p:cNvPr id="301" name="Google Shape;301;p5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Components of the model-</a:t>
            </a:r>
            <a:endParaRPr/>
          </a:p>
          <a:p>
            <a:pPr indent="-317500" lvl="1" marL="914400" rtl="0" algn="l">
              <a:spcBef>
                <a:spcPts val="0"/>
              </a:spcBef>
              <a:spcAft>
                <a:spcPts val="0"/>
              </a:spcAft>
              <a:buSzPts val="1400"/>
              <a:buChar char="○"/>
            </a:pPr>
            <a:r>
              <a:rPr lang="en"/>
              <a:t>1D convolutional layer</a:t>
            </a:r>
            <a:endParaRPr/>
          </a:p>
          <a:p>
            <a:pPr indent="-317500" lvl="1" marL="914400" rtl="0" algn="l">
              <a:spcBef>
                <a:spcPts val="0"/>
              </a:spcBef>
              <a:spcAft>
                <a:spcPts val="0"/>
              </a:spcAft>
              <a:buSzPts val="1400"/>
              <a:buChar char="○"/>
            </a:pPr>
            <a:r>
              <a:rPr lang="en"/>
              <a:t>2 bidirectional Recurrent layers using GRU</a:t>
            </a:r>
            <a:endParaRPr/>
          </a:p>
          <a:p>
            <a:pPr indent="-317500" lvl="1" marL="914400" rtl="0" algn="l">
              <a:spcBef>
                <a:spcPts val="0"/>
              </a:spcBef>
              <a:spcAft>
                <a:spcPts val="0"/>
              </a:spcAft>
              <a:buSzPts val="1400"/>
              <a:buChar char="○"/>
            </a:pPr>
            <a:r>
              <a:rPr lang="en"/>
              <a:t>BatchNormalization</a:t>
            </a:r>
            <a:endParaRPr/>
          </a:p>
          <a:p>
            <a:pPr indent="-317500" lvl="1" marL="914400" rtl="0" algn="l">
              <a:spcBef>
                <a:spcPts val="0"/>
              </a:spcBef>
              <a:spcAft>
                <a:spcPts val="0"/>
              </a:spcAft>
              <a:buSzPts val="1400"/>
              <a:buChar char="○"/>
            </a:pPr>
            <a:r>
              <a:rPr lang="en"/>
              <a:t>TimeDistrbutedDense</a:t>
            </a:r>
            <a:endParaRPr/>
          </a:p>
          <a:p>
            <a:pPr indent="-317500" lvl="1" marL="914400" rtl="0" algn="l">
              <a:spcBef>
                <a:spcPts val="0"/>
              </a:spcBef>
              <a:spcAft>
                <a:spcPts val="0"/>
              </a:spcAft>
              <a:buSzPts val="1400"/>
              <a:buChar char="○"/>
            </a:pPr>
            <a:r>
              <a:rPr lang="en"/>
              <a:t>Activation function</a:t>
            </a:r>
            <a:endParaRPr/>
          </a:p>
          <a:p>
            <a:pPr indent="-342900" lvl="0" marL="457200" rtl="0" algn="l">
              <a:spcBef>
                <a:spcPts val="0"/>
              </a:spcBef>
              <a:spcAft>
                <a:spcPts val="0"/>
              </a:spcAft>
              <a:buSzPts val="1800"/>
              <a:buChar char="●"/>
            </a:pPr>
            <a:r>
              <a:rPr lang="en"/>
              <a:t>Training loss: 91.4</a:t>
            </a:r>
            <a:endParaRPr/>
          </a:p>
          <a:p>
            <a:pPr indent="-342900" lvl="0" marL="457200" rtl="0" algn="l">
              <a:spcBef>
                <a:spcPts val="0"/>
              </a:spcBef>
              <a:spcAft>
                <a:spcPts val="0"/>
              </a:spcAft>
              <a:buSzPts val="1800"/>
              <a:buChar char="●"/>
            </a:pPr>
            <a:r>
              <a:rPr lang="en"/>
              <a:t>Validation loss: 117.0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b="1" lang="en" sz="3600">
                <a:solidFill>
                  <a:srgbClr val="EF6C00"/>
                </a:solidFill>
                <a:latin typeface="PT Sans Narrow"/>
                <a:ea typeface="PT Sans Narrow"/>
                <a:cs typeface="PT Sans Narrow"/>
                <a:sym typeface="PT Sans Narrow"/>
              </a:rPr>
              <a:t>Motivation</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mentioned earlier, Speech Recognition is used as a base for more services to the end user such as voice user interfaces, speech to text processing</a:t>
            </a:r>
            <a:endParaRPr/>
          </a:p>
          <a:p>
            <a:pPr indent="-342900" lvl="0" marL="457200" rtl="0" algn="l">
              <a:spcBef>
                <a:spcPts val="0"/>
              </a:spcBef>
              <a:spcAft>
                <a:spcPts val="0"/>
              </a:spcAft>
              <a:buSzPts val="1800"/>
              <a:buChar char="●"/>
            </a:pPr>
            <a:r>
              <a:rPr lang="en"/>
              <a:t>The errors in the use of next services can be reduced exponentially if speech is recognized with least Word Error Rate (WER)</a:t>
            </a:r>
            <a:endParaRPr/>
          </a:p>
          <a:p>
            <a:pPr indent="-342900" lvl="0" marL="457200" rtl="0" algn="l">
              <a:spcBef>
                <a:spcPts val="0"/>
              </a:spcBef>
              <a:spcAft>
                <a:spcPts val="0"/>
              </a:spcAft>
              <a:buSzPts val="1800"/>
              <a:buChar char="●"/>
            </a:pPr>
            <a:r>
              <a:rPr lang="en"/>
              <a:t>More Speech Recognition based services can be launched if WER is reduced in current Speech Recognizer models.</a:t>
            </a:r>
            <a:endParaRPr/>
          </a:p>
          <a:p>
            <a:pPr indent="0" lvl="0" marL="0" rtl="0" algn="l">
              <a:spcBef>
                <a:spcPts val="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RNN Architecture</a:t>
            </a:r>
            <a:endParaRPr/>
          </a:p>
        </p:txBody>
      </p:sp>
      <p:pic>
        <p:nvPicPr>
          <p:cNvPr id="307" name="Google Shape;307;p52"/>
          <p:cNvPicPr preferRelativeResize="0"/>
          <p:nvPr/>
        </p:nvPicPr>
        <p:blipFill>
          <a:blip r:embed="rId3">
            <a:alphaModFix/>
          </a:blip>
          <a:stretch>
            <a:fillRect/>
          </a:stretch>
        </p:blipFill>
        <p:spPr>
          <a:xfrm>
            <a:off x="466800" y="1266325"/>
            <a:ext cx="5264525" cy="33026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CTC Decoding</a:t>
            </a:r>
            <a:endParaRPr/>
          </a:p>
        </p:txBody>
      </p:sp>
      <p:sp>
        <p:nvSpPr>
          <p:cNvPr id="313" name="Google Shape;313;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24292E"/>
                </a:solidFill>
                <a:highlight>
                  <a:srgbClr val="FFFFFF"/>
                </a:highlight>
              </a:rPr>
              <a:t>CTC decoding extracts the most likely vector from from Softmax probabilities</a:t>
            </a:r>
            <a:endParaRPr>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a:solidFill>
                  <a:srgbClr val="24292E"/>
                </a:solidFill>
                <a:highlight>
                  <a:srgbClr val="FFFFFF"/>
                </a:highlight>
              </a:rPr>
              <a:t>CTC decoding algorithm can compress the transcription to its correct length by ignoring adjacent duplicates and blanks</a:t>
            </a:r>
            <a:endParaRPr>
              <a:solidFill>
                <a:srgbClr val="24292E"/>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N-gram model</a:t>
            </a:r>
            <a:endParaRPr/>
          </a:p>
        </p:txBody>
      </p:sp>
      <p:sp>
        <p:nvSpPr>
          <p:cNvPr id="319" name="Google Shape;319;p5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need for N-gram model- RNN-CTC models do not perform well for getting the spellings of the predicted transcript text</a:t>
            </a:r>
            <a:endParaRPr/>
          </a:p>
          <a:p>
            <a:pPr indent="-342900" lvl="0" marL="457200" rtl="0" algn="l">
              <a:spcBef>
                <a:spcPts val="0"/>
              </a:spcBef>
              <a:spcAft>
                <a:spcPts val="0"/>
              </a:spcAft>
              <a:buSzPts val="1800"/>
              <a:buChar char="●"/>
            </a:pPr>
            <a:r>
              <a:rPr lang="en"/>
              <a:t>Developed an n-gram model for correcting the spellings obtained from our final RNN model</a:t>
            </a:r>
            <a:endParaRPr/>
          </a:p>
          <a:p>
            <a:pPr indent="-342900" lvl="0" marL="457200" rtl="0" algn="l">
              <a:spcBef>
                <a:spcPts val="0"/>
              </a:spcBef>
              <a:spcAft>
                <a:spcPts val="0"/>
              </a:spcAft>
              <a:buSzPts val="1800"/>
              <a:buChar char="●"/>
            </a:pPr>
            <a:r>
              <a:rPr lang="en"/>
              <a:t>The n-gram model corrected spellings of the obtained transcript text</a:t>
            </a:r>
            <a:endParaRPr/>
          </a:p>
          <a:p>
            <a:pPr indent="-342900" lvl="0" marL="457200" rtl="0" algn="l">
              <a:spcBef>
                <a:spcPts val="0"/>
              </a:spcBef>
              <a:spcAft>
                <a:spcPts val="0"/>
              </a:spcAft>
              <a:buSzPts val="1800"/>
              <a:buChar char="●"/>
            </a:pPr>
            <a:r>
              <a:rPr lang="en"/>
              <a:t>Used TextBlob library’s in-built method to correct the spellings of final model output</a:t>
            </a:r>
            <a:endParaRPr/>
          </a:p>
          <a:p>
            <a:pPr indent="-342900" lvl="0" marL="457200" rtl="0" algn="l">
              <a:spcBef>
                <a:spcPts val="0"/>
              </a:spcBef>
              <a:spcAft>
                <a:spcPts val="0"/>
              </a:spcAft>
              <a:buSzPts val="1800"/>
              <a:buChar char="●"/>
            </a:pPr>
            <a:r>
              <a:rPr lang="en"/>
              <a:t>Passed TextBlob library’s output as an input to n-gram model to get final corrected spellings.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25" name="Google Shape;325;p55"/>
          <p:cNvSpPr txBox="1"/>
          <p:nvPr>
            <p:ph idx="1" type="body"/>
          </p:nvPr>
        </p:nvSpPr>
        <p:spPr>
          <a:xfrm>
            <a:off x="311700" y="1266325"/>
            <a:ext cx="32490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Comparison of models using Training loss</a:t>
            </a:r>
            <a:endParaRPr/>
          </a:p>
        </p:txBody>
      </p:sp>
      <p:pic>
        <p:nvPicPr>
          <p:cNvPr id="326" name="Google Shape;326;p55"/>
          <p:cNvPicPr preferRelativeResize="0"/>
          <p:nvPr/>
        </p:nvPicPr>
        <p:blipFill>
          <a:blip r:embed="rId3">
            <a:alphaModFix/>
          </a:blip>
          <a:stretch>
            <a:fillRect/>
          </a:stretch>
        </p:blipFill>
        <p:spPr>
          <a:xfrm>
            <a:off x="3713100" y="1304825"/>
            <a:ext cx="5278499" cy="349817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32" name="Google Shape;332;p56"/>
          <p:cNvSpPr txBox="1"/>
          <p:nvPr>
            <p:ph idx="1" type="body"/>
          </p:nvPr>
        </p:nvSpPr>
        <p:spPr>
          <a:xfrm>
            <a:off x="311700" y="1266325"/>
            <a:ext cx="3837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Comparison of models using Validation loss </a:t>
            </a:r>
            <a:endParaRPr/>
          </a:p>
        </p:txBody>
      </p:sp>
      <p:pic>
        <p:nvPicPr>
          <p:cNvPr id="333" name="Google Shape;333;p56"/>
          <p:cNvPicPr preferRelativeResize="0"/>
          <p:nvPr/>
        </p:nvPicPr>
        <p:blipFill>
          <a:blip r:embed="rId3">
            <a:alphaModFix/>
          </a:blip>
          <a:stretch>
            <a:fillRect/>
          </a:stretch>
        </p:blipFill>
        <p:spPr>
          <a:xfrm>
            <a:off x="4301700" y="1304825"/>
            <a:ext cx="4689899" cy="321703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Output ,Observations,tables of loss - compare</a:t>
            </a:r>
            <a:endParaRPr/>
          </a:p>
        </p:txBody>
      </p:sp>
      <p:sp>
        <p:nvSpPr>
          <p:cNvPr id="339" name="Google Shape;339;p57"/>
          <p:cNvSpPr txBox="1"/>
          <p:nvPr/>
        </p:nvSpPr>
        <p:spPr>
          <a:xfrm>
            <a:off x="406300" y="1711625"/>
            <a:ext cx="8558100" cy="320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Sample outputs of the models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Model 0 gave blank output.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Model 1 output-</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pic>
        <p:nvPicPr>
          <p:cNvPr id="340" name="Google Shape;340;p57"/>
          <p:cNvPicPr preferRelativeResize="0"/>
          <p:nvPr/>
        </p:nvPicPr>
        <p:blipFill>
          <a:blip r:embed="rId3">
            <a:alphaModFix/>
          </a:blip>
          <a:stretch>
            <a:fillRect/>
          </a:stretch>
        </p:blipFill>
        <p:spPr>
          <a:xfrm>
            <a:off x="924975" y="2608575"/>
            <a:ext cx="6161625" cy="2163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346" name="Google Shape;346;p5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Model 3 output-</a:t>
            </a:r>
            <a:endParaRPr/>
          </a:p>
          <a:p>
            <a:pPr indent="0" lvl="0" marL="457200" rtl="0" algn="l">
              <a:spcBef>
                <a:spcPts val="1600"/>
              </a:spcBef>
              <a:spcAft>
                <a:spcPts val="1600"/>
              </a:spcAft>
              <a:buNone/>
            </a:pPr>
            <a:r>
              <a:t/>
            </a:r>
            <a:endParaRPr/>
          </a:p>
        </p:txBody>
      </p:sp>
      <p:pic>
        <p:nvPicPr>
          <p:cNvPr id="347" name="Google Shape;347;p58"/>
          <p:cNvPicPr preferRelativeResize="0"/>
          <p:nvPr/>
        </p:nvPicPr>
        <p:blipFill>
          <a:blip r:embed="rId3">
            <a:alphaModFix/>
          </a:blip>
          <a:stretch>
            <a:fillRect/>
          </a:stretch>
        </p:blipFill>
        <p:spPr>
          <a:xfrm>
            <a:off x="786650" y="1764927"/>
            <a:ext cx="7328648" cy="26965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of our RNN architecture</a:t>
            </a:r>
            <a:endParaRPr/>
          </a:p>
        </p:txBody>
      </p:sp>
      <p:pic>
        <p:nvPicPr>
          <p:cNvPr id="353" name="Google Shape;353;p59"/>
          <p:cNvPicPr preferRelativeResize="0"/>
          <p:nvPr/>
        </p:nvPicPr>
        <p:blipFill>
          <a:blip r:embed="rId3">
            <a:alphaModFix/>
          </a:blip>
          <a:stretch>
            <a:fillRect/>
          </a:stretch>
        </p:blipFill>
        <p:spPr>
          <a:xfrm>
            <a:off x="311700" y="1898550"/>
            <a:ext cx="7649449" cy="1813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6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of our RNN architecture with n-gram</a:t>
            </a:r>
            <a:endParaRPr/>
          </a:p>
          <a:p>
            <a:pPr indent="0" lvl="0" marL="0" rtl="0" algn="l">
              <a:spcBef>
                <a:spcPts val="0"/>
              </a:spcBef>
              <a:spcAft>
                <a:spcPts val="0"/>
              </a:spcAft>
              <a:buNone/>
            </a:pPr>
            <a:r>
              <a:t/>
            </a:r>
            <a:endParaRPr/>
          </a:p>
        </p:txBody>
      </p:sp>
      <p:pic>
        <p:nvPicPr>
          <p:cNvPr id="359" name="Google Shape;359;p60"/>
          <p:cNvPicPr preferRelativeResize="0"/>
          <p:nvPr/>
        </p:nvPicPr>
        <p:blipFill>
          <a:blip r:embed="rId3">
            <a:alphaModFix/>
          </a:blip>
          <a:stretch>
            <a:fillRect/>
          </a:stretch>
        </p:blipFill>
        <p:spPr>
          <a:xfrm>
            <a:off x="311700" y="1561076"/>
            <a:ext cx="7684025" cy="2826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6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Model</a:t>
            </a:r>
            <a:endParaRPr/>
          </a:p>
        </p:txBody>
      </p:sp>
      <p:sp>
        <p:nvSpPr>
          <p:cNvPr id="365" name="Google Shape;365;p6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simple architectures, Deeper RNN model performed the best</a:t>
            </a:r>
            <a:endParaRPr/>
          </a:p>
          <a:p>
            <a:pPr indent="-342900" lvl="0" marL="457200" rtl="0" algn="l">
              <a:spcBef>
                <a:spcPts val="0"/>
              </a:spcBef>
              <a:spcAft>
                <a:spcPts val="0"/>
              </a:spcAft>
              <a:buSzPts val="1800"/>
              <a:buChar char="●"/>
            </a:pPr>
            <a:r>
              <a:rPr lang="en"/>
              <a:t>Thus, used Deeper Bidirectional RNN architecture with a CNN layer</a:t>
            </a:r>
            <a:endParaRPr/>
          </a:p>
          <a:p>
            <a:pPr indent="-342900" lvl="0" marL="457200" rtl="0" algn="l">
              <a:spcBef>
                <a:spcPts val="0"/>
              </a:spcBef>
              <a:spcAft>
                <a:spcPts val="0"/>
              </a:spcAft>
              <a:buSzPts val="1800"/>
              <a:buChar char="●"/>
            </a:pPr>
            <a:r>
              <a:rPr lang="en"/>
              <a:t>The final model that we made using all the above architectures performed the best</a:t>
            </a:r>
            <a:endParaRPr/>
          </a:p>
          <a:p>
            <a:pPr indent="-342900" lvl="0" marL="457200" rtl="0" algn="l">
              <a:spcBef>
                <a:spcPts val="0"/>
              </a:spcBef>
              <a:spcAft>
                <a:spcPts val="0"/>
              </a:spcAft>
              <a:buSzPts val="1800"/>
              <a:buChar char="●"/>
            </a:pPr>
            <a:r>
              <a:rPr lang="en"/>
              <a:t>The minimum validation loss obtained was 117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Literature Review</a:t>
            </a:r>
            <a:endParaRPr/>
          </a:p>
        </p:txBody>
      </p:sp>
      <p:sp>
        <p:nvSpPr>
          <p:cNvPr id="91" name="Google Shape;91;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25C65"/>
              </a:buClr>
              <a:buSzPts val="1800"/>
              <a:buChar char="●"/>
            </a:pPr>
            <a:r>
              <a:rPr lang="en">
                <a:solidFill>
                  <a:srgbClr val="525C65"/>
                </a:solidFill>
                <a:highlight>
                  <a:srgbClr val="FFFFFF"/>
                </a:highlight>
              </a:rPr>
              <a:t>In this research paper, Recurrent Neural Network  approach is used in end-to-end automatic speech recognition (ASR) [4]</a:t>
            </a:r>
            <a:endParaRPr>
              <a:solidFill>
                <a:srgbClr val="525C65"/>
              </a:solidFill>
              <a:highlight>
                <a:srgbClr val="FFFFFF"/>
              </a:highlight>
            </a:endParaRPr>
          </a:p>
          <a:p>
            <a:pPr indent="-342900" lvl="0" marL="457200" rtl="0" algn="l">
              <a:lnSpc>
                <a:spcPct val="115000"/>
              </a:lnSpc>
              <a:spcBef>
                <a:spcPts val="0"/>
              </a:spcBef>
              <a:spcAft>
                <a:spcPts val="0"/>
              </a:spcAft>
              <a:buClr>
                <a:srgbClr val="525C65"/>
              </a:buClr>
              <a:buSzPts val="1800"/>
              <a:buChar char="●"/>
            </a:pPr>
            <a:r>
              <a:rPr lang="en">
                <a:solidFill>
                  <a:srgbClr val="525C65"/>
                </a:solidFill>
                <a:highlight>
                  <a:srgbClr val="FFFFFF"/>
                </a:highlight>
              </a:rPr>
              <a:t>The paper tests the built model on various datasets like Wall Street Journal dataset (WSJ), LibriSpeech and VoxForge, CHiME</a:t>
            </a:r>
            <a:endParaRPr>
              <a:solidFill>
                <a:srgbClr val="525C65"/>
              </a:solidFill>
              <a:highlight>
                <a:srgbClr val="FFFFFF"/>
              </a:highlight>
            </a:endParaRPr>
          </a:p>
          <a:p>
            <a:pPr indent="-342900" lvl="0" marL="457200" rtl="0" algn="l">
              <a:lnSpc>
                <a:spcPct val="115000"/>
              </a:lnSpc>
              <a:spcBef>
                <a:spcPts val="0"/>
              </a:spcBef>
              <a:spcAft>
                <a:spcPts val="0"/>
              </a:spcAft>
              <a:buClr>
                <a:srgbClr val="525C65"/>
              </a:buClr>
              <a:buSzPts val="1800"/>
              <a:buChar char="●"/>
            </a:pPr>
            <a:r>
              <a:rPr lang="en">
                <a:solidFill>
                  <a:srgbClr val="525C65"/>
                </a:solidFill>
                <a:highlight>
                  <a:srgbClr val="FFFFFF"/>
                </a:highlight>
              </a:rPr>
              <a:t>The models outperform human WER for the read datasets like WSJ and LibriSpeech</a:t>
            </a:r>
            <a:endParaRPr>
              <a:solidFill>
                <a:srgbClr val="525C65"/>
              </a:solidFill>
              <a:highlight>
                <a:srgbClr val="FFFFFF"/>
              </a:highlight>
            </a:endParaRPr>
          </a:p>
          <a:p>
            <a:pPr indent="-342900" lvl="0" marL="457200" rtl="0" algn="l">
              <a:lnSpc>
                <a:spcPct val="115000"/>
              </a:lnSpc>
              <a:spcBef>
                <a:spcPts val="0"/>
              </a:spcBef>
              <a:spcAft>
                <a:spcPts val="0"/>
              </a:spcAft>
              <a:buClr>
                <a:srgbClr val="525C65"/>
              </a:buClr>
              <a:buSzPts val="1800"/>
              <a:buChar char="●"/>
            </a:pPr>
            <a:r>
              <a:rPr lang="en">
                <a:solidFill>
                  <a:srgbClr val="525C65"/>
                </a:solidFill>
                <a:highlight>
                  <a:srgbClr val="FFFFFF"/>
                </a:highlight>
              </a:rPr>
              <a:t>Low latency for system distributed online is achieved in the paper with Batch Dispute technique using GPUs</a:t>
            </a:r>
            <a:endParaRPr>
              <a:solidFill>
                <a:srgbClr val="525C65"/>
              </a:solidFill>
              <a:highlight>
                <a:srgbClr val="FFFFFF"/>
              </a:highlight>
            </a:endParaRPr>
          </a:p>
          <a:p>
            <a:pPr indent="-342900" lvl="0" marL="457200" rtl="0" algn="l">
              <a:lnSpc>
                <a:spcPct val="115000"/>
              </a:lnSpc>
              <a:spcBef>
                <a:spcPts val="0"/>
              </a:spcBef>
              <a:spcAft>
                <a:spcPts val="0"/>
              </a:spcAft>
              <a:buClr>
                <a:srgbClr val="525C65"/>
              </a:buClr>
              <a:buSzPts val="1800"/>
              <a:buChar char="●"/>
            </a:pPr>
            <a:r>
              <a:rPr lang="en">
                <a:solidFill>
                  <a:srgbClr val="525C65"/>
                </a:solidFill>
                <a:highlight>
                  <a:srgbClr val="FFFFFF"/>
                </a:highlight>
              </a:rPr>
              <a:t>Link to the research paper- </a:t>
            </a:r>
            <a:r>
              <a:rPr lang="en" u="sng">
                <a:solidFill>
                  <a:schemeClr val="hlink"/>
                </a:solidFill>
                <a:hlinkClick r:id="rId3"/>
              </a:rPr>
              <a:t>http://proceedings.mlr.press/v48/amodei16.pdf</a:t>
            </a:r>
            <a:endParaRPr/>
          </a:p>
          <a:p>
            <a:pPr indent="0" lvl="0" marL="457200" rtl="0" algn="l">
              <a:lnSpc>
                <a:spcPct val="115000"/>
              </a:lnSpc>
              <a:spcBef>
                <a:spcPts val="1600"/>
              </a:spcBef>
              <a:spcAft>
                <a:spcPts val="1600"/>
              </a:spcAft>
              <a:buSzPts val="1800"/>
              <a:buNone/>
            </a:pPr>
            <a:r>
              <a:t/>
            </a:r>
            <a:endParaRPr sz="1200">
              <a:solidFill>
                <a:srgbClr val="525C65"/>
              </a:solidFill>
              <a:highlight>
                <a:srgbClr val="FFFFFF"/>
              </a:high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6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a:t>
            </a:r>
            <a:endParaRPr/>
          </a:p>
        </p:txBody>
      </p:sp>
      <p:sp>
        <p:nvSpPr>
          <p:cNvPr id="371" name="Google Shape;371;p6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RNN models took a lot of time to run</a:t>
            </a:r>
            <a:endParaRPr/>
          </a:p>
          <a:p>
            <a:pPr indent="-342900" lvl="0" marL="457200" rtl="0" algn="l">
              <a:spcBef>
                <a:spcPts val="0"/>
              </a:spcBef>
              <a:spcAft>
                <a:spcPts val="0"/>
              </a:spcAft>
              <a:buSzPts val="1800"/>
              <a:buChar char="●"/>
            </a:pPr>
            <a:r>
              <a:rPr lang="en"/>
              <a:t>The time taken for training each of the model was almost similar irrespective of the complexity of the model</a:t>
            </a:r>
            <a:endParaRPr/>
          </a:p>
          <a:p>
            <a:pPr indent="-342900" lvl="0" marL="457200" rtl="0" algn="l">
              <a:spcBef>
                <a:spcPts val="0"/>
              </a:spcBef>
              <a:spcAft>
                <a:spcPts val="0"/>
              </a:spcAft>
              <a:buSzPts val="1800"/>
              <a:buChar char="●"/>
            </a:pPr>
            <a:r>
              <a:rPr lang="en"/>
              <a:t>Vanishing gradients issue</a:t>
            </a:r>
            <a:endParaRPr/>
          </a:p>
          <a:p>
            <a:pPr indent="-317500" lvl="1" marL="914400" rtl="0" algn="l">
              <a:spcBef>
                <a:spcPts val="0"/>
              </a:spcBef>
              <a:spcAft>
                <a:spcPts val="0"/>
              </a:spcAft>
              <a:buSzPts val="1400"/>
              <a:buChar char="○"/>
            </a:pPr>
            <a:r>
              <a:rPr lang="en"/>
              <a:t>Resolved using GRU and a gradient clipping method using clipnorm()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6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77" name="Google Shape;377;p6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implemented a Deep Learning based Speech Recognizer that would create transcripts given an audio</a:t>
            </a:r>
            <a:endParaRPr/>
          </a:p>
          <a:p>
            <a:pPr indent="-342900" lvl="0" marL="457200" rtl="0" algn="l">
              <a:spcBef>
                <a:spcPts val="0"/>
              </a:spcBef>
              <a:spcAft>
                <a:spcPts val="0"/>
              </a:spcAft>
              <a:buSzPts val="1800"/>
              <a:buChar char="●"/>
            </a:pPr>
            <a:r>
              <a:rPr lang="en"/>
              <a:t>On comparison between Spectrogram and MFCC features, we found that Spectrogram features can be used for small dataset while MFCC features are generally used for large datasets for not overfitting and better generalization of the models </a:t>
            </a:r>
            <a:endParaRPr/>
          </a:p>
          <a:p>
            <a:pPr indent="-342900" lvl="0" marL="457200" rtl="0" algn="l">
              <a:spcBef>
                <a:spcPts val="0"/>
              </a:spcBef>
              <a:spcAft>
                <a:spcPts val="0"/>
              </a:spcAft>
              <a:buSzPts val="1800"/>
              <a:buChar char="●"/>
            </a:pPr>
            <a:r>
              <a:rPr lang="en"/>
              <a:t>Use of multiple recurrent layers improves performance of the model</a:t>
            </a:r>
            <a:endParaRPr/>
          </a:p>
          <a:p>
            <a:pPr indent="-342900" lvl="0" marL="457200" rtl="0" algn="l">
              <a:spcBef>
                <a:spcPts val="0"/>
              </a:spcBef>
              <a:spcAft>
                <a:spcPts val="0"/>
              </a:spcAft>
              <a:buSzPts val="1800"/>
              <a:buChar char="●"/>
            </a:pPr>
            <a:r>
              <a:rPr lang="en"/>
              <a:t>Integration of n-gram model with RNN-CTC models helped predict correct transcript text.</a:t>
            </a:r>
            <a:endParaRPr/>
          </a:p>
          <a:p>
            <a:pPr indent="-342900" lvl="0" marL="457200" rtl="0" algn="l">
              <a:spcBef>
                <a:spcPts val="0"/>
              </a:spcBef>
              <a:spcAft>
                <a:spcPts val="0"/>
              </a:spcAft>
              <a:buSzPts val="1800"/>
              <a:buChar char="●"/>
            </a:pPr>
            <a:r>
              <a:rPr lang="en"/>
              <a:t>N-gram models improved the performance by spelling correction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a:t>
            </a:r>
            <a:endParaRPr/>
          </a:p>
        </p:txBody>
      </p:sp>
      <p:sp>
        <p:nvSpPr>
          <p:cNvPr id="383" name="Google Shape;383;p6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integrate Attention with the final model</a:t>
            </a:r>
            <a:endParaRPr/>
          </a:p>
          <a:p>
            <a:pPr indent="-342900" lvl="0" marL="457200" rtl="0" algn="l">
              <a:spcBef>
                <a:spcPts val="0"/>
              </a:spcBef>
              <a:spcAft>
                <a:spcPts val="0"/>
              </a:spcAft>
              <a:buSzPts val="1800"/>
              <a:buChar char="●"/>
            </a:pPr>
            <a:r>
              <a:rPr lang="en"/>
              <a:t>Attention captures context of the words used</a:t>
            </a:r>
            <a:endParaRPr/>
          </a:p>
          <a:p>
            <a:pPr indent="-342900" lvl="0" marL="457200" rtl="0" algn="l">
              <a:spcBef>
                <a:spcPts val="0"/>
              </a:spcBef>
              <a:spcAft>
                <a:spcPts val="0"/>
              </a:spcAft>
              <a:buSzPts val="1800"/>
              <a:buChar char="●"/>
            </a:pPr>
            <a:r>
              <a:rPr lang="en"/>
              <a:t>Using attention, the n-gram model result obtained can be improved.</a:t>
            </a:r>
            <a:endParaRPr/>
          </a:p>
          <a:p>
            <a:pPr indent="-342900" lvl="0" marL="457200" rtl="0" algn="l">
              <a:spcBef>
                <a:spcPts val="0"/>
              </a:spcBef>
              <a:spcAft>
                <a:spcPts val="0"/>
              </a:spcAft>
              <a:buSzPts val="1800"/>
              <a:buChar char="●"/>
            </a:pPr>
            <a:r>
              <a:rPr lang="en"/>
              <a:t>More complex RNN architectures by adding more bidirectional recurrent layers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References...</a:t>
            </a:r>
            <a:endParaRPr/>
          </a:p>
        </p:txBody>
      </p:sp>
      <p:sp>
        <p:nvSpPr>
          <p:cNvPr id="389" name="Google Shape;389;p6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666666"/>
                </a:solidFill>
              </a:rPr>
              <a:t>[1]- “Mel scale,” 2020. </a:t>
            </a:r>
            <a:r>
              <a:rPr lang="en" sz="1700" u="sng">
                <a:solidFill>
                  <a:schemeClr val="hlink"/>
                </a:solidFill>
                <a:hlinkClick r:id="rId3"/>
              </a:rPr>
              <a:t>https://en.wikipedia.org/w/index.php?title=Mel_scale&amp;oldid=950711154</a:t>
            </a:r>
            <a:r>
              <a:rPr lang="en" sz="1700">
                <a:solidFill>
                  <a:srgbClr val="666666"/>
                </a:solidFill>
              </a:rPr>
              <a:t> (accessed May 04, 2020).</a:t>
            </a:r>
            <a:endParaRPr sz="1700">
              <a:solidFill>
                <a:srgbClr val="666666"/>
              </a:solidFill>
            </a:endParaRPr>
          </a:p>
          <a:p>
            <a:pPr indent="0" lvl="0" marL="0" rtl="0" algn="l">
              <a:spcBef>
                <a:spcPts val="0"/>
              </a:spcBef>
              <a:spcAft>
                <a:spcPts val="0"/>
              </a:spcAft>
              <a:buNone/>
            </a:pPr>
            <a:r>
              <a:rPr lang="en" sz="1700">
                <a:solidFill>
                  <a:srgbClr val="666666"/>
                </a:solidFill>
              </a:rPr>
              <a:t>[2]- “Spectrogram.” 2020, Accessed: May 03, 2020. [Online]. Available: </a:t>
            </a:r>
            <a:r>
              <a:rPr lang="en" sz="1700" u="sng">
                <a:solidFill>
                  <a:schemeClr val="hlink"/>
                </a:solidFill>
                <a:hlinkClick r:id="rId4"/>
              </a:rPr>
              <a:t>https://en.wikipedia.org/w/index.php?title=Spectrogram&amp;oldid=952207954</a:t>
            </a:r>
            <a:r>
              <a:rPr lang="en" sz="1700">
                <a:solidFill>
                  <a:srgbClr val="666666"/>
                </a:solidFill>
              </a:rPr>
              <a:t>.</a:t>
            </a:r>
            <a:endParaRPr>
              <a:solidFill>
                <a:srgbClr val="666666"/>
              </a:solidFill>
            </a:endParaRPr>
          </a:p>
          <a:p>
            <a:pPr indent="0" lvl="0" marL="0" rtl="0" algn="l">
              <a:spcBef>
                <a:spcPts val="1600"/>
              </a:spcBef>
              <a:spcAft>
                <a:spcPts val="0"/>
              </a:spcAft>
              <a:buClr>
                <a:srgbClr val="000000"/>
              </a:buClr>
              <a:buSzPts val="1800"/>
              <a:buFont typeface="Arial"/>
              <a:buNone/>
            </a:pPr>
            <a:r>
              <a:rPr lang="en"/>
              <a:t>[3]- </a:t>
            </a:r>
            <a:r>
              <a:rPr lang="en">
                <a:solidFill>
                  <a:srgbClr val="666666"/>
                </a:solidFill>
              </a:rPr>
              <a:t>LIBRISPEECH: AN ASR CORPUS BASED ON PUBLIC DOMAIN AUDIO BOOKS </a:t>
            </a:r>
            <a:r>
              <a:rPr lang="en" u="sng">
                <a:solidFill>
                  <a:schemeClr val="accent5"/>
                </a:solidFill>
                <a:hlinkClick r:id="rId5"/>
              </a:rPr>
              <a:t>https://www.danielpovey.com/files/2015_icassp_librispeech.pdf</a:t>
            </a:r>
            <a:endParaRPr>
              <a:solidFill>
                <a:srgbClr val="666666"/>
              </a:solidFill>
            </a:endParaRPr>
          </a:p>
          <a:p>
            <a:pPr indent="0" lvl="0" marL="0" rtl="0" algn="l">
              <a:spcBef>
                <a:spcPts val="1600"/>
              </a:spcBef>
              <a:spcAft>
                <a:spcPts val="0"/>
              </a:spcAft>
              <a:buClr>
                <a:srgbClr val="000000"/>
              </a:buClr>
              <a:buSzPts val="1800"/>
              <a:buFont typeface="Arial"/>
              <a:buNone/>
            </a:pPr>
            <a:r>
              <a:rPr lang="en">
                <a:solidFill>
                  <a:srgbClr val="666666"/>
                </a:solidFill>
              </a:rPr>
              <a:t>[4]- Deep Speech 2 : End-to-End Speech Recognition in English and Mandarin </a:t>
            </a:r>
            <a:r>
              <a:rPr lang="en" u="sng">
                <a:solidFill>
                  <a:schemeClr val="accent5"/>
                </a:solidFill>
                <a:hlinkClick r:id="rId6"/>
              </a:rPr>
              <a:t>http://proceedings.mlr.press/v48/amodei16.pdf</a:t>
            </a:r>
            <a:endParaRPr/>
          </a:p>
          <a:p>
            <a:pPr indent="0" lvl="0" marL="0" rtl="0" algn="l">
              <a:spcBef>
                <a:spcPts val="1600"/>
              </a:spcBef>
              <a:spcAft>
                <a:spcPts val="1600"/>
              </a:spcAft>
              <a:buClr>
                <a:srgbClr val="000000"/>
              </a:buClr>
              <a:buSzPts val="1800"/>
              <a:buFont typeface="Arial"/>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66"/>
          <p:cNvSpPr txBox="1"/>
          <p:nvPr>
            <p:ph type="title"/>
          </p:nvPr>
        </p:nvSpPr>
        <p:spPr>
          <a:xfrm>
            <a:off x="311700" y="2462075"/>
            <a:ext cx="8520600" cy="7074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 sz="4700"/>
              <a:t>Thank You!</a:t>
            </a:r>
            <a:endParaRPr sz="4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Literature Review</a:t>
            </a:r>
            <a:endParaRPr/>
          </a:p>
        </p:txBody>
      </p:sp>
      <p:sp>
        <p:nvSpPr>
          <p:cNvPr id="97" name="Google Shape;97;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This research paper by Daniel Povey focuses on comparison between Wall Street Journal trained speech recognition corpus and LibriSpeech trained speech recognition corpus using Word Error Rate [3]</a:t>
            </a:r>
            <a:endParaRPr/>
          </a:p>
          <a:p>
            <a:pPr indent="-342900" lvl="0" marL="457200" rtl="0" algn="l">
              <a:lnSpc>
                <a:spcPct val="115000"/>
              </a:lnSpc>
              <a:spcBef>
                <a:spcPts val="0"/>
              </a:spcBef>
              <a:spcAft>
                <a:spcPts val="0"/>
              </a:spcAft>
              <a:buSzPts val="1800"/>
              <a:buChar char="●"/>
            </a:pPr>
            <a:r>
              <a:rPr lang="en"/>
              <a:t>For training purposes, text data is aligned with the speech using language models to get small snippets of audio along with the text</a:t>
            </a:r>
            <a:endParaRPr/>
          </a:p>
          <a:p>
            <a:pPr indent="-342900" lvl="0" marL="457200" rtl="0" algn="l">
              <a:lnSpc>
                <a:spcPct val="115000"/>
              </a:lnSpc>
              <a:spcBef>
                <a:spcPts val="0"/>
              </a:spcBef>
              <a:spcAft>
                <a:spcPts val="0"/>
              </a:spcAft>
              <a:buSzPts val="1800"/>
              <a:buChar char="●"/>
            </a:pPr>
            <a:r>
              <a:rPr lang="en"/>
              <a:t>Using the data prepared by the study, Deep Learning Neural Networks can be used to improve speech recognition </a:t>
            </a:r>
            <a:endParaRPr/>
          </a:p>
          <a:p>
            <a:pPr indent="-342900" lvl="0" marL="457200" rtl="0" algn="l">
              <a:lnSpc>
                <a:spcPct val="115000"/>
              </a:lnSpc>
              <a:spcBef>
                <a:spcPts val="0"/>
              </a:spcBef>
              <a:spcAft>
                <a:spcPts val="0"/>
              </a:spcAft>
              <a:buSzPts val="1800"/>
              <a:buChar char="●"/>
            </a:pPr>
            <a:r>
              <a:rPr lang="en"/>
              <a:t>Link to the research paper- </a:t>
            </a:r>
            <a:r>
              <a:rPr lang="en" u="sng">
                <a:solidFill>
                  <a:schemeClr val="hlink"/>
                </a:solidFill>
                <a:hlinkClick r:id="rId3"/>
              </a:rPr>
              <a:t>LIBRISPEECH: AN ASR CORPUS BASED ON PUBLIC DOMAIN AUDIO BOOKS Vassil Panayotov, Guoguo Chen∗, Daniel Povey∗, Sanjeev Khudanp</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lang="en"/>
              <a:t>Problem Statement</a:t>
            </a:r>
            <a:endParaRPr/>
          </a:p>
          <a:p>
            <a:pPr indent="0" lvl="0" marL="0" rtl="0" algn="l">
              <a:spcBef>
                <a:spcPts val="0"/>
              </a:spcBef>
              <a:spcAft>
                <a:spcPts val="0"/>
              </a:spcAft>
              <a:buNone/>
            </a:pPr>
            <a:r>
              <a:t/>
            </a:r>
            <a:endParaRPr/>
          </a:p>
        </p:txBody>
      </p:sp>
      <p:sp>
        <p:nvSpPr>
          <p:cNvPr id="103" name="Google Shape;103;p19"/>
          <p:cNvSpPr txBox="1"/>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solidFill>
                <a:srgbClr val="EF6C00"/>
              </a:solidFill>
              <a:latin typeface="PT Sans Narrow"/>
              <a:ea typeface="PT Sans Narrow"/>
              <a:cs typeface="PT Sans Narrow"/>
              <a:sym typeface="PT Sans Narrow"/>
            </a:endParaRPr>
          </a:p>
        </p:txBody>
      </p:sp>
      <p:sp>
        <p:nvSpPr>
          <p:cNvPr id="104" name="Google Shape;104;p19"/>
          <p:cNvSpPr/>
          <p:nvPr/>
        </p:nvSpPr>
        <p:spPr>
          <a:xfrm>
            <a:off x="480150" y="1659800"/>
            <a:ext cx="2087700" cy="1304700"/>
          </a:xfrm>
          <a:prstGeom prst="roundRect">
            <a:avLst>
              <a:gd fmla="val 16667" name="adj"/>
            </a:avLst>
          </a:prstGeom>
          <a:solidFill>
            <a:srgbClr val="4DB6AC"/>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FFFFFF"/>
                </a:solidFill>
                <a:latin typeface="Lato"/>
                <a:ea typeface="Lato"/>
                <a:cs typeface="Lato"/>
                <a:sym typeface="Lato"/>
              </a:rPr>
              <a:t>        Task</a:t>
            </a:r>
            <a:endParaRPr b="0" i="0" sz="1300" u="none" cap="none" strike="noStrike">
              <a:solidFill>
                <a:srgbClr val="FFFFFF"/>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FFFF"/>
                </a:solidFill>
                <a:latin typeface="Lato"/>
                <a:ea typeface="Lato"/>
                <a:cs typeface="Lato"/>
                <a:sym typeface="Lato"/>
              </a:rPr>
              <a:t>Building Speech Recognizer for English Language audio</a:t>
            </a:r>
            <a:endParaRPr b="0" i="0" sz="1400" u="none" cap="none" strike="noStrike">
              <a:solidFill>
                <a:srgbClr val="000000"/>
              </a:solidFill>
              <a:latin typeface="Arial"/>
              <a:ea typeface="Arial"/>
              <a:cs typeface="Arial"/>
              <a:sym typeface="Arial"/>
            </a:endParaRPr>
          </a:p>
        </p:txBody>
      </p:sp>
      <p:sp>
        <p:nvSpPr>
          <p:cNvPr id="105" name="Google Shape;105;p19"/>
          <p:cNvSpPr/>
          <p:nvPr/>
        </p:nvSpPr>
        <p:spPr>
          <a:xfrm>
            <a:off x="3127300" y="2216850"/>
            <a:ext cx="2087700" cy="1304700"/>
          </a:xfrm>
          <a:prstGeom prst="roundRect">
            <a:avLst>
              <a:gd fmla="val 16667" name="adj"/>
            </a:avLst>
          </a:prstGeom>
          <a:solidFill>
            <a:srgbClr val="4DB6AC"/>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b="1" i="0" lang="en" sz="1300" u="none" cap="none" strike="noStrike">
                <a:solidFill>
                  <a:srgbClr val="FFFFFF"/>
                </a:solidFill>
                <a:latin typeface="Lato"/>
                <a:ea typeface="Lato"/>
                <a:cs typeface="Lato"/>
                <a:sym typeface="Lato"/>
              </a:rPr>
              <a:t>Performance</a:t>
            </a:r>
            <a:endParaRPr b="0" i="0" sz="1300" u="none" cap="none" strike="noStrike">
              <a:solidFill>
                <a:srgbClr val="FFFFFF"/>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FFFF"/>
                </a:solidFill>
                <a:latin typeface="Lato"/>
                <a:ea typeface="Lato"/>
                <a:cs typeface="Lato"/>
                <a:sym typeface="Lato"/>
              </a:rPr>
              <a:t> Evaluation of model based on </a:t>
            </a:r>
            <a:r>
              <a:rPr lang="en" sz="1300">
                <a:solidFill>
                  <a:srgbClr val="FFFFFF"/>
                </a:solidFill>
                <a:latin typeface="Lato"/>
                <a:ea typeface="Lato"/>
                <a:cs typeface="Lato"/>
                <a:sym typeface="Lato"/>
              </a:rPr>
              <a:t>CTC loss</a:t>
            </a:r>
            <a:endParaRPr b="0" i="0" sz="1300" u="none" cap="none" strike="noStrike">
              <a:solidFill>
                <a:srgbClr val="FFFFFF"/>
              </a:solidFill>
              <a:latin typeface="Lato"/>
              <a:ea typeface="Lato"/>
              <a:cs typeface="Lato"/>
              <a:sym typeface="Lato"/>
            </a:endParaRPr>
          </a:p>
        </p:txBody>
      </p:sp>
      <p:sp>
        <p:nvSpPr>
          <p:cNvPr id="106" name="Google Shape;106;p19"/>
          <p:cNvSpPr/>
          <p:nvPr/>
        </p:nvSpPr>
        <p:spPr>
          <a:xfrm>
            <a:off x="5774450" y="2839225"/>
            <a:ext cx="2087700" cy="1304700"/>
          </a:xfrm>
          <a:prstGeom prst="roundRect">
            <a:avLst>
              <a:gd fmla="val 16667" name="adj"/>
            </a:avLst>
          </a:prstGeom>
          <a:solidFill>
            <a:srgbClr val="4DB6AC"/>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b="1" i="0" lang="en" sz="1300" u="none" cap="none" strike="noStrike">
                <a:solidFill>
                  <a:srgbClr val="FFFFFF"/>
                </a:solidFill>
                <a:latin typeface="Lato"/>
                <a:ea typeface="Lato"/>
                <a:cs typeface="Lato"/>
                <a:sym typeface="Lato"/>
              </a:rPr>
              <a:t>Experience</a:t>
            </a:r>
            <a:endParaRPr b="0" i="0" sz="1300" u="none" cap="none" strike="noStrike">
              <a:solidFill>
                <a:srgbClr val="FFFFFF"/>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FFFF"/>
                </a:solidFill>
                <a:latin typeface="Lato"/>
                <a:ea typeface="Lato"/>
                <a:cs typeface="Lato"/>
                <a:sym typeface="Lato"/>
              </a:rPr>
              <a:t>Using LibriSpeech segmented and aligned data for audio books</a:t>
            </a:r>
            <a:endParaRPr b="0" i="0" sz="1300" u="none" cap="none" strike="noStrike">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12" name="Google Shape;112;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dataset consists is derived from LibriSpeech</a:t>
            </a:r>
            <a:endParaRPr/>
          </a:p>
          <a:p>
            <a:pPr indent="-342900" lvl="0" marL="457200" rtl="0" algn="l">
              <a:lnSpc>
                <a:spcPct val="150000"/>
              </a:lnSpc>
              <a:spcBef>
                <a:spcPts val="0"/>
              </a:spcBef>
              <a:spcAft>
                <a:spcPts val="0"/>
              </a:spcAft>
              <a:buSzPts val="1800"/>
              <a:buChar char="●"/>
            </a:pPr>
            <a:r>
              <a:rPr lang="en"/>
              <a:t>A corpus of 1000 hours of 16kHz read English speech</a:t>
            </a:r>
            <a:endParaRPr/>
          </a:p>
          <a:p>
            <a:pPr indent="-342900" lvl="0" marL="457200" rtl="0" algn="l">
              <a:lnSpc>
                <a:spcPct val="150000"/>
              </a:lnSpc>
              <a:spcBef>
                <a:spcPts val="0"/>
              </a:spcBef>
              <a:spcAft>
                <a:spcPts val="0"/>
              </a:spcAft>
              <a:buSzPts val="1800"/>
              <a:buChar char="●"/>
            </a:pPr>
            <a:r>
              <a:rPr lang="en"/>
              <a:t>Carefully segmented and aligned data [1]</a:t>
            </a:r>
            <a:endParaRPr/>
          </a:p>
          <a:p>
            <a:pPr indent="-342900" lvl="0" marL="457200" rtl="0" algn="l">
              <a:lnSpc>
                <a:spcPct val="150000"/>
              </a:lnSpc>
              <a:spcBef>
                <a:spcPts val="0"/>
              </a:spcBef>
              <a:spcAft>
                <a:spcPts val="0"/>
              </a:spcAft>
              <a:buSzPts val="1800"/>
              <a:buChar char="●"/>
            </a:pPr>
            <a:r>
              <a:rPr lang="en"/>
              <a:t>Link to dataset- </a:t>
            </a:r>
            <a:r>
              <a:rPr lang="en" u="sng">
                <a:solidFill>
                  <a:schemeClr val="accent5"/>
                </a:solidFill>
                <a:hlinkClick r:id="rId3"/>
              </a:rPr>
              <a:t>http://www.openslr.org/12/</a:t>
            </a:r>
            <a:endParaRPr/>
          </a:p>
          <a:p>
            <a:pPr indent="0" lvl="0" marL="457200" rtl="0" algn="l">
              <a:spcBef>
                <a:spcPts val="1600"/>
              </a:spcBef>
              <a:spcAft>
                <a:spcPts val="0"/>
              </a:spcAft>
              <a:buClr>
                <a:srgbClr val="000000"/>
              </a:buClr>
              <a:buSzPts val="18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nvSpPr>
        <p:spPr>
          <a:xfrm>
            <a:off x="311700" y="1223750"/>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95D46"/>
              </a:buClr>
              <a:buSzPts val="1800"/>
              <a:buFont typeface="Open Sans"/>
              <a:buChar char="●"/>
            </a:pPr>
            <a:r>
              <a:rPr b="1" lang="en" sz="1800">
                <a:solidFill>
                  <a:srgbClr val="695D46"/>
                </a:solidFill>
                <a:latin typeface="Open Sans"/>
                <a:ea typeface="Open Sans"/>
                <a:cs typeface="Open Sans"/>
                <a:sym typeface="Open Sans"/>
              </a:rPr>
              <a:t>dev-clean, test-clean -	</a:t>
            </a:r>
            <a:r>
              <a:rPr lang="en" sz="1800">
                <a:solidFill>
                  <a:srgbClr val="695D46"/>
                </a:solidFill>
                <a:latin typeface="Open Sans"/>
                <a:ea typeface="Open Sans"/>
                <a:cs typeface="Open Sans"/>
                <a:sym typeface="Open Sans"/>
              </a:rPr>
              <a:t>development and test set containing "clean" speech.</a:t>
            </a:r>
            <a:endParaRPr sz="1800">
              <a:solidFill>
                <a:srgbClr val="695D46"/>
              </a:solidFill>
              <a:latin typeface="Open Sans"/>
              <a:ea typeface="Open Sans"/>
              <a:cs typeface="Open Sans"/>
              <a:sym typeface="Open Sans"/>
            </a:endParaRPr>
          </a:p>
          <a:p>
            <a:pPr indent="-342900" lvl="0" marL="457200" rtl="0" algn="l">
              <a:lnSpc>
                <a:spcPct val="115000"/>
              </a:lnSpc>
              <a:spcBef>
                <a:spcPts val="0"/>
              </a:spcBef>
              <a:spcAft>
                <a:spcPts val="0"/>
              </a:spcAft>
              <a:buClr>
                <a:srgbClr val="695D46"/>
              </a:buClr>
              <a:buSzPts val="1800"/>
              <a:buFont typeface="Open Sans"/>
              <a:buChar char="●"/>
            </a:pPr>
            <a:r>
              <a:rPr b="1" lang="en" sz="1800">
                <a:solidFill>
                  <a:srgbClr val="695D46"/>
                </a:solidFill>
                <a:latin typeface="Open Sans"/>
                <a:ea typeface="Open Sans"/>
                <a:cs typeface="Open Sans"/>
                <a:sym typeface="Open Sans"/>
              </a:rPr>
              <a:t>train-clean-100 - </a:t>
            </a:r>
            <a:r>
              <a:rPr lang="en" sz="1800">
                <a:solidFill>
                  <a:srgbClr val="695D46"/>
                </a:solidFill>
                <a:latin typeface="Open Sans"/>
                <a:ea typeface="Open Sans"/>
                <a:cs typeface="Open Sans"/>
                <a:sym typeface="Open Sans"/>
              </a:rPr>
              <a:t>training set, of 100 hours of "clean" speech</a:t>
            </a:r>
            <a:endParaRPr sz="1800">
              <a:solidFill>
                <a:srgbClr val="695D46"/>
              </a:solidFill>
              <a:latin typeface="Open Sans"/>
              <a:ea typeface="Open Sans"/>
              <a:cs typeface="Open Sans"/>
              <a:sym typeface="Open Sans"/>
            </a:endParaRPr>
          </a:p>
          <a:p>
            <a:pPr indent="-342900" lvl="0" marL="457200" rtl="0" algn="l">
              <a:lnSpc>
                <a:spcPct val="115000"/>
              </a:lnSpc>
              <a:spcBef>
                <a:spcPts val="0"/>
              </a:spcBef>
              <a:spcAft>
                <a:spcPts val="0"/>
              </a:spcAft>
              <a:buClr>
                <a:srgbClr val="695D46"/>
              </a:buClr>
              <a:buSzPts val="1800"/>
              <a:buFont typeface="Open Sans"/>
              <a:buChar char="●"/>
            </a:pPr>
            <a:r>
              <a:rPr b="1" lang="en" sz="1800">
                <a:solidFill>
                  <a:srgbClr val="695D46"/>
                </a:solidFill>
                <a:latin typeface="Open Sans"/>
                <a:ea typeface="Open Sans"/>
                <a:cs typeface="Open Sans"/>
                <a:sym typeface="Open Sans"/>
              </a:rPr>
              <a:t>train-clean-360 -</a:t>
            </a:r>
            <a:r>
              <a:rPr lang="en" sz="1800">
                <a:solidFill>
                  <a:srgbClr val="695D46"/>
                </a:solidFill>
                <a:latin typeface="Open Sans"/>
                <a:ea typeface="Open Sans"/>
                <a:cs typeface="Open Sans"/>
                <a:sym typeface="Open Sans"/>
              </a:rPr>
              <a:t> training set, of 360 hours of "clean" speech</a:t>
            </a:r>
            <a:endParaRPr sz="1800">
              <a:solidFill>
                <a:srgbClr val="695D46"/>
              </a:solidFill>
              <a:latin typeface="Open Sans"/>
              <a:ea typeface="Open Sans"/>
              <a:cs typeface="Open Sans"/>
              <a:sym typeface="Open Sans"/>
            </a:endParaRPr>
          </a:p>
          <a:p>
            <a:pPr indent="-342900" lvl="0" marL="457200" rtl="0" algn="l">
              <a:lnSpc>
                <a:spcPct val="115000"/>
              </a:lnSpc>
              <a:spcBef>
                <a:spcPts val="0"/>
              </a:spcBef>
              <a:spcAft>
                <a:spcPts val="0"/>
              </a:spcAft>
              <a:buClr>
                <a:srgbClr val="695D46"/>
              </a:buClr>
              <a:buSzPts val="1800"/>
              <a:buFont typeface="Open Sans"/>
              <a:buChar char="●"/>
            </a:pPr>
            <a:r>
              <a:rPr b="1" lang="en" sz="1800">
                <a:solidFill>
                  <a:srgbClr val="695D46"/>
                </a:solidFill>
                <a:latin typeface="Open Sans"/>
                <a:ea typeface="Open Sans"/>
                <a:cs typeface="Open Sans"/>
                <a:sym typeface="Open Sans"/>
              </a:rPr>
              <a:t>dev-other, test-other -</a:t>
            </a:r>
            <a:r>
              <a:rPr lang="en" sz="1800">
                <a:solidFill>
                  <a:srgbClr val="695D46"/>
                </a:solidFill>
                <a:latin typeface="Open Sans"/>
                <a:ea typeface="Open Sans"/>
                <a:cs typeface="Open Sans"/>
                <a:sym typeface="Open Sans"/>
              </a:rPr>
              <a:t> development and test set, with speech which was automatically selected to be more "challenging" to recognize</a:t>
            </a:r>
            <a:endParaRPr sz="1800">
              <a:solidFill>
                <a:srgbClr val="695D46"/>
              </a:solidFill>
              <a:latin typeface="Open Sans"/>
              <a:ea typeface="Open Sans"/>
              <a:cs typeface="Open Sans"/>
              <a:sym typeface="Open Sans"/>
            </a:endParaRPr>
          </a:p>
          <a:p>
            <a:pPr indent="-342900" lvl="0" marL="457200" rtl="0" algn="l">
              <a:lnSpc>
                <a:spcPct val="115000"/>
              </a:lnSpc>
              <a:spcBef>
                <a:spcPts val="0"/>
              </a:spcBef>
              <a:spcAft>
                <a:spcPts val="0"/>
              </a:spcAft>
              <a:buClr>
                <a:srgbClr val="695D46"/>
              </a:buClr>
              <a:buSzPts val="1800"/>
              <a:buFont typeface="Open Sans"/>
              <a:buChar char="●"/>
            </a:pPr>
            <a:r>
              <a:rPr b="1" lang="en" sz="1800">
                <a:solidFill>
                  <a:srgbClr val="695D46"/>
                </a:solidFill>
                <a:latin typeface="Open Sans"/>
                <a:ea typeface="Open Sans"/>
                <a:cs typeface="Open Sans"/>
                <a:sym typeface="Open Sans"/>
              </a:rPr>
              <a:t>train-other-500 -</a:t>
            </a:r>
            <a:r>
              <a:rPr lang="en" sz="1800">
                <a:solidFill>
                  <a:srgbClr val="695D46"/>
                </a:solidFill>
                <a:latin typeface="Open Sans"/>
                <a:ea typeface="Open Sans"/>
                <a:cs typeface="Open Sans"/>
                <a:sym typeface="Open Sans"/>
              </a:rPr>
              <a:t> training set of approximately 500 hours containing speech  that was not classified as "clean", for some (possibly wrong) reason</a:t>
            </a:r>
            <a:endParaRPr sz="1800">
              <a:solidFill>
                <a:srgbClr val="695D46"/>
              </a:solidFill>
              <a:latin typeface="Open Sans"/>
              <a:ea typeface="Open Sans"/>
              <a:cs typeface="Open Sans"/>
              <a:sym typeface="Open Sans"/>
            </a:endParaRPr>
          </a:p>
          <a:p>
            <a:pPr indent="0" lvl="0" marL="0" rtl="0" algn="l">
              <a:lnSpc>
                <a:spcPct val="115000"/>
              </a:lnSpc>
              <a:spcBef>
                <a:spcPts val="1600"/>
              </a:spcBef>
              <a:spcAft>
                <a:spcPts val="1600"/>
              </a:spcAft>
              <a:buNone/>
            </a:pPr>
            <a:r>
              <a:t/>
            </a:r>
            <a:endParaRPr sz="1800">
              <a:solidFill>
                <a:srgbClr val="695D46"/>
              </a:solidFill>
              <a:latin typeface="Open Sans"/>
              <a:ea typeface="Open Sans"/>
              <a:cs typeface="Open Sans"/>
              <a:sym typeface="Open Sans"/>
            </a:endParaRPr>
          </a:p>
        </p:txBody>
      </p:sp>
      <p:sp>
        <p:nvSpPr>
          <p:cNvPr id="118" name="Google Shape;118;p21"/>
          <p:cNvSpPr txBox="1"/>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F6C00"/>
                </a:solidFill>
                <a:latin typeface="PT Sans Narrow"/>
                <a:ea typeface="PT Sans Narrow"/>
                <a:cs typeface="PT Sans Narrow"/>
                <a:sym typeface="PT Sans Narrow"/>
              </a:rPr>
              <a:t>Data Characteristics</a:t>
            </a:r>
            <a:endParaRPr b="1" sz="3600">
              <a:solidFill>
                <a:srgbClr val="EF6C00"/>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