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Spectral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9F8269-93A6-4321-87C5-C11B8B248343}">
  <a:tblStyle styleId="{019F8269-93A6-4321-87C5-C11B8B2483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Spectral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Spectral-italic.fntdata"/><Relationship Id="rId21" Type="http://schemas.openxmlformats.org/officeDocument/2006/relationships/slide" Target="slides/slide15.xml"/><Relationship Id="rId43" Type="http://schemas.openxmlformats.org/officeDocument/2006/relationships/font" Target="fonts/Spectral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Spectra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bfe9a34e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bfe9a34e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bfe9a34e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bfe9a34e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bfe9a34e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bfe9a34e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bfe9a34e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bfe9a34e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bfe9a34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bfe9a34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bfe9a34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4bfe9a34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items: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4bfe9a34e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4bfe9a34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4bfe9a34e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4bfe9a34e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4bfe9a34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4bfe9a34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4bfe9a34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4bfe9a34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bfe9a34e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bfe9a34e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bfe9a34e_1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4bfe9a34e_1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4bfe9a34e_1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4bfe9a34e_1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4bfe9a34e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4bfe9a34e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4bfe9a34e_1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4bfe9a34e_1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4bfe9a34e_1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4bfe9a34e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4bfe9a34e_1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4bfe9a34e_1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4bfe9a34e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4bfe9a34e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4bfe9a34e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4bfe9a34e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bfe9a34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bfe9a34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bfe9a34e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bfe9a34e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bfe9a34e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bfe9a34e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bfe9a34e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bfe9a34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bfe9a34e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bfe9a34e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bfe9a34e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bfe9a34e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bfe9a34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bfe9a34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epi.yale.edu" TargetMode="External"/><Relationship Id="rId4" Type="http://schemas.openxmlformats.org/officeDocument/2006/relationships/hyperlink" Target="http://worldjusticeproject.org/rule-of-law-index" TargetMode="External"/><Relationship Id="rId9" Type="http://schemas.openxmlformats.org/officeDocument/2006/relationships/hyperlink" Target="http://www.eac.gov/assets/1/Documents/508compliant_Main_91_p.pdf." TargetMode="External"/><Relationship Id="rId5" Type="http://schemas.openxmlformats.org/officeDocument/2006/relationships/hyperlink" Target="http://www.gao.gov/assets/300/296294.pdf" TargetMode="External"/><Relationship Id="rId6" Type="http://schemas.openxmlformats.org/officeDocument/2006/relationships/hyperlink" Target="http://www.eac.gov/assets/1/Page/2008%20Uniformed%20and%20Overseas%" TargetMode="External"/><Relationship Id="rId7" Type="http://schemas.openxmlformats.org/officeDocument/2006/relationships/hyperlink" Target="http://www.eac.gov/assets/1/Documents/EAC%202010%20UOCAVA%20Report_FINAL.pdf" TargetMode="External"/><Relationship Id="rId8" Type="http://schemas.openxmlformats.org/officeDocument/2006/relationships/hyperlink" Target="http://www.eac.gov/assets/1/Documents/508compliant_Main_91_p.pdf.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EDSL/election-performance-index" TargetMode="External"/><Relationship Id="rId4" Type="http://schemas.openxmlformats.org/officeDocument/2006/relationships/hyperlink" Target="https://www.kaggle.com/benhamner/2016-us-election" TargetMode="External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Election Data Analysis using Tableau</a:t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70352" y="21279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 274 Project  under Prof. Weider Yu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988175" y="2987150"/>
            <a:ext cx="69825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Ajinkya Thakare (012436489)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Akshay Jaiswal (013774137)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Akshay Pagar (013717379)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Janhavi Dahihande (013732030)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Koushik Kumar Kamala (013766571)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Sai Harshith Reddy (013533026)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Daniel Sampreeth Eadara(013702988)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Madhusudhan Shagam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(013707187)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 Keyspace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9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Focuses on data replication on nodes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node in our cluster contains a keyspace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Elections keyspace consists of different tables satisfying a particular query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Query-focussed approach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Every key performance indicator will have a different column-family as we can see in the database design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7650" y="45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DataGrip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5" y="994000"/>
            <a:ext cx="8347226" cy="411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504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Consolidated display of many worksheets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comparing and monitoring various data simultaneously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stored in Cassandra can be accessed using ODBC drivers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various Visualizations using this data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900" y="698812"/>
            <a:ext cx="1980700" cy="37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476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Visualizations should tell a story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graphs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graphs in our project: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Voter turnout trends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Ballot rejection, etc</a:t>
            </a:r>
            <a:endParaRPr sz="13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025" y="1227925"/>
            <a:ext cx="2150125" cy="26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Approach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Relationship between disability vs turnout group by stat</a:t>
            </a:r>
            <a:r>
              <a:rPr lang="en"/>
              <a:t>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Registration Rejection vs Turnout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Wait time vs Turnout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Non-Voter Illness Problems vs Turnout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Design Indicators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/>
              <a:t>Disability-or Illness-related Voting Problems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/>
              <a:t>Online Registration Available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/>
              <a:t>Residual Vote Rate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/>
              <a:t>Turnout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/>
              <a:t>Voter Registration Rate and more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Visualizations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5" y="1853850"/>
            <a:ext cx="4796925" cy="32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100" y="2006250"/>
            <a:ext cx="3900500" cy="2071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29"/>
          <p:cNvGraphicFramePr/>
          <p:nvPr/>
        </p:nvGraphicFramePr>
        <p:xfrm>
          <a:off x="151000" y="37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{019F8269-93A6-4321-87C5-C11B8B248343}</a:tableStyleId>
              </a:tblPr>
              <a:tblGrid>
                <a:gridCol w="794550"/>
                <a:gridCol w="803275"/>
                <a:gridCol w="2049950"/>
                <a:gridCol w="1381150"/>
                <a:gridCol w="1891450"/>
                <a:gridCol w="1420850"/>
                <a:gridCol w="500775"/>
              </a:tblGrid>
              <a:tr h="1893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Perspectives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Strategic Objectives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Measures / Key Performance Indicators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Targets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Initiatives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38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vMerge="1"/>
                <a:tc vMerge="1"/>
                <a:tc vMerge="1"/>
                <a:tc vMerge="1"/>
              </a:tr>
              <a:tr h="188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Financial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0575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free to use datasets and database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payment for the use of dataset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datasets without having to pay the source or creator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for datasets and databases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  <a:tr h="1943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Analysis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free to use data analysis tools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payment for the use of tools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tools for analysis without having to pay the source or creator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for analysis tools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  <a:tr h="160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Visualization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free to use data visualization tools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payment for the use of tools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tools for visualization without having to pay the source or creator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for visualization tools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  <a:tr h="26292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datasets from legitimate, reputed and frequently updating sources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 for the references for this data and number of times it is updated every election cycle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a legitimate and highly reliable source  of data which updates the data frequently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Verify source references and reputation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1943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a database which is reliable, scalable and high performing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read/write times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 frequent and heavy read/write tasks and get good performance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 tests on the database before finalizing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1744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Analysis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 thorough analysis of the problem of low voter turnout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 between the EPI indicators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meaningful insights from the dataset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Exploratory data analysis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146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Visualization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Dashboard that provide all the results to the team and the customers at one glance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Readability and correlation of the EPIs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Showcase all the results of the analysis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Deciding right visualization components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42550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Business Process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be able to use the dataset and database easily and effectively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Ease of access to the dataset and databases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datasets to perform analysis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 dataset and database easy to access by giving proper access to both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27622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analysis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Analyzing any correlation between indicators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 visualization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Analyzing any correlation between indicators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Analyzed statewise indicators distribution grouped by age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260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be able to perform thorough analysis on the dataset with high efficiency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 feedback from the fellow teammates and professor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 computation heavy analysis on the dataset easily and with high performance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scalable components and add parallelization to computations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215400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Visualization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 visualization results readily accessible in a shared location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Ease of access to the visualization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Easily navigable visualization dashboard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Prioritize the visualization results based on key performance indicators.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1875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be able to use visualization tools and features to effectively visualize results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Visually interpretable results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Easy to understand visualization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Strictly follow deadlines to not affect tasks that are dependent on visualization and related processes.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2603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and growth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Finding reliable sources of data and research about various databases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Comparing databases for the same scenario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the best possible datasets and databases for the use case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on data.org and kaggle for datasets and read technical articles for right databases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2079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Analysis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Sharing techniques and methodolgies related to project progress.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Analyzing any correlation between indicators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Analyze the voter's distribution based on voter registration for each state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Explore and compare various data analysis tools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1612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Visualization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75" marB="60575" marR="121025" marL="121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about data analysis and data visualization with tablaeu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Having an open discussion and modifying analysis for the visualizations to add value to the project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Having an open discussion and modifying analysis for the visualizations to add value to the project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about data analysis and data visualization with Tablaeu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2476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about the tablaeu environment setup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 install and usage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tablaeu to its full potential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00" marB="91425" marR="6100" marL="6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new learnings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78875"/>
            <a:ext cx="76887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key performance indicators</a:t>
            </a:r>
            <a:endParaRPr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Finding correlation between indicators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Performing computation heavy tasks on the dataset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cassandra with Apache PySpark and Hadoop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465750" y="2078875"/>
            <a:ext cx="495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200">
                <a:solidFill>
                  <a:srgbClr val="000000"/>
                </a:solidFill>
              </a:rPr>
              <a:t>Demo</a:t>
            </a:r>
            <a:endParaRPr b="1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4076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Elections are </a:t>
            </a:r>
            <a:r>
              <a:rPr lang="en"/>
              <a:t>imperative</a:t>
            </a:r>
            <a:r>
              <a:rPr lang="en"/>
              <a:t> to democracy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voter turnouts impair the objectives of 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Let citizens make a contribution in the democratic governance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Let citizens voice out opinions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Waste government resources on elections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 to understand the reasons for low voter turnouts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Problem Statement: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Business Intelligence and Analytical tools to visualize and understand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Derive possible voter turnout patterns that help understand low turnout reasons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Suggest plausible solutions that may help fix the problem areas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 unnecessary government spending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00" y="2292020"/>
            <a:ext cx="4324500" cy="239433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450" y="1120725"/>
            <a:ext cx="4042349" cy="19891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225" y="1009700"/>
            <a:ext cx="5085550" cy="3788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0" l="5227" r="3854" t="0"/>
          <a:stretch/>
        </p:blipFill>
        <p:spPr>
          <a:xfrm>
            <a:off x="1488713" y="1404650"/>
            <a:ext cx="6166574" cy="33095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34"/>
          <p:cNvSpPr txBox="1"/>
          <p:nvPr/>
        </p:nvSpPr>
        <p:spPr>
          <a:xfrm>
            <a:off x="-1295925" y="-2210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7" y="731800"/>
            <a:ext cx="7398424" cy="416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150" y="973125"/>
            <a:ext cx="5841725" cy="378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675" y="1022275"/>
            <a:ext cx="6201025" cy="37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9173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●"/>
            </a:pPr>
            <a:r>
              <a:rPr i="1" lang="en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Measure of American Elections. Eds. Barry C. Burden and Charles Stewart III (New York: Cambridge University Press, 2014) 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●"/>
            </a:pPr>
            <a:r>
              <a:rPr i="1" lang="en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Environmental Performance Index, </a:t>
            </a:r>
            <a:r>
              <a:rPr i="1"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http://epi.yale.edu</a:t>
            </a:r>
            <a:r>
              <a:rPr i="1" lang="en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●"/>
            </a:pPr>
            <a:r>
              <a:rPr i="1" lang="en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World Justice Project Rule of Law Index, </a:t>
            </a:r>
            <a:r>
              <a:rPr i="1"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4"/>
              </a:rPr>
              <a:t>http://worldjusticeproject.org/rule-of-law-index</a:t>
            </a:r>
            <a:r>
              <a:rPr i="1" lang="en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●"/>
            </a:pPr>
            <a:r>
              <a:rPr i="1" lang="en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Government Accountability Office. Voters With Disabilities: Additional Monitoring of Polling Places Could Further Improve Accessibility. GAO-09-941 (September 2009), </a:t>
            </a:r>
            <a:r>
              <a:rPr i="1"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5"/>
              </a:rPr>
              <a:t>http://www.gao.gov/assets/300/296294.pdf</a:t>
            </a:r>
            <a:r>
              <a:rPr i="1" lang="en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●"/>
            </a:pPr>
            <a:r>
              <a:rPr i="1" lang="en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U.S. Election Assistance Commission, Uniformed and Overseas Citizens Absentee Voting Act (2008 report), 10, </a:t>
            </a:r>
            <a:r>
              <a:rPr i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http://www.eac.gov/assets/1/Page/2008%20Uniformed%20and%20Overseas% 20Citizens%20Absentee%20Voting%20Act%20Survey.pdf</a:t>
            </a:r>
            <a:r>
              <a:rPr i="1" lang="en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. U.S. Elections Assistance Commission, Uniformed and Overseas Citizens Absentee Voting Act (2010 report), 8, </a:t>
            </a:r>
            <a:r>
              <a:rPr i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http://www.eac.gov/assets/1/Documents/EAC%202010%20UOCAVA%20Report_FINAL.pdf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U.S. Election Assistance Commission, Uniformed and Overseas Citizens Absentee Voting Act (2012 report), 9, </a:t>
            </a:r>
            <a:r>
              <a:rPr i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http://www.eac.gov/assets/1/Documents/508compliant_Main_91_p.pdf</a:t>
            </a:r>
            <a:r>
              <a:rPr i="1"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9"/>
              </a:rPr>
              <a:t>. 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/>
        </p:nvSpPr>
        <p:spPr>
          <a:xfrm>
            <a:off x="917500" y="2260350"/>
            <a:ext cx="31077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b="1" sz="41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50" y="1042100"/>
            <a:ext cx="4591575" cy="305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650" y="725500"/>
            <a:ext cx="5388550" cy="4171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462325" y="1400125"/>
            <a:ext cx="14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359475" y="2543575"/>
            <a:ext cx="259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 Scorecard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625" y="1974275"/>
            <a:ext cx="6402599" cy="289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90075" y="1934350"/>
            <a:ext cx="48051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Input data includes simple flat files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/>
              <a:t>MIT Election Data + Science Lab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https://github.com/MEDSL/election-performance-index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Contains various key point indices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records - 25000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columns - 25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Kaggle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2016 US election dataset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consists of democratic data on counties from the US census)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https://www.kaggle.com/benhamner/2016-us-election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Number of columns - 54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200" y="1318650"/>
            <a:ext cx="2381375" cy="30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94525"/>
            <a:ext cx="476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Anticipating queries is an important part of Cassandra’s storage model.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Spark performs various operations using Hadoop’s map-reduce to generate data to be stored in the Cassandra database.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850" y="787875"/>
            <a:ext cx="2670650" cy="35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476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have used Cassandra as our data store.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Cassandra is a NoSQL column-oriented database.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doesn’t have any single point of failure and every node in the cluster is identical.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chose Cassandra as our data store because it outperforms the other NoSQL alternatives without compromising performance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275" y="1085850"/>
            <a:ext cx="2514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7638" y="125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 Cluster on EC2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56769" l="0" r="0" t="0"/>
          <a:stretch/>
        </p:blipFill>
        <p:spPr>
          <a:xfrm>
            <a:off x="1040650" y="2394000"/>
            <a:ext cx="6751173" cy="16758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3" y="1853850"/>
            <a:ext cx="5489975" cy="31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6500375" y="1853850"/>
            <a:ext cx="2484900" cy="30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families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Wait time by state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Voter turnout by state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completion by state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Ballot rejection by state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Disability related problems by state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Registration rejection by state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