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241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noki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8288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22860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Nokia: Why Did It Fail?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77CC"/>
                </a:solidFill>
              </a:defRPr>
            </a:pPr>
            <a:r>
              <a:t>Industry Analysis &amp; Lessons Learned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54864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600">
                <a:solidFill>
                  <a:srgbClr val="FFFFFF"/>
                </a:solidFill>
              </a:defRPr>
            </a:pPr>
            <a:r>
              <a:t>Presented by: [Team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24191"/>
                </a:solidFill>
              </a:defRPr>
            </a:pPr>
            <a:r>
              <a:t>Product Gallery: From Glory to Decline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2286000" cy="1828800"/>
          </a:xfrm>
          <a:prstGeom prst="rect">
            <a:avLst/>
          </a:prstGeom>
          <a:solidFill>
            <a:srgbClr val="F5F5F5"/>
          </a:solidFill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05840" y="146304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Nokia 3310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66666"/>
                </a:solidFill>
              </a:defRPr>
            </a:pPr>
            <a:r>
              <a:t>[IMAGE]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28346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Iconic Feature Phone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1371600"/>
            <a:ext cx="2286000" cy="1828800"/>
          </a:xfrm>
          <a:prstGeom prst="rect">
            <a:avLst/>
          </a:prstGeom>
          <a:solidFill>
            <a:srgbClr val="F5F5F5"/>
          </a:solidFill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206240" y="146304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Nokia N95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01168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66666"/>
                </a:solidFill>
              </a:defRPr>
            </a:pPr>
            <a:r>
              <a:t>[IMAGE]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6240" y="28346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Smartphone Pioneer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371600"/>
            <a:ext cx="2286000" cy="1828800"/>
          </a:xfrm>
          <a:prstGeom prst="rect">
            <a:avLst/>
          </a:prstGeom>
          <a:solidFill>
            <a:srgbClr val="F5F5F5"/>
          </a:solidFill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06640" y="146304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Nokia Lumia 920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201168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66666"/>
                </a:solidFill>
              </a:defRPr>
            </a:pPr>
            <a:r>
              <a:t>[IMAGE]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28346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Windows Phone Era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515600" y="1371600"/>
            <a:ext cx="2286000" cy="1828800"/>
          </a:xfrm>
          <a:prstGeom prst="rect">
            <a:avLst/>
          </a:prstGeom>
          <a:solidFill>
            <a:srgbClr val="F5F5F5"/>
          </a:solidFill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607040" y="146304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Nokia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2800" y="201168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66666"/>
                </a:solidFill>
              </a:defRPr>
            </a:pPr>
            <a:r>
              <a:t>[IMAGE]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07040" y="28346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5G Infrastructure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4600" y="3657600"/>
            <a:ext cx="2286000" cy="1828800"/>
          </a:xfrm>
          <a:prstGeom prst="rect">
            <a:avLst/>
          </a:prstGeom>
          <a:solidFill>
            <a:srgbClr val="F5F5F5"/>
          </a:solidFill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2606040" y="374904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Symbian 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1800" y="429768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66666"/>
                </a:solidFill>
              </a:defRPr>
            </a:pPr>
            <a:r>
              <a:t>[IMAGE]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6040" y="51206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Mobile Operating System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3657600"/>
            <a:ext cx="2286000" cy="1828800"/>
          </a:xfrm>
          <a:prstGeom prst="rect">
            <a:avLst/>
          </a:prstGeom>
          <a:solidFill>
            <a:srgbClr val="F5F5F5"/>
          </a:solidFill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5806440" y="374904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HERE Maps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2200" y="429768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66666"/>
                </a:solidFill>
              </a:defRPr>
            </a:pPr>
            <a:r>
              <a:t>[IMAGE]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06440" y="51206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Navigation Platform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15400" y="3657600"/>
            <a:ext cx="2286000" cy="1828800"/>
          </a:xfrm>
          <a:prstGeom prst="rect">
            <a:avLst/>
          </a:prstGeom>
          <a:solidFill>
            <a:srgbClr val="F5F5F5"/>
          </a:solidFill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9006840" y="374904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Nokia Bell Labs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72600" y="429768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66666"/>
                </a:solidFill>
              </a:defRPr>
            </a:pPr>
            <a:r>
              <a:t>[IMAGE]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06840" y="51206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Research &amp; Innovation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24191"/>
                </a:solidFill>
              </a:defRPr>
            </a:pPr>
            <a:r>
              <a:t>Legacy, Impact &amp; Lessons Learned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45720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" y="1463040"/>
            <a:ext cx="4206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44336"/>
                </a:solidFill>
              </a:defRPr>
            </a:pPr>
            <a:r>
              <a:t>🔄 Adapt or Perish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011680"/>
            <a:ext cx="4206240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Technology disruption requires rapid adaptation. Nokia's slow response to smartphones cost them the market.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45720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2196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583680" y="1463040"/>
            <a:ext cx="4206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2196F3"/>
                </a:solidFill>
              </a:defRPr>
            </a:pPr>
            <a:r>
              <a:t>💻 Software is 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3680" y="2011680"/>
            <a:ext cx="4206240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Hardware excellence isn't enough. Software platforms and ecosystems determine market success.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657600"/>
            <a:ext cx="45720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4CAF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097280" y="3749040"/>
            <a:ext cx="4206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4CAF50"/>
                </a:solidFill>
              </a:defRPr>
            </a:pPr>
            <a:r>
              <a:t>👥 User Experience Matters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" y="4297680"/>
            <a:ext cx="4206240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Complex interfaces and poor UX drive customers away. Simplicity and intuitive design are crucial.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583680" y="3749040"/>
            <a:ext cx="4206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9800"/>
                </a:solidFill>
              </a:defRPr>
            </a:pPr>
            <a:r>
              <a:t>🚀 Innovation Speed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3680" y="4297680"/>
            <a:ext cx="4206240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Fast iteration and quick market response are essential in tech. Bureaucracy kills innovation.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24191"/>
                </a:solidFill>
              </a:defRPr>
            </a:pPr>
            <a:r>
              <a:t>Future Outlook: Nokia's Reinvention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🌐 Network Infrastructure Leader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📡 5G technology and equipment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☁️ Cloud and edge computing solutions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🔬 Bell Labs research and innovation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🏭 Industrial IoT and automation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🛡️ Cybersecurity and network security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🎯 Focus on B2B enterprise solutions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💡 Patent licensing and IP monetization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🤝 Strategic partnerships and acquisitions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241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77CC"/>
                </a:solidFill>
              </a:defRPr>
            </a:pPr>
            <a:r>
              <a:t>Questions &amp; 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029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📧 contact@team.com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🌐 github.com/team/nokia-analysis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📱 @team_handle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124191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Company Background &amp; History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📈 Peak Performance &amp; Market Leadership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📉 The Beginning of Decline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🌐 Market Trends &amp; Industry Disruption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⚔️ Competitive Analysis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💻 Software &amp; Strategy Failures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🎯 SWOT Analysis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💰 Financial Collapse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📱 Product Gallery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🎓 Legacy &amp; Lessons Learned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🔮 Future Outlook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❓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24191"/>
                </a:solidFill>
              </a:defRPr>
            </a:pPr>
            <a:r>
              <a:t>Company Background &amp; History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914400" y="2743200"/>
            <a:ext cx="9601200" cy="0"/>
          </a:xfrm>
          <a:prstGeom prst="line">
            <a:avLst/>
          </a:prstGeom>
          <a:ln w="50800">
            <a:solidFill>
              <a:srgbClr val="1241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7240" y="2468880"/>
            <a:ext cx="274320" cy="274320"/>
          </a:xfrm>
          <a:prstGeom prst="ellipse">
            <a:avLst/>
          </a:prstGeom>
          <a:solidFill>
            <a:srgbClr val="0077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1865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2004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33333"/>
                </a:solidFill>
              </a:defRPr>
            </a:pPr>
            <a:r>
              <a:t>Founded as paper mill</a:t>
            </a:r>
          </a:p>
        </p:txBody>
      </p:sp>
      <p:sp>
        <p:nvSpPr>
          <p:cNvPr id="7" name="Oval 6"/>
          <p:cNvSpPr/>
          <p:nvPr/>
        </p:nvSpPr>
        <p:spPr>
          <a:xfrm>
            <a:off x="3063240" y="2468880"/>
            <a:ext cx="274320" cy="274320"/>
          </a:xfrm>
          <a:prstGeom prst="ellipse">
            <a:avLst/>
          </a:prstGeom>
          <a:solidFill>
            <a:srgbClr val="0077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743200" y="1828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1960s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32004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33333"/>
                </a:solidFill>
              </a:defRPr>
            </a:pPr>
            <a:r>
              <a:t>Entered electronics</a:t>
            </a:r>
          </a:p>
        </p:txBody>
      </p:sp>
      <p:sp>
        <p:nvSpPr>
          <p:cNvPr id="10" name="Oval 9"/>
          <p:cNvSpPr/>
          <p:nvPr/>
        </p:nvSpPr>
        <p:spPr>
          <a:xfrm>
            <a:off x="5349240" y="2468880"/>
            <a:ext cx="274320" cy="274320"/>
          </a:xfrm>
          <a:prstGeom prst="ellipse">
            <a:avLst/>
          </a:prstGeom>
          <a:solidFill>
            <a:srgbClr val="0077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029200" y="1828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1980s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0600" y="32004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33333"/>
                </a:solidFill>
              </a:defRPr>
            </a:pPr>
            <a:r>
              <a:t>Focus on telecom</a:t>
            </a:r>
          </a:p>
        </p:txBody>
      </p:sp>
      <p:sp>
        <p:nvSpPr>
          <p:cNvPr id="13" name="Oval 12"/>
          <p:cNvSpPr/>
          <p:nvPr/>
        </p:nvSpPr>
        <p:spPr>
          <a:xfrm>
            <a:off x="7635240" y="2468880"/>
            <a:ext cx="274320" cy="274320"/>
          </a:xfrm>
          <a:prstGeom prst="ellipse">
            <a:avLst/>
          </a:prstGeom>
          <a:solidFill>
            <a:srgbClr val="0077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0" y="1828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1990s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86600" y="32004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33333"/>
                </a:solidFill>
              </a:defRPr>
            </a:pPr>
            <a:r>
              <a:t>Mobile phone leader</a:t>
            </a:r>
          </a:p>
        </p:txBody>
      </p:sp>
      <p:sp>
        <p:nvSpPr>
          <p:cNvPr id="16" name="Oval 15"/>
          <p:cNvSpPr/>
          <p:nvPr/>
        </p:nvSpPr>
        <p:spPr>
          <a:xfrm>
            <a:off x="9921240" y="2468880"/>
            <a:ext cx="274320" cy="274320"/>
          </a:xfrm>
          <a:prstGeom prst="ellipse">
            <a:avLst/>
          </a:prstGeom>
          <a:solidFill>
            <a:srgbClr val="0077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9601200" y="1828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24191"/>
                </a:solidFill>
              </a:defRPr>
            </a:pPr>
            <a:r>
              <a:t>2000s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72600" y="32004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33333"/>
                </a:solidFill>
              </a:defRPr>
            </a:pPr>
            <a:r>
              <a:t>Smartphone era begins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4572000"/>
            <a:ext cx="10058400" cy="1828800"/>
          </a:xfrm>
          <a:prstGeom prst="rect">
            <a:avLst/>
          </a:prstGeom>
          <a:solidFill>
            <a:srgbClr val="F0F8FF"/>
          </a:solidFill>
          <a:ln>
            <a:solidFill>
              <a:srgbClr val="1241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Key Facts: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Founded in Finland by Fredrik Idestam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Transitioned from paper → rubber → electronics → telecom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Became world's largest mobile phone vendor (1998-2012)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At peak: 40% global market share in mobile phones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24191"/>
                </a:solidFill>
              </a:defRPr>
            </a:pPr>
            <a:r>
              <a:t>Peak Performance &amp; The Beginning of Decline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solidFill>
            <a:srgbClr val="E6FFE6"/>
          </a:solidFill>
          <a:ln>
            <a:solidFill>
              <a:srgbClr val="4CAF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4CAF50"/>
                </a:solidFill>
              </a:defRPr>
            </a:pPr>
            <a:r>
              <a:t>📈 PEAK (1998-2007)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103120"/>
            <a:ext cx="4572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• World's largest mobile phone vendor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40% global market share at peak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Dominated feature phone era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Strong in emerging markets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Revenue: €51.1B (2007)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132,000 employees worldwide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Symbian OS market leader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5029200" cy="4572000"/>
          </a:xfrm>
          <a:prstGeom prst="rect">
            <a:avLst/>
          </a:prstGeom>
          <a:solidFill>
            <a:srgbClr val="FFE6E6"/>
          </a:solidFill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583680" y="155448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44336"/>
                </a:solidFill>
              </a:defRPr>
            </a:pPr>
            <a:r>
              <a:t>📉 DECLINE (2007-2014)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3680" y="2103120"/>
            <a:ext cx="4572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• iPhone launch (2007) disrupted market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Android adoption accelerated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Symbian became obsolete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Windows Phone partnership failed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Market share dropped to 3%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Mobile division sold to Microsoft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25,000+ job cuts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24191"/>
                </a:solidFill>
              </a:defRPr>
            </a:pPr>
            <a:r>
              <a:t>Market Trends &amp; Industry Disruption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Key Industry Disruptions: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🔄 Feature phones → Smartphones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📱 Hardware focus → Software ecosystems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🏪 Carrier control → App stores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🌐 Closed systems → Open platforms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💡 Innovation cycles accelerated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🎯 User experience became critical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24191"/>
                </a:solidFill>
              </a:defRPr>
            </a:pPr>
            <a:r>
              <a:t>Competitive Analysis: Market Share Evolution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029200" cy="32004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5029200"/>
            <a:ext cx="1828800" cy="9144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Apple</a:t>
            </a:r>
          </a:p>
          <a:p>
            <a:r>
              <a:t>LOGO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5029200"/>
            <a:ext cx="1828800" cy="9144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Samsung</a:t>
            </a:r>
          </a:p>
          <a:p>
            <a:r>
              <a:t>LOGO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5029200"/>
            <a:ext cx="1828800" cy="9144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Huawei</a:t>
            </a:r>
          </a:p>
          <a:p>
            <a: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0" y="5029200"/>
            <a:ext cx="1828800" cy="9144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Ericsson</a:t>
            </a:r>
          </a:p>
          <a:p>
            <a:r>
              <a:t>LOGO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24191"/>
                </a:solidFill>
              </a:defRPr>
            </a:pPr>
            <a:r>
              <a:t>Software &amp; Strategy Failures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828800"/>
            <a:ext cx="1371600" cy="1097280"/>
          </a:xfrm>
          <a:prstGeom prst="rect">
            <a:avLst/>
          </a:prstGeom>
          <a:solidFill>
            <a:srgbClr val="FFF0F0"/>
          </a:solidFill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188720" y="192024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44336"/>
                </a:solidFill>
              </a:defRPr>
            </a:pPr>
            <a:r>
              <a:t>Symbian 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2286000"/>
            <a:ext cx="1280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Outdated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1828800"/>
            <a:ext cx="1371600" cy="1097280"/>
          </a:xfrm>
          <a:prstGeom prst="rect">
            <a:avLst/>
          </a:prstGeom>
          <a:solidFill>
            <a:srgbClr val="FFF0F0"/>
          </a:solidFill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846320" y="192024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44336"/>
                </a:solidFill>
              </a:defRPr>
            </a:pPr>
            <a:r>
              <a:t>App Ecosystem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2286000"/>
            <a:ext cx="1280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Limited developer support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8458200" y="1828800"/>
            <a:ext cx="1371600" cy="1097280"/>
          </a:xfrm>
          <a:prstGeom prst="rect">
            <a:avLst/>
          </a:prstGeom>
          <a:solidFill>
            <a:srgbClr val="FFF0F0"/>
          </a:solidFill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503920" y="192024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44336"/>
                </a:solidFill>
              </a:defRPr>
            </a:pPr>
            <a:r>
              <a:t>User Experience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03920" y="2286000"/>
            <a:ext cx="1280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Complex interface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3657600"/>
            <a:ext cx="1371600" cy="1097280"/>
          </a:xfrm>
          <a:prstGeom prst="rect">
            <a:avLst/>
          </a:prstGeom>
          <a:solidFill>
            <a:srgbClr val="FFF0F0"/>
          </a:solidFill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188720" y="374904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44336"/>
                </a:solidFill>
              </a:defRPr>
            </a:pPr>
            <a:r>
              <a:t>Innovation Speed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8720" y="4114800"/>
            <a:ext cx="1280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Slow release cycles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0600" y="3657600"/>
            <a:ext cx="1371600" cy="1097280"/>
          </a:xfrm>
          <a:prstGeom prst="rect">
            <a:avLst/>
          </a:prstGeom>
          <a:solidFill>
            <a:srgbClr val="FFF0F0"/>
          </a:solidFill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846320" y="374904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44336"/>
                </a:solidFill>
              </a:defRPr>
            </a:pPr>
            <a:r>
              <a:t>Strategic Partnerships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6320" y="4114800"/>
            <a:ext cx="1280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Microsoft dependency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58200" y="3657600"/>
            <a:ext cx="1371600" cy="1097280"/>
          </a:xfrm>
          <a:prstGeom prst="rect">
            <a:avLst/>
          </a:prstGeom>
          <a:solidFill>
            <a:srgbClr val="FFF0F0"/>
          </a:solidFill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8503920" y="374904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44336"/>
                </a:solidFill>
              </a:defRPr>
            </a:pPr>
            <a:r>
              <a:t>Market Response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03920" y="4114800"/>
            <a:ext cx="1280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333333"/>
                </a:solidFill>
              </a:defRPr>
            </a:pPr>
            <a:r>
              <a:t>Too little, too late</a:t>
            </a:r>
          </a:p>
        </p:txBody>
      </p:sp>
      <p:cxnSp>
        <p:nvCxnSpPr>
          <p:cNvPr id="21" name="Connector 20"/>
          <p:cNvCxnSpPr/>
          <p:nvPr/>
        </p:nvCxnSpPr>
        <p:spPr>
          <a:xfrm>
            <a:off x="3200400" y="2286000"/>
            <a:ext cx="914400" cy="0"/>
          </a:xfrm>
          <a:prstGeom prst="line">
            <a:avLst/>
          </a:prstGeom>
          <a:ln w="25400">
            <a:solidFill>
              <a:srgbClr val="F443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6858000" y="2286000"/>
            <a:ext cx="914400" cy="0"/>
          </a:xfrm>
          <a:prstGeom prst="line">
            <a:avLst/>
          </a:prstGeom>
          <a:ln w="25400">
            <a:solidFill>
              <a:srgbClr val="F443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514600" y="2926080"/>
            <a:ext cx="0" cy="548640"/>
          </a:xfrm>
          <a:prstGeom prst="line">
            <a:avLst/>
          </a:prstGeom>
          <a:ln w="25400">
            <a:solidFill>
              <a:srgbClr val="F443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6172200" y="2926080"/>
            <a:ext cx="0" cy="548640"/>
          </a:xfrm>
          <a:prstGeom prst="line">
            <a:avLst/>
          </a:prstGeom>
          <a:ln w="25400">
            <a:solidFill>
              <a:srgbClr val="F443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24191"/>
                </a:solidFill>
              </a:defRPr>
            </a:pPr>
            <a:r>
              <a:t>SWOT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457200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CAF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457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05840" y="1417320"/>
            <a:ext cx="4389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STRENGTHS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1680"/>
            <a:ext cx="420624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• Strong brand recognition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Global distribution network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Hardware expertise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Patent portfolio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Emerging market presence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1371600"/>
            <a:ext cx="457200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400800" y="1371600"/>
            <a:ext cx="457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92240" y="1417320"/>
            <a:ext cx="4389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WEAKNESSES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3680" y="2011680"/>
            <a:ext cx="420624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• Outdated software platform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Slow innovation cycles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Poor user experience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Limited app ecosystem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Rigid corporate culture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3657600"/>
            <a:ext cx="457200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2196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914400" y="3657600"/>
            <a:ext cx="457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005840" y="3703320"/>
            <a:ext cx="4389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OPPORTUNITIES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80" y="4297680"/>
            <a:ext cx="420624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• 5G infrastructure market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IoT and connected devices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Enterprise solutions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Network equipment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Cloud services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657600"/>
            <a:ext cx="457200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6400800" y="3657600"/>
            <a:ext cx="457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92240" y="3703320"/>
            <a:ext cx="4389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THREATS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3680" y="4297680"/>
            <a:ext cx="420624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• Smartphone market dominance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Platform ecosystems (iOS/Android)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Chinese competitors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Rapid technology changes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• Consumer preference shifts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24191"/>
                </a:solidFill>
              </a:defRPr>
            </a:pPr>
            <a:r>
              <a:t>Financial Collapse: Revenue &amp; Profit Decline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Key Financial Metrics: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📉 Revenue Peak (2007): €51.1B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📉 Revenue Low (2014): €7.3B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📉 Decline: -86% over 7 years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💰 Mobile Division Sale: €5.4B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💼 Job Cuts: 25,000+ employees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📊 Market Cap Loss: ~€100B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🏭 Restructuring Costs: €2.1B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📱 R&amp;D Investment Wasted: €15B+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