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63" r:id="rId2"/>
    <p:sldId id="262" r:id="rId3"/>
    <p:sldId id="256" r:id="rId4"/>
    <p:sldId id="258" r:id="rId5"/>
    <p:sldId id="259" r:id="rId6"/>
    <p:sldId id="264" r:id="rId7"/>
    <p:sldId id="260" r:id="rId8"/>
    <p:sldId id="265" r:id="rId9"/>
    <p:sldId id="266" r:id="rId10"/>
    <p:sldId id="267" r:id="rId11"/>
    <p:sldId id="268" r:id="rId12"/>
    <p:sldId id="269" r:id="rId13"/>
    <p:sldId id="270" r:id="rId14"/>
    <p:sldId id="271" r:id="rId15"/>
    <p:sldId id="272" r:id="rId16"/>
    <p:sldId id="275" r:id="rId17"/>
    <p:sldId id="274" r:id="rId18"/>
    <p:sldId id="273" r:id="rId19"/>
    <p:sldId id="257"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737" autoAdjust="0"/>
  </p:normalViewPr>
  <p:slideViewPr>
    <p:cSldViewPr snapToGrid="0">
      <p:cViewPr>
        <p:scale>
          <a:sx n="88" d="100"/>
          <a:sy n="88" d="100"/>
        </p:scale>
        <p:origin x="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3A7EC-2B47-4415-A457-C1A69FC30204}"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47B78-C953-49DB-A4A2-C2AFD2353111}" type="slidenum">
              <a:rPr lang="en-IN" smtClean="0"/>
              <a:t>‹#›</a:t>
            </a:fld>
            <a:endParaRPr lang="en-IN"/>
          </a:p>
        </p:txBody>
      </p:sp>
    </p:spTree>
    <p:extLst>
      <p:ext uri="{BB962C8B-B14F-4D97-AF65-F5344CB8AC3E}">
        <p14:creationId xmlns:p14="http://schemas.microsoft.com/office/powerpoint/2010/main" val="325461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47B78-C953-49DB-A4A2-C2AFD2353111}" type="slidenum">
              <a:rPr lang="en-IN" smtClean="0"/>
              <a:t>11</a:t>
            </a:fld>
            <a:endParaRPr lang="en-IN"/>
          </a:p>
        </p:txBody>
      </p:sp>
    </p:spTree>
    <p:extLst>
      <p:ext uri="{BB962C8B-B14F-4D97-AF65-F5344CB8AC3E}">
        <p14:creationId xmlns:p14="http://schemas.microsoft.com/office/powerpoint/2010/main" val="143710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47B78-C953-49DB-A4A2-C2AFD2353111}" type="slidenum">
              <a:rPr lang="en-IN" smtClean="0"/>
              <a:t>14</a:t>
            </a:fld>
            <a:endParaRPr lang="en-IN"/>
          </a:p>
        </p:txBody>
      </p:sp>
    </p:spTree>
    <p:extLst>
      <p:ext uri="{BB962C8B-B14F-4D97-AF65-F5344CB8AC3E}">
        <p14:creationId xmlns:p14="http://schemas.microsoft.com/office/powerpoint/2010/main" val="425562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47B78-C953-49DB-A4A2-C2AFD2353111}" type="slidenum">
              <a:rPr lang="en-IN" smtClean="0"/>
              <a:t>17</a:t>
            </a:fld>
            <a:endParaRPr lang="en-IN"/>
          </a:p>
        </p:txBody>
      </p:sp>
    </p:spTree>
    <p:extLst>
      <p:ext uri="{BB962C8B-B14F-4D97-AF65-F5344CB8AC3E}">
        <p14:creationId xmlns:p14="http://schemas.microsoft.com/office/powerpoint/2010/main" val="8515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F47B78-C953-49DB-A4A2-C2AFD2353111}" type="slidenum">
              <a:rPr lang="en-IN" smtClean="0"/>
              <a:t>20</a:t>
            </a:fld>
            <a:endParaRPr lang="en-IN"/>
          </a:p>
        </p:txBody>
      </p:sp>
    </p:spTree>
    <p:extLst>
      <p:ext uri="{BB962C8B-B14F-4D97-AF65-F5344CB8AC3E}">
        <p14:creationId xmlns:p14="http://schemas.microsoft.com/office/powerpoint/2010/main" val="3706978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onlinesbi.digital.com/" TargetMode="External"/><Relationship Id="rId2" Type="http://schemas.openxmlformats.org/officeDocument/2006/relationships/hyperlink" Target="http://www.onlinesbi.sbi.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me | J.B.Institute of Engineering &amp; Technology">
            <a:extLst>
              <a:ext uri="{FF2B5EF4-FFF2-40B4-BE49-F238E27FC236}">
                <a16:creationId xmlns:a16="http://schemas.microsoft.com/office/drawing/2014/main" id="{CD0EAA03-41FB-75A3-E352-718772343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973" y="317039"/>
            <a:ext cx="9354756" cy="11693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nistry Of Education Announces Launch Of Smart India Hackathon-2023">
            <a:extLst>
              <a:ext uri="{FF2B5EF4-FFF2-40B4-BE49-F238E27FC236}">
                <a16:creationId xmlns:a16="http://schemas.microsoft.com/office/drawing/2014/main" id="{3F77FA53-44D2-681B-001A-21B82E46D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408" y="2060294"/>
            <a:ext cx="4977114" cy="2939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4EF06E-DE41-79BB-8F89-6AA1B3A85197}"/>
              </a:ext>
            </a:extLst>
          </p:cNvPr>
          <p:cNvSpPr txBox="1"/>
          <p:nvPr/>
        </p:nvSpPr>
        <p:spPr>
          <a:xfrm>
            <a:off x="2176041" y="1896678"/>
            <a:ext cx="3919959" cy="584775"/>
          </a:xfrm>
          <a:prstGeom prst="rect">
            <a:avLst/>
          </a:prstGeom>
          <a:noFill/>
        </p:spPr>
        <p:txBody>
          <a:bodyPr wrap="square" rtlCol="0">
            <a:spAutoFit/>
          </a:bodyPr>
          <a:lstStyle/>
          <a:p>
            <a:r>
              <a:rPr lang="en-IN" sz="3200" b="1" dirty="0">
                <a:solidFill>
                  <a:schemeClr val="bg1"/>
                </a:solidFill>
                <a:latin typeface="Arial Rounded MT Bold" panose="020F0704030504030204" pitchFamily="34" charset="0"/>
              </a:rPr>
              <a:t>AI-MANIAC</a:t>
            </a:r>
            <a:r>
              <a:rPr lang="en-IN" sz="3200" b="1" dirty="0">
                <a:solidFill>
                  <a:schemeClr val="bg1"/>
                </a:solidFill>
              </a:rPr>
              <a:t>  </a:t>
            </a:r>
            <a:r>
              <a:rPr lang="en-IN" sz="3200" b="1" dirty="0">
                <a:solidFill>
                  <a:schemeClr val="bg1"/>
                </a:solidFill>
                <a:latin typeface="Arial Black" panose="020B0A04020102020204" pitchFamily="34" charset="0"/>
              </a:rPr>
              <a:t>2023</a:t>
            </a:r>
          </a:p>
        </p:txBody>
      </p:sp>
      <p:sp>
        <p:nvSpPr>
          <p:cNvPr id="12" name="TextBox 11">
            <a:extLst>
              <a:ext uri="{FF2B5EF4-FFF2-40B4-BE49-F238E27FC236}">
                <a16:creationId xmlns:a16="http://schemas.microsoft.com/office/drawing/2014/main" id="{28875D1D-B16F-68BE-F609-1F6B104509AC}"/>
              </a:ext>
            </a:extLst>
          </p:cNvPr>
          <p:cNvSpPr txBox="1"/>
          <p:nvPr/>
        </p:nvSpPr>
        <p:spPr>
          <a:xfrm>
            <a:off x="1907177" y="2542903"/>
            <a:ext cx="3830949" cy="2677656"/>
          </a:xfrm>
          <a:prstGeom prst="rect">
            <a:avLst/>
          </a:prstGeom>
          <a:noFill/>
        </p:spPr>
        <p:txBody>
          <a:bodyPr wrap="square" rtlCol="0">
            <a:spAutoFit/>
          </a:bodyPr>
          <a:lstStyle/>
          <a:p>
            <a:r>
              <a:rPr lang="en-IN" sz="2400" b="1" dirty="0">
                <a:solidFill>
                  <a:schemeClr val="bg2">
                    <a:lumMod val="50000"/>
                  </a:schemeClr>
                </a:solidFill>
              </a:rPr>
              <a:t> REPRESTED BY-</a:t>
            </a:r>
          </a:p>
          <a:p>
            <a:r>
              <a:rPr lang="en-IN" sz="2400" b="1" dirty="0">
                <a:solidFill>
                  <a:schemeClr val="bg2">
                    <a:lumMod val="50000"/>
                  </a:schemeClr>
                </a:solidFill>
              </a:rPr>
              <a:t> PINGILLI KOUSHIK (TL)</a:t>
            </a:r>
          </a:p>
          <a:p>
            <a:r>
              <a:rPr lang="en-IN" sz="2400" b="1" dirty="0">
                <a:solidFill>
                  <a:schemeClr val="bg2">
                    <a:lumMod val="50000"/>
                  </a:schemeClr>
                </a:solidFill>
              </a:rPr>
              <a:t> AYUSH TIKALE </a:t>
            </a:r>
          </a:p>
          <a:p>
            <a:r>
              <a:rPr lang="en-IN" sz="2400" b="1" dirty="0">
                <a:solidFill>
                  <a:schemeClr val="bg2">
                    <a:lumMod val="50000"/>
                  </a:schemeClr>
                </a:solidFill>
              </a:rPr>
              <a:t> KHUHSI GUPTA</a:t>
            </a:r>
          </a:p>
          <a:p>
            <a:r>
              <a:rPr lang="en-IN" sz="2400" b="1" dirty="0">
                <a:solidFill>
                  <a:schemeClr val="bg2">
                    <a:lumMod val="50000"/>
                  </a:schemeClr>
                </a:solidFill>
              </a:rPr>
              <a:t> SAI KRISHNA </a:t>
            </a:r>
          </a:p>
          <a:p>
            <a:r>
              <a:rPr lang="en-IN" sz="2400" b="1" dirty="0">
                <a:solidFill>
                  <a:schemeClr val="bg2">
                    <a:lumMod val="50000"/>
                  </a:schemeClr>
                </a:solidFill>
              </a:rPr>
              <a:t> K.PREM</a:t>
            </a:r>
          </a:p>
          <a:p>
            <a:r>
              <a:rPr lang="en-IN" sz="2400" b="1" dirty="0">
                <a:solidFill>
                  <a:schemeClr val="bg2">
                    <a:lumMod val="50000"/>
                  </a:schemeClr>
                </a:solidFill>
              </a:rPr>
              <a:t> </a:t>
            </a:r>
          </a:p>
        </p:txBody>
      </p:sp>
    </p:spTree>
    <p:extLst>
      <p:ext uri="{BB962C8B-B14F-4D97-AF65-F5344CB8AC3E}">
        <p14:creationId xmlns:p14="http://schemas.microsoft.com/office/powerpoint/2010/main" val="2311775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F08406-3CF8-F366-03B2-98A20149F163}"/>
              </a:ext>
            </a:extLst>
          </p:cNvPr>
          <p:cNvSpPr txBox="1"/>
          <p:nvPr/>
        </p:nvSpPr>
        <p:spPr>
          <a:xfrm>
            <a:off x="1170040" y="327908"/>
            <a:ext cx="10245213" cy="6186309"/>
          </a:xfrm>
          <a:prstGeom prst="rect">
            <a:avLst/>
          </a:prstGeom>
          <a:noFill/>
        </p:spPr>
        <p:txBody>
          <a:bodyPr wrap="square" rtlCol="0">
            <a:spAutoFit/>
          </a:bodyPr>
          <a:lstStyle/>
          <a:p>
            <a:r>
              <a:rPr lang="en-IN" sz="4000" b="1" dirty="0">
                <a:highlight>
                  <a:srgbClr val="000000"/>
                </a:highlight>
                <a:latin typeface="Aptos Narrow" panose="020B0004020202020204" pitchFamily="34" charset="0"/>
              </a:rPr>
              <a:t>DATA CLEANING OR PRE-PROCESSING:</a:t>
            </a:r>
          </a:p>
          <a:p>
            <a:pPr algn="l"/>
            <a:r>
              <a:rPr lang="en-US" sz="2400" b="0" i="0" dirty="0">
                <a:solidFill>
                  <a:schemeClr val="bg1"/>
                </a:solidFill>
                <a:effectLst/>
                <a:latin typeface="Söhne"/>
              </a:rPr>
              <a:t>Data cleaning (also known as data preprocessing or data preparation) is a crucial step in the data analysis and machine learning pipeline. It involves the process of identifying and correcting errors, inconsistencies, and inaccuracies in your dataset to ensure that it is of high quality and suitable for analysis or model training. Here are some key steps and techniques involved in data cleaning and preprocessing:</a:t>
            </a:r>
          </a:p>
          <a:p>
            <a:pPr algn="l"/>
            <a:endParaRPr lang="en-US" b="0" i="0" dirty="0">
              <a:solidFill>
                <a:srgbClr val="D1D5DB"/>
              </a:solidFill>
              <a:effectLst/>
              <a:latin typeface="Söhne"/>
            </a:endParaRPr>
          </a:p>
          <a:p>
            <a:pPr algn="l"/>
            <a:r>
              <a:rPr lang="en-US" sz="2800" b="1" i="0" dirty="0">
                <a:solidFill>
                  <a:srgbClr val="FFFF00"/>
                </a:solidFill>
                <a:effectLst/>
                <a:latin typeface="Söhne"/>
              </a:rPr>
              <a:t>1.</a:t>
            </a:r>
            <a:r>
              <a:rPr lang="en-US" sz="2800" b="1" dirty="0">
                <a:solidFill>
                  <a:srgbClr val="FFFF00"/>
                </a:solidFill>
                <a:latin typeface="Söhne"/>
              </a:rPr>
              <a:t>Handling Missing Data</a:t>
            </a:r>
            <a:r>
              <a:rPr lang="en-US" b="1" dirty="0">
                <a:solidFill>
                  <a:srgbClr val="FFFF00"/>
                </a:solidFill>
                <a:latin typeface="Söhne"/>
              </a:rPr>
              <a:t>                                  </a:t>
            </a:r>
            <a:r>
              <a:rPr lang="en-US" sz="2800" b="1" dirty="0">
                <a:solidFill>
                  <a:srgbClr val="FFFF00"/>
                </a:solidFill>
                <a:latin typeface="Söhne"/>
              </a:rPr>
              <a:t>2.Removing Duplicate Data</a:t>
            </a:r>
            <a:r>
              <a:rPr lang="en-US" dirty="0">
                <a:solidFill>
                  <a:srgbClr val="FFFF00"/>
                </a:solidFill>
                <a:latin typeface="Söhne"/>
              </a:rPr>
              <a:t>.</a:t>
            </a:r>
          </a:p>
          <a:p>
            <a:r>
              <a:rPr lang="en-US" sz="2800" b="1" dirty="0">
                <a:solidFill>
                  <a:srgbClr val="FFFF00"/>
                </a:solidFill>
                <a:latin typeface="Söhne"/>
              </a:rPr>
              <a:t>3. Handling Outliers</a:t>
            </a:r>
            <a:r>
              <a:rPr lang="en-US" b="1" dirty="0">
                <a:solidFill>
                  <a:srgbClr val="FFFF00"/>
                </a:solidFill>
                <a:latin typeface="Söhne"/>
              </a:rPr>
              <a:t>.</a:t>
            </a:r>
            <a:r>
              <a:rPr lang="en-US" dirty="0">
                <a:solidFill>
                  <a:srgbClr val="FFFF00"/>
                </a:solidFill>
                <a:latin typeface="Söhne"/>
              </a:rPr>
              <a:t>                                              </a:t>
            </a:r>
            <a:r>
              <a:rPr lang="en-US" sz="2800" b="1" dirty="0">
                <a:solidFill>
                  <a:srgbClr val="FFFF00"/>
                </a:solidFill>
                <a:latin typeface="Söhne"/>
              </a:rPr>
              <a:t>4. Data Transformation</a:t>
            </a:r>
            <a:r>
              <a:rPr lang="en-US" b="1" dirty="0">
                <a:solidFill>
                  <a:srgbClr val="FFFF00"/>
                </a:solidFill>
                <a:latin typeface="Söhne"/>
              </a:rPr>
              <a:t>.</a:t>
            </a:r>
          </a:p>
          <a:p>
            <a:r>
              <a:rPr lang="en-US" sz="2800" b="1" dirty="0">
                <a:solidFill>
                  <a:srgbClr val="FFFF00"/>
                </a:solidFill>
                <a:latin typeface="Söhne"/>
              </a:rPr>
              <a:t>5. Feature Selection</a:t>
            </a:r>
            <a:r>
              <a:rPr lang="en-US" b="1" dirty="0">
                <a:solidFill>
                  <a:srgbClr val="FFFF00"/>
                </a:solidFill>
                <a:latin typeface="Söhne"/>
              </a:rPr>
              <a:t>.</a:t>
            </a:r>
            <a:r>
              <a:rPr lang="en-US" dirty="0">
                <a:solidFill>
                  <a:srgbClr val="FFFF00"/>
                </a:solidFill>
                <a:latin typeface="Söhne"/>
              </a:rPr>
              <a:t>                                              </a:t>
            </a:r>
            <a:r>
              <a:rPr lang="en-US" sz="2800" b="1" dirty="0">
                <a:solidFill>
                  <a:srgbClr val="FFFF00"/>
                </a:solidFill>
                <a:latin typeface="Söhne"/>
              </a:rPr>
              <a:t>6. Handling Imbalanced Data</a:t>
            </a:r>
            <a:r>
              <a:rPr lang="en-US" b="1" dirty="0">
                <a:solidFill>
                  <a:srgbClr val="FFFF00"/>
                </a:solidFill>
                <a:latin typeface="Söhne"/>
              </a:rPr>
              <a:t>.</a:t>
            </a:r>
            <a:endParaRPr lang="en-US" dirty="0">
              <a:solidFill>
                <a:srgbClr val="FFFF00"/>
              </a:solidFill>
              <a:latin typeface="Söhne"/>
            </a:endParaRPr>
          </a:p>
          <a:p>
            <a:r>
              <a:rPr lang="en-US" sz="2800" b="1" dirty="0">
                <a:solidFill>
                  <a:srgbClr val="FFFF00"/>
                </a:solidFill>
                <a:latin typeface="Söhne"/>
              </a:rPr>
              <a:t>7. Handling Text Data</a:t>
            </a:r>
            <a:r>
              <a:rPr lang="en-US" b="1" dirty="0">
                <a:solidFill>
                  <a:srgbClr val="FFFF00"/>
                </a:solidFill>
                <a:latin typeface="Söhne"/>
              </a:rPr>
              <a:t>.                                          </a:t>
            </a:r>
            <a:r>
              <a:rPr lang="en-US" sz="2400" b="1" dirty="0">
                <a:solidFill>
                  <a:srgbClr val="FFFF00"/>
                </a:solidFill>
                <a:latin typeface="Söhne"/>
              </a:rPr>
              <a:t>8. Handling Date and Time Data</a:t>
            </a:r>
            <a:r>
              <a:rPr lang="en-US" b="1" dirty="0">
                <a:solidFill>
                  <a:srgbClr val="FFFF00"/>
                </a:solidFill>
                <a:latin typeface="Söhne"/>
              </a:rPr>
              <a:t>.</a:t>
            </a:r>
            <a:r>
              <a:rPr lang="en-US" dirty="0">
                <a:solidFill>
                  <a:srgbClr val="FFFF00"/>
                </a:solidFill>
                <a:latin typeface="Söhne"/>
              </a:rPr>
              <a:t>                              </a:t>
            </a:r>
          </a:p>
          <a:p>
            <a:r>
              <a:rPr lang="en-US" sz="2800" b="1" dirty="0">
                <a:solidFill>
                  <a:srgbClr val="FFFF00"/>
                </a:solidFill>
                <a:latin typeface="Söhne"/>
              </a:rPr>
              <a:t>9. Dealing with Noisy Data                  10. Data Integration</a:t>
            </a:r>
            <a:endParaRPr lang="en-US" sz="2800" b="0" i="0" dirty="0">
              <a:solidFill>
                <a:srgbClr val="FFFF00"/>
              </a:solidFill>
              <a:effectLst/>
              <a:latin typeface="Söhne"/>
            </a:endParaRPr>
          </a:p>
          <a:p>
            <a:pPr algn="l"/>
            <a:endParaRPr lang="en-US" b="0" i="0" dirty="0">
              <a:solidFill>
                <a:srgbClr val="FFFF00"/>
              </a:solidFill>
              <a:effectLst/>
              <a:latin typeface="Söhne"/>
            </a:endParaRPr>
          </a:p>
          <a:p>
            <a:pPr marL="342900" indent="-342900" algn="l">
              <a:buAutoNum type="arabicPeriod"/>
            </a:pP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353272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1C9-4D85-56A3-BE3D-A259949F0C7A}"/>
              </a:ext>
            </a:extLst>
          </p:cNvPr>
          <p:cNvSpPr>
            <a:spLocks noGrp="1"/>
          </p:cNvSpPr>
          <p:nvPr>
            <p:ph type="title"/>
          </p:nvPr>
        </p:nvSpPr>
        <p:spPr>
          <a:xfrm>
            <a:off x="1278193" y="-186814"/>
            <a:ext cx="9523409" cy="7266039"/>
          </a:xfrm>
        </p:spPr>
        <p:txBody>
          <a:bodyPr>
            <a:normAutofit fontScale="90000"/>
          </a:bodyPr>
          <a:lstStyle/>
          <a:p>
            <a:r>
              <a:rPr lang="en-IN" dirty="0">
                <a:highlight>
                  <a:srgbClr val="000000"/>
                </a:highlight>
              </a:rPr>
              <a:t>DATA CLEANING:</a:t>
            </a:r>
            <a:br>
              <a:rPr lang="en-IN" dirty="0">
                <a:highlight>
                  <a:srgbClr val="000000"/>
                </a:highlight>
              </a:rPr>
            </a:br>
            <a:br>
              <a:rPr lang="en-IN" dirty="0">
                <a:highlight>
                  <a:srgbClr val="000000"/>
                </a:highlight>
              </a:rPr>
            </a:br>
            <a:r>
              <a:rPr lang="en-IN" dirty="0"/>
              <a:t>IT IS A DATA SET AND IT ALSO CONTAINS A LABEL COLUMN WHICH SHOWS </a:t>
            </a:r>
            <a:r>
              <a:rPr lang="en-IN" dirty="0" err="1"/>
              <a:t>WhEThER</a:t>
            </a:r>
            <a:r>
              <a:rPr lang="en-IN" dirty="0"/>
              <a:t> A DOMAIN IS A GENUINE OR A PHISHING DOMAIN</a:t>
            </a:r>
            <a:br>
              <a:rPr lang="en-IN" dirty="0"/>
            </a:br>
            <a:br>
              <a:rPr lang="en-IN" dirty="0"/>
            </a:br>
            <a:r>
              <a:rPr lang="en-IN" dirty="0"/>
              <a:t>1-PHISHING DOMAIN </a:t>
            </a:r>
            <a:br>
              <a:rPr lang="en-IN" dirty="0"/>
            </a:br>
            <a:r>
              <a:rPr lang="en-IN" dirty="0"/>
              <a:t>0-GENUINE DOMAIN</a:t>
            </a:r>
            <a:br>
              <a:rPr lang="en-IN" dirty="0"/>
            </a:br>
            <a:br>
              <a:rPr lang="en-IN" dirty="0"/>
            </a:br>
            <a:r>
              <a:rPr lang="en-IN" dirty="0"/>
              <a:t>REMOVING ADDITIONAL FEATURES WHICH ARE UNNECESSARY FOR TRAINING A MODEL WE HAVE HANDELED NULL &amp; MISSING VALUES AND REMOVED DUPLICATE ROWS AND ENTRIES.</a:t>
            </a:r>
            <a:br>
              <a:rPr lang="en-IN" dirty="0"/>
            </a:br>
            <a:br>
              <a:rPr lang="en-IN" dirty="0"/>
            </a:br>
            <a:endParaRPr lang="en-IN" dirty="0"/>
          </a:p>
        </p:txBody>
      </p:sp>
    </p:spTree>
    <p:extLst>
      <p:ext uri="{BB962C8B-B14F-4D97-AF65-F5344CB8AC3E}">
        <p14:creationId xmlns:p14="http://schemas.microsoft.com/office/powerpoint/2010/main" val="359144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399F-3FF9-2FDD-12E7-AB4987B965EC}"/>
              </a:ext>
            </a:extLst>
          </p:cNvPr>
          <p:cNvSpPr>
            <a:spLocks noGrp="1"/>
          </p:cNvSpPr>
          <p:nvPr>
            <p:ph type="title"/>
          </p:nvPr>
        </p:nvSpPr>
        <p:spPr>
          <a:xfrm>
            <a:off x="1081548" y="746337"/>
            <a:ext cx="9967451" cy="5467650"/>
          </a:xfrm>
        </p:spPr>
        <p:txBody>
          <a:bodyPr>
            <a:normAutofit fontScale="90000"/>
          </a:bodyPr>
          <a:lstStyle/>
          <a:p>
            <a:r>
              <a:rPr lang="en-US" sz="3200" b="1" i="0" dirty="0">
                <a:solidFill>
                  <a:srgbClr val="D1D5DB"/>
                </a:solidFill>
                <a:effectLst/>
                <a:highlight>
                  <a:srgbClr val="000000"/>
                </a:highlight>
                <a:latin typeface="Segoe UI Variable Small" pitchFamily="2" charset="0"/>
              </a:rPr>
              <a:t>MODEL TRAINING:</a:t>
            </a:r>
            <a:br>
              <a:rPr lang="en-US" sz="3200" b="1" i="0" dirty="0">
                <a:solidFill>
                  <a:srgbClr val="D1D5DB"/>
                </a:solidFill>
                <a:effectLst/>
                <a:highlight>
                  <a:srgbClr val="000000"/>
                </a:highlight>
                <a:latin typeface="Segoe UI Variable Small" pitchFamily="2" charset="0"/>
              </a:rPr>
            </a:br>
            <a:br>
              <a:rPr lang="en-US" sz="3200" b="1" i="0" dirty="0">
                <a:solidFill>
                  <a:srgbClr val="D1D5DB"/>
                </a:solidFill>
                <a:effectLst/>
                <a:highlight>
                  <a:srgbClr val="000000"/>
                </a:highlight>
                <a:latin typeface="Segoe UI Variable Small" pitchFamily="2" charset="0"/>
              </a:rPr>
            </a:br>
            <a:r>
              <a:rPr lang="en-US" sz="3100" b="0" i="0" dirty="0">
                <a:effectLst/>
                <a:latin typeface="Söhne"/>
              </a:rPr>
              <a:t>Model training is a fundamental step in the development of machine learning models. During this </a:t>
            </a:r>
            <a:r>
              <a:rPr lang="en-US" sz="3100" b="0" i="0" dirty="0" err="1">
                <a:effectLst/>
                <a:latin typeface="Söhne"/>
              </a:rPr>
              <a:t>process,a</a:t>
            </a:r>
            <a:r>
              <a:rPr lang="en-US" sz="3100" b="0" i="0" dirty="0">
                <a:effectLst/>
                <a:latin typeface="Söhne"/>
              </a:rPr>
              <a:t> machine learning algorithm learns from a labeled dataset to make predictions or perform a specific task.</a:t>
            </a:r>
            <a:br>
              <a:rPr lang="en-US" sz="3100" b="0" i="0" dirty="0">
                <a:effectLst/>
                <a:latin typeface="Söhne"/>
              </a:rPr>
            </a:br>
            <a:br>
              <a:rPr lang="en-US" sz="3100" b="0" i="0" dirty="0">
                <a:effectLst/>
                <a:latin typeface="Söhne"/>
              </a:rPr>
            </a:br>
            <a:r>
              <a:rPr lang="en-US" sz="3100" b="0" i="0" dirty="0">
                <a:effectLst/>
                <a:latin typeface="Söhne"/>
              </a:rPr>
              <a:t>WE HAVE TRAINED THREE MODELS:</a:t>
            </a:r>
            <a:br>
              <a:rPr lang="en-US" sz="3100" b="0" i="0" dirty="0">
                <a:effectLst/>
                <a:latin typeface="Söhne"/>
              </a:rPr>
            </a:br>
            <a:br>
              <a:rPr lang="en-US" sz="3100" b="0" i="0" dirty="0">
                <a:effectLst/>
                <a:latin typeface="Söhne"/>
              </a:rPr>
            </a:br>
            <a:r>
              <a:rPr lang="en-US" sz="3100" b="0" i="0" dirty="0">
                <a:effectLst/>
                <a:latin typeface="Söhne"/>
              </a:rPr>
              <a:t>1.DECISION TREE CLASSIFIER</a:t>
            </a:r>
            <a:br>
              <a:rPr lang="en-US" sz="3100" b="0" i="0" dirty="0">
                <a:effectLst/>
                <a:latin typeface="Söhne"/>
              </a:rPr>
            </a:br>
            <a:r>
              <a:rPr lang="en-US" sz="3100" b="0" i="0" dirty="0">
                <a:effectLst/>
                <a:latin typeface="Söhne"/>
              </a:rPr>
              <a:t>2.RANDOM FOREST CLASSIFIER</a:t>
            </a:r>
            <a:br>
              <a:rPr lang="en-US" sz="3100" b="0" i="0" dirty="0">
                <a:effectLst/>
                <a:latin typeface="Söhne"/>
              </a:rPr>
            </a:br>
            <a:r>
              <a:rPr lang="en-US" sz="3100" b="0" i="0" dirty="0">
                <a:effectLst/>
                <a:latin typeface="Söhne"/>
              </a:rPr>
              <a:t>3.EXTREME GRADIENT BOOSTER[XGB]CLASSIFIER</a:t>
            </a:r>
            <a:br>
              <a:rPr lang="en-US" sz="3100" b="0" i="0" dirty="0">
                <a:effectLst/>
                <a:latin typeface="Söhne"/>
              </a:rPr>
            </a:br>
            <a:br>
              <a:rPr lang="en-US" sz="3100" b="0" i="0" dirty="0">
                <a:effectLst/>
                <a:latin typeface="Söhne"/>
              </a:rPr>
            </a:br>
            <a:endParaRPr lang="en-IN" sz="3100" dirty="0"/>
          </a:p>
        </p:txBody>
      </p:sp>
    </p:spTree>
    <p:extLst>
      <p:ext uri="{BB962C8B-B14F-4D97-AF65-F5344CB8AC3E}">
        <p14:creationId xmlns:p14="http://schemas.microsoft.com/office/powerpoint/2010/main" val="74466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2CA5-F7BE-7BC2-2F90-0B1F98FDAF91}"/>
              </a:ext>
            </a:extLst>
          </p:cNvPr>
          <p:cNvSpPr>
            <a:spLocks noGrp="1"/>
          </p:cNvSpPr>
          <p:nvPr>
            <p:ph type="title"/>
          </p:nvPr>
        </p:nvSpPr>
        <p:spPr>
          <a:xfrm>
            <a:off x="1220324" y="618517"/>
            <a:ext cx="9818378" cy="5615135"/>
          </a:xfrm>
        </p:spPr>
        <p:txBody>
          <a:bodyPr>
            <a:normAutofit fontScale="90000"/>
          </a:bodyPr>
          <a:lstStyle/>
          <a:p>
            <a:r>
              <a:rPr lang="en-US" b="1" i="0" dirty="0">
                <a:solidFill>
                  <a:srgbClr val="D1D5DB"/>
                </a:solidFill>
                <a:effectLst/>
                <a:highlight>
                  <a:srgbClr val="000000"/>
                </a:highlight>
                <a:latin typeface="Sitka Banner Semibold" pitchFamily="2" charset="0"/>
              </a:rPr>
              <a:t>Decision Trees:</a:t>
            </a:r>
            <a:br>
              <a:rPr lang="en-US" b="1" i="0" dirty="0">
                <a:solidFill>
                  <a:srgbClr val="D1D5DB"/>
                </a:solidFill>
                <a:effectLst/>
                <a:highlight>
                  <a:srgbClr val="000000"/>
                </a:highlight>
                <a:latin typeface="Sitka Banner Semibold" pitchFamily="2" charset="0"/>
              </a:rPr>
            </a:br>
            <a:br>
              <a:rPr lang="en-US" b="0" i="0" dirty="0">
                <a:solidFill>
                  <a:srgbClr val="D1D5DB"/>
                </a:solidFill>
                <a:effectLst/>
                <a:highlight>
                  <a:srgbClr val="000000"/>
                </a:highlight>
                <a:latin typeface="Sitka Banner Semibold" pitchFamily="2" charset="0"/>
              </a:rPr>
            </a:br>
            <a:r>
              <a:rPr lang="en-US" b="0" i="0" dirty="0">
                <a:solidFill>
                  <a:schemeClr val="tx1">
                    <a:lumMod val="95000"/>
                  </a:schemeClr>
                </a:solidFill>
                <a:effectLst/>
                <a:latin typeface="Söhne"/>
              </a:rPr>
              <a:t>Supervised learning algorithm for classification and regression tasks.</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Learns a tree-like structure where each node represents a feature and each leaf node represents a class or regression value.</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Trained by recursively splitting data to maximize information gain (classification) or minimize mean squared error (regression).</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Prone to overfitting, so tree pruning and limiting depth are common techniques.</a:t>
            </a:r>
            <a:br>
              <a:rPr lang="en-US" b="0" i="0" dirty="0">
                <a:solidFill>
                  <a:schemeClr val="tx1">
                    <a:lumMod val="95000"/>
                  </a:schemeClr>
                </a:solidFill>
                <a:effectLst/>
                <a:latin typeface="Söhne"/>
              </a:rPr>
            </a:br>
            <a:endParaRPr lang="en-IN" dirty="0">
              <a:solidFill>
                <a:schemeClr val="tx1">
                  <a:lumMod val="95000"/>
                </a:schemeClr>
              </a:solidFill>
            </a:endParaRPr>
          </a:p>
        </p:txBody>
      </p:sp>
    </p:spTree>
    <p:extLst>
      <p:ext uri="{BB962C8B-B14F-4D97-AF65-F5344CB8AC3E}">
        <p14:creationId xmlns:p14="http://schemas.microsoft.com/office/powerpoint/2010/main" val="383684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8951-00C9-4E98-F325-2C80D2573F0A}"/>
              </a:ext>
            </a:extLst>
          </p:cNvPr>
          <p:cNvSpPr>
            <a:spLocks noGrp="1"/>
          </p:cNvSpPr>
          <p:nvPr>
            <p:ph type="title"/>
          </p:nvPr>
        </p:nvSpPr>
        <p:spPr>
          <a:xfrm>
            <a:off x="747252" y="618518"/>
            <a:ext cx="10300159" cy="5870772"/>
          </a:xfrm>
        </p:spPr>
        <p:txBody>
          <a:bodyPr>
            <a:normAutofit/>
          </a:bodyPr>
          <a:lstStyle/>
          <a:p>
            <a:r>
              <a:rPr lang="en-US" b="1" i="0" dirty="0">
                <a:solidFill>
                  <a:srgbClr val="D1D5DB"/>
                </a:solidFill>
                <a:effectLst/>
                <a:highlight>
                  <a:srgbClr val="000000"/>
                </a:highlight>
                <a:latin typeface="Söhne"/>
              </a:rPr>
              <a:t>Random Forest:</a:t>
            </a:r>
            <a:br>
              <a:rPr lang="en-US" b="1" i="0" dirty="0">
                <a:solidFill>
                  <a:srgbClr val="D1D5DB"/>
                </a:solidFill>
                <a:effectLst/>
                <a:highlight>
                  <a:srgbClr val="000000"/>
                </a:highlight>
                <a:latin typeface="Söhne"/>
              </a:rPr>
            </a:br>
            <a:br>
              <a:rPr lang="en-US" b="0" i="0" dirty="0">
                <a:solidFill>
                  <a:srgbClr val="D1D5DB"/>
                </a:solidFill>
                <a:effectLst/>
                <a:highlight>
                  <a:srgbClr val="000000"/>
                </a:highlight>
                <a:latin typeface="Söhne"/>
              </a:rPr>
            </a:br>
            <a:r>
              <a:rPr lang="en-US" b="0" i="0" dirty="0">
                <a:solidFill>
                  <a:schemeClr val="tx1">
                    <a:lumMod val="95000"/>
                  </a:schemeClr>
                </a:solidFill>
                <a:effectLst/>
                <a:latin typeface="Söhne"/>
              </a:rPr>
              <a:t>Ensemble learning method based on decision trees.</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Constructs multiple decision trees and combines their predictions through voting (classification) or averaging (regression).</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Helps reduce overfitting and improves model robustness.</a:t>
            </a:r>
            <a:br>
              <a:rPr lang="en-US" b="0" i="0" dirty="0">
                <a:solidFill>
                  <a:schemeClr val="tx1">
                    <a:lumMod val="95000"/>
                  </a:schemeClr>
                </a:solidFill>
                <a:effectLst/>
                <a:latin typeface="Söhne"/>
              </a:rPr>
            </a:br>
            <a:r>
              <a:rPr lang="en-US" b="0" i="0" dirty="0">
                <a:solidFill>
                  <a:schemeClr val="tx1">
                    <a:lumMod val="95000"/>
                  </a:schemeClr>
                </a:solidFill>
                <a:effectLst/>
                <a:latin typeface="Söhne"/>
              </a:rPr>
              <a:t>Parallelizable and suitable for large datasets.</a:t>
            </a:r>
            <a:br>
              <a:rPr lang="en-US" b="0" i="0" dirty="0">
                <a:solidFill>
                  <a:schemeClr val="tx1">
                    <a:lumMod val="95000"/>
                  </a:schemeClr>
                </a:solidFill>
                <a:effectLst/>
                <a:latin typeface="Söhne"/>
              </a:rPr>
            </a:br>
            <a:endParaRPr lang="en-IN" dirty="0">
              <a:solidFill>
                <a:schemeClr val="tx1">
                  <a:lumMod val="95000"/>
                </a:schemeClr>
              </a:solidFill>
            </a:endParaRPr>
          </a:p>
        </p:txBody>
      </p:sp>
    </p:spTree>
    <p:extLst>
      <p:ext uri="{BB962C8B-B14F-4D97-AF65-F5344CB8AC3E}">
        <p14:creationId xmlns:p14="http://schemas.microsoft.com/office/powerpoint/2010/main" val="324898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E33C-22B3-2DE4-0060-01FAA0686C1F}"/>
              </a:ext>
            </a:extLst>
          </p:cNvPr>
          <p:cNvSpPr>
            <a:spLocks noGrp="1"/>
          </p:cNvSpPr>
          <p:nvPr>
            <p:ph type="title"/>
          </p:nvPr>
        </p:nvSpPr>
        <p:spPr>
          <a:xfrm>
            <a:off x="984097" y="549691"/>
            <a:ext cx="9905998" cy="5447985"/>
          </a:xfrm>
        </p:spPr>
        <p:txBody>
          <a:bodyPr>
            <a:normAutofit fontScale="90000"/>
          </a:bodyPr>
          <a:lstStyle/>
          <a:p>
            <a:r>
              <a:rPr lang="en-IN" b="1" dirty="0">
                <a:highlight>
                  <a:srgbClr val="000000"/>
                </a:highlight>
                <a:latin typeface="Arial Black" panose="020B0A04020102020204" pitchFamily="34" charset="0"/>
              </a:rPr>
              <a:t>XGB CLASSIFIER:</a:t>
            </a:r>
            <a:br>
              <a:rPr lang="en-IN" b="1" dirty="0">
                <a:highlight>
                  <a:srgbClr val="000000"/>
                </a:highlight>
                <a:latin typeface="Arial Black" panose="020B0A04020102020204" pitchFamily="34" charset="0"/>
              </a:rPr>
            </a:br>
            <a:br>
              <a:rPr lang="en-IN" b="1" dirty="0">
                <a:highlight>
                  <a:srgbClr val="000000"/>
                </a:highlight>
                <a:latin typeface="Arial Black" panose="020B0A04020102020204" pitchFamily="34" charset="0"/>
              </a:rPr>
            </a:br>
            <a:r>
              <a:rPr lang="en-US" b="0" i="0" dirty="0">
                <a:solidFill>
                  <a:schemeClr val="tx1">
                    <a:lumMod val="95000"/>
                  </a:schemeClr>
                </a:solidFill>
                <a:effectLst/>
                <a:latin typeface="Söhne"/>
              </a:rPr>
              <a:t>The "XGB Classifier" typically refers to a classifier model built using the </a:t>
            </a:r>
            <a:r>
              <a:rPr lang="en-US" b="0" i="0" dirty="0" err="1">
                <a:solidFill>
                  <a:schemeClr val="tx1">
                    <a:lumMod val="95000"/>
                  </a:schemeClr>
                </a:solidFill>
                <a:effectLst/>
                <a:latin typeface="Söhne"/>
              </a:rPr>
              <a:t>XGBoost</a:t>
            </a:r>
            <a:r>
              <a:rPr lang="en-US" b="0" i="0" dirty="0">
                <a:solidFill>
                  <a:schemeClr val="tx1">
                    <a:lumMod val="95000"/>
                  </a:schemeClr>
                </a:solidFill>
                <a:effectLst/>
                <a:latin typeface="Söhne"/>
              </a:rPr>
              <a:t> (Extreme Gradient Boosting) algorithm. </a:t>
            </a:r>
            <a:r>
              <a:rPr lang="en-US" b="0" i="0" dirty="0" err="1">
                <a:solidFill>
                  <a:schemeClr val="tx1">
                    <a:lumMod val="95000"/>
                  </a:schemeClr>
                </a:solidFill>
                <a:effectLst/>
                <a:latin typeface="Söhne"/>
              </a:rPr>
              <a:t>XGBoost</a:t>
            </a:r>
            <a:r>
              <a:rPr lang="en-US" b="0" i="0" dirty="0">
                <a:solidFill>
                  <a:schemeClr val="tx1">
                    <a:lumMod val="95000"/>
                  </a:schemeClr>
                </a:solidFill>
                <a:effectLst/>
                <a:latin typeface="Söhne"/>
              </a:rPr>
              <a:t> is a popular and powerful machine learning algorithm known for its effectiveness in both classification and regression tasks. It is an ensemble learning method based on the gradient boosting framework. When used for classification, it's often referred to as the "XGB Classifier."</a:t>
            </a:r>
            <a:endParaRPr lang="en-IN" dirty="0">
              <a:solidFill>
                <a:schemeClr val="tx1">
                  <a:lumMod val="95000"/>
                </a:schemeClr>
              </a:solidFill>
            </a:endParaRPr>
          </a:p>
        </p:txBody>
      </p:sp>
    </p:spTree>
    <p:extLst>
      <p:ext uri="{BB962C8B-B14F-4D97-AF65-F5344CB8AC3E}">
        <p14:creationId xmlns:p14="http://schemas.microsoft.com/office/powerpoint/2010/main" val="419300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simple neural network with Python and Keras - DataScienceCentral.com">
            <a:extLst>
              <a:ext uri="{FF2B5EF4-FFF2-40B4-BE49-F238E27FC236}">
                <a16:creationId xmlns:a16="http://schemas.microsoft.com/office/drawing/2014/main" id="{3BF51643-892D-6881-2739-2BBE1B68F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87" y="1443789"/>
            <a:ext cx="9612807" cy="47083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203ECB-9FF4-DFB4-99E6-0931589F27C9}"/>
              </a:ext>
            </a:extLst>
          </p:cNvPr>
          <p:cNvSpPr txBox="1"/>
          <p:nvPr/>
        </p:nvSpPr>
        <p:spPr>
          <a:xfrm>
            <a:off x="1566863" y="521187"/>
            <a:ext cx="6799095" cy="769441"/>
          </a:xfrm>
          <a:prstGeom prst="rect">
            <a:avLst/>
          </a:prstGeom>
          <a:noFill/>
        </p:spPr>
        <p:txBody>
          <a:bodyPr wrap="square" rtlCol="0">
            <a:spAutoFit/>
          </a:bodyPr>
          <a:lstStyle/>
          <a:p>
            <a:r>
              <a:rPr lang="en-US" sz="4400" u="sng" dirty="0">
                <a:highlight>
                  <a:srgbClr val="000000"/>
                </a:highlight>
                <a:latin typeface="Bernard MT Condensed" panose="02050806060905020404" pitchFamily="18" charset="0"/>
              </a:rPr>
              <a:t>XGB CLASSIFIER MODEL:</a:t>
            </a:r>
            <a:endParaRPr lang="en-US" sz="4400" u="sng" kern="1200" dirty="0">
              <a:solidFill>
                <a:schemeClr val="tx1"/>
              </a:solidFill>
              <a:highlight>
                <a:srgbClr val="000000"/>
              </a:highlight>
              <a:latin typeface="Bernard MT Condensed" panose="02050806060905020404" pitchFamily="18" charset="0"/>
            </a:endParaRPr>
          </a:p>
        </p:txBody>
      </p:sp>
    </p:spTree>
    <p:extLst>
      <p:ext uri="{BB962C8B-B14F-4D97-AF65-F5344CB8AC3E}">
        <p14:creationId xmlns:p14="http://schemas.microsoft.com/office/powerpoint/2010/main" val="418008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C317-2C16-E24D-E3D9-F28ADD76C59C}"/>
              </a:ext>
            </a:extLst>
          </p:cNvPr>
          <p:cNvSpPr>
            <a:spLocks noGrp="1"/>
          </p:cNvSpPr>
          <p:nvPr>
            <p:ph type="title"/>
          </p:nvPr>
        </p:nvSpPr>
        <p:spPr>
          <a:xfrm>
            <a:off x="1219201" y="705394"/>
            <a:ext cx="10729054" cy="2490652"/>
          </a:xfrm>
        </p:spPr>
        <p:txBody>
          <a:bodyPr>
            <a:normAutofit fontScale="90000"/>
          </a:bodyPr>
          <a:lstStyle/>
          <a:p>
            <a:r>
              <a:rPr lang="en-US" b="0" i="0" dirty="0">
                <a:solidFill>
                  <a:schemeClr val="bg1"/>
                </a:solidFill>
                <a:effectLst/>
                <a:latin typeface="Söhne"/>
              </a:rPr>
              <a:t>The best model that fits the training set achieves a high level of accuracy of 96% of training  accuracy and 98% of testing accuracy using extreme gradient boosting classifier</a:t>
            </a:r>
            <a:br>
              <a:rPr lang="en-US" b="0" i="0" dirty="0">
                <a:effectLst/>
                <a:latin typeface="Söhne"/>
              </a:rPr>
            </a:br>
            <a:r>
              <a:rPr lang="en-US" b="0" i="0" dirty="0">
                <a:effectLst/>
                <a:latin typeface="Söhne"/>
              </a:rPr>
              <a:t>the data set is as follows:</a:t>
            </a:r>
            <a:br>
              <a:rPr lang="en-US" b="0" i="0" dirty="0">
                <a:effectLst/>
                <a:latin typeface="Söhne"/>
              </a:rPr>
            </a:br>
            <a:br>
              <a:rPr lang="en-US" b="0" i="0" dirty="0">
                <a:effectLst/>
                <a:latin typeface="Söhne"/>
              </a:rPr>
            </a:br>
            <a:r>
              <a:rPr lang="en-US" b="0" i="0" dirty="0">
                <a:effectLst/>
                <a:latin typeface="Söhne"/>
              </a:rPr>
              <a:t> </a:t>
            </a:r>
            <a:endParaRPr lang="en-IN" dirty="0"/>
          </a:p>
        </p:txBody>
      </p:sp>
      <p:pic>
        <p:nvPicPr>
          <p:cNvPr id="5" name="Picture 4">
            <a:extLst>
              <a:ext uri="{FF2B5EF4-FFF2-40B4-BE49-F238E27FC236}">
                <a16:creationId xmlns:a16="http://schemas.microsoft.com/office/drawing/2014/main" id="{5C708519-D669-1ED3-4752-CA92335B3FAC}"/>
              </a:ext>
            </a:extLst>
          </p:cNvPr>
          <p:cNvPicPr>
            <a:picLocks noChangeAspect="1"/>
          </p:cNvPicPr>
          <p:nvPr/>
        </p:nvPicPr>
        <p:blipFill>
          <a:blip r:embed="rId3"/>
          <a:stretch>
            <a:fillRect/>
          </a:stretch>
        </p:blipFill>
        <p:spPr>
          <a:xfrm>
            <a:off x="972766" y="2709906"/>
            <a:ext cx="9844391" cy="3564434"/>
          </a:xfrm>
          <a:prstGeom prst="rect">
            <a:avLst/>
          </a:prstGeom>
        </p:spPr>
      </p:pic>
    </p:spTree>
    <p:extLst>
      <p:ext uri="{BB962C8B-B14F-4D97-AF65-F5344CB8AC3E}">
        <p14:creationId xmlns:p14="http://schemas.microsoft.com/office/powerpoint/2010/main" val="428397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8D55F-01A2-3EF5-5C2E-F63C3FCD3D91}"/>
              </a:ext>
            </a:extLst>
          </p:cNvPr>
          <p:cNvSpPr txBox="1"/>
          <p:nvPr/>
        </p:nvSpPr>
        <p:spPr>
          <a:xfrm>
            <a:off x="1192696" y="228600"/>
            <a:ext cx="10058400" cy="6463308"/>
          </a:xfrm>
          <a:prstGeom prst="rect">
            <a:avLst/>
          </a:prstGeom>
          <a:noFill/>
        </p:spPr>
        <p:txBody>
          <a:bodyPr wrap="square" rtlCol="0">
            <a:spAutoFit/>
          </a:bodyPr>
          <a:lstStyle/>
          <a:p>
            <a:r>
              <a:rPr lang="en-US" sz="3600" b="1" dirty="0">
                <a:solidFill>
                  <a:schemeClr val="bg1">
                    <a:lumMod val="95000"/>
                    <a:lumOff val="5000"/>
                  </a:schemeClr>
                </a:solidFill>
                <a:latin typeface="Arial Rounded MT Bold" panose="020F0704030504030204" pitchFamily="34" charset="0"/>
              </a:rPr>
              <a:t>MODEL EVOLUTION:</a:t>
            </a:r>
          </a:p>
          <a:p>
            <a:endParaRPr lang="en-US" dirty="0"/>
          </a:p>
          <a:p>
            <a:r>
              <a:rPr lang="en-US" sz="3600" b="0" i="0" dirty="0">
                <a:solidFill>
                  <a:schemeClr val="tx1">
                    <a:lumMod val="95000"/>
                  </a:schemeClr>
                </a:solidFill>
                <a:effectLst/>
                <a:latin typeface="Söhne"/>
              </a:rPr>
              <a:t>Model evolution refers to the process of improving or updating a machine learning or AI model over time. It involves making iterative changes to the model to enhance its performance, accuracy, and ability to handle new data or tasks. Model evolution can include various activities such as fine-tuning hyperparameters, incorporating more training data, adjusting the model architecture, and implementing advanced techniques like transfer learning or ensemble methods.</a:t>
            </a:r>
            <a:endParaRPr lang="en-US" sz="3600" kern="1200" dirty="0">
              <a:solidFill>
                <a:schemeClr val="tx1">
                  <a:lumMod val="95000"/>
                </a:schemeClr>
              </a:solidFill>
              <a:latin typeface="+mn-lt"/>
              <a:ea typeface="+mn-ea"/>
              <a:cs typeface="+mn-cs"/>
            </a:endParaRPr>
          </a:p>
        </p:txBody>
      </p:sp>
    </p:spTree>
    <p:extLst>
      <p:ext uri="{BB962C8B-B14F-4D97-AF65-F5344CB8AC3E}">
        <p14:creationId xmlns:p14="http://schemas.microsoft.com/office/powerpoint/2010/main" val="38475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332D-7C71-1B9F-BB9F-8306CD095056}"/>
              </a:ext>
            </a:extLst>
          </p:cNvPr>
          <p:cNvSpPr>
            <a:spLocks noGrp="1"/>
          </p:cNvSpPr>
          <p:nvPr>
            <p:ph type="title"/>
          </p:nvPr>
        </p:nvSpPr>
        <p:spPr>
          <a:xfrm>
            <a:off x="1254034" y="2868561"/>
            <a:ext cx="9994533" cy="1773108"/>
          </a:xfrm>
        </p:spPr>
        <p:txBody>
          <a:bodyPr>
            <a:normAutofit fontScale="90000"/>
          </a:bodyPr>
          <a:lstStyle/>
          <a:p>
            <a:pPr algn="l"/>
            <a:r>
              <a:rPr lang="en-US" sz="2700" b="1" i="0" dirty="0">
                <a:solidFill>
                  <a:srgbClr val="D1D5DB"/>
                </a:solidFill>
                <a:effectLst/>
                <a:highlight>
                  <a:srgbClr val="000000"/>
                </a:highlight>
                <a:latin typeface="Söhne"/>
              </a:rPr>
              <a:t>How can we be aware of </a:t>
            </a:r>
            <a:r>
              <a:rPr lang="en-US" sz="2700" b="1" dirty="0">
                <a:solidFill>
                  <a:srgbClr val="D1D5DB"/>
                </a:solidFill>
                <a:highlight>
                  <a:srgbClr val="000000"/>
                </a:highlight>
                <a:latin typeface="Söhne"/>
              </a:rPr>
              <a:t>phishing:</a:t>
            </a:r>
            <a:br>
              <a:rPr lang="en-US" sz="2700" b="1" dirty="0">
                <a:solidFill>
                  <a:srgbClr val="D1D5DB"/>
                </a:solidFill>
                <a:highlight>
                  <a:srgbClr val="000000"/>
                </a:highlight>
                <a:latin typeface="Söhne"/>
              </a:rPr>
            </a:br>
            <a:br>
              <a:rPr lang="en-US" sz="2700" b="1" dirty="0">
                <a:solidFill>
                  <a:srgbClr val="D1D5DB"/>
                </a:solidFill>
                <a:highlight>
                  <a:srgbClr val="000000"/>
                </a:highlight>
                <a:latin typeface="Söhne"/>
              </a:rPr>
            </a:br>
            <a:r>
              <a:rPr lang="en-US" sz="2700" b="1" i="0" dirty="0">
                <a:solidFill>
                  <a:srgbClr val="D1D5DB"/>
                </a:solidFill>
                <a:effectLst/>
                <a:highlight>
                  <a:srgbClr val="000000"/>
                </a:highlight>
                <a:latin typeface="Söhne"/>
              </a:rPr>
              <a:t>Use of Secure Connections:</a:t>
            </a:r>
            <a:br>
              <a:rPr lang="en-US" sz="2700" b="1" i="0" dirty="0">
                <a:solidFill>
                  <a:srgbClr val="D1D5DB"/>
                </a:solidFill>
                <a:effectLst/>
                <a:highlight>
                  <a:srgbClr val="000000"/>
                </a:highlight>
                <a:latin typeface="Söhne"/>
              </a:rPr>
            </a:br>
            <a:r>
              <a:rPr lang="en-US" sz="2200" b="0" i="0" dirty="0">
                <a:effectLst/>
                <a:latin typeface="Söhne"/>
              </a:rPr>
              <a:t>Always use secure, encrypted connections (HTTPS) when entering sensitive information online. Look for the padlock icon in the address bar.</a:t>
            </a:r>
            <a:br>
              <a:rPr lang="en-US" sz="2200" b="0" i="0" dirty="0">
                <a:effectLst/>
                <a:latin typeface="Söhne"/>
              </a:rPr>
            </a:br>
            <a:br>
              <a:rPr lang="en-US" sz="2200" b="0" i="0" dirty="0">
                <a:effectLst/>
                <a:latin typeface="Söhne"/>
              </a:rPr>
            </a:br>
            <a:r>
              <a:rPr lang="en-US" sz="2700" b="1" i="0" dirty="0">
                <a:solidFill>
                  <a:srgbClr val="D1D5DB"/>
                </a:solidFill>
                <a:effectLst/>
                <a:highlight>
                  <a:srgbClr val="000000"/>
                </a:highlight>
                <a:latin typeface="Söhne"/>
              </a:rPr>
              <a:t>Double-Check URLs:</a:t>
            </a:r>
            <a:br>
              <a:rPr lang="en-US" sz="2700" b="0" i="0" dirty="0">
                <a:solidFill>
                  <a:srgbClr val="D1D5DB"/>
                </a:solidFill>
                <a:effectLst/>
                <a:highlight>
                  <a:srgbClr val="000000"/>
                </a:highlight>
                <a:latin typeface="Söhne"/>
              </a:rPr>
            </a:br>
            <a:r>
              <a:rPr lang="en-US" sz="2000" b="0" i="0" dirty="0">
                <a:effectLst/>
                <a:latin typeface="Söhne"/>
              </a:rPr>
              <a:t>Hover over links in emails to see the actual URL before clicking. Ensure the URL matches the legitimate website.</a:t>
            </a:r>
            <a:br>
              <a:rPr lang="en-US" sz="2000" b="0" i="0" dirty="0">
                <a:effectLst/>
                <a:latin typeface="Söhne"/>
              </a:rPr>
            </a:br>
            <a:br>
              <a:rPr lang="en-US" sz="2000" b="0" i="0" dirty="0">
                <a:effectLst/>
                <a:latin typeface="Söhne"/>
              </a:rPr>
            </a:br>
            <a:r>
              <a:rPr lang="en-US" sz="2700" b="1" i="0" dirty="0">
                <a:solidFill>
                  <a:srgbClr val="D1D5DB"/>
                </a:solidFill>
                <a:effectLst/>
                <a:highlight>
                  <a:srgbClr val="000000"/>
                </a:highlight>
                <a:latin typeface="Söhne"/>
              </a:rPr>
              <a:t>Beware of Email Requests:</a:t>
            </a:r>
            <a:br>
              <a:rPr lang="en-US" sz="2000" b="0" i="0" dirty="0">
                <a:effectLst/>
                <a:highlight>
                  <a:srgbClr val="000000"/>
                </a:highlight>
                <a:latin typeface="Söhne"/>
              </a:rPr>
            </a:br>
            <a:r>
              <a:rPr lang="en-US" sz="2000" b="0" i="0" dirty="0" err="1">
                <a:effectLst/>
                <a:latin typeface="Söhne"/>
              </a:rPr>
              <a:t>Becautious</a:t>
            </a:r>
            <a:r>
              <a:rPr lang="en-US" sz="2000" b="0" i="0" dirty="0">
                <a:effectLst/>
                <a:latin typeface="Söhne"/>
              </a:rPr>
              <a:t> about unsolicited emails requesting sensitive information or urgent actions, especially if they contain spelling errors or unusual sender addresses.</a:t>
            </a:r>
            <a:br>
              <a:rPr lang="en-US" sz="2000" b="0" i="0" dirty="0">
                <a:effectLst/>
                <a:latin typeface="Söhne"/>
              </a:rPr>
            </a:br>
            <a:br>
              <a:rPr lang="en-US" sz="3100" b="0" i="0" dirty="0">
                <a:effectLst/>
                <a:highlight>
                  <a:srgbClr val="000000"/>
                </a:highlight>
                <a:latin typeface="Söhne"/>
              </a:rPr>
            </a:br>
            <a:r>
              <a:rPr lang="en-US" sz="3100" b="1" i="0" dirty="0">
                <a:solidFill>
                  <a:srgbClr val="D1D5DB"/>
                </a:solidFill>
                <a:effectLst/>
                <a:highlight>
                  <a:srgbClr val="000000"/>
                </a:highlight>
                <a:latin typeface="Söhne"/>
              </a:rPr>
              <a:t>Keep Software Updated</a:t>
            </a:r>
            <a:br>
              <a:rPr lang="en-US" sz="2200" b="0" i="0" dirty="0">
                <a:solidFill>
                  <a:srgbClr val="D1D5DB"/>
                </a:solidFill>
                <a:effectLst/>
                <a:latin typeface="Söhne"/>
              </a:rPr>
            </a:br>
            <a:r>
              <a:rPr lang="en-US" sz="2200" b="0" i="0" dirty="0">
                <a:effectLst/>
                <a:latin typeface="Söhne"/>
              </a:rPr>
              <a:t>Regularly update your operating system, web browsers, and security software to patch vulnerabilities that could be exploited by phishing attacks.</a:t>
            </a:r>
            <a:br>
              <a:rPr lang="en-US" sz="2200" b="0" i="0" dirty="0">
                <a:effectLst/>
                <a:latin typeface="Söhne"/>
              </a:rPr>
            </a:br>
            <a:br>
              <a:rPr lang="en-US" sz="2200" b="0" i="0" dirty="0">
                <a:solidFill>
                  <a:srgbClr val="D1D5DB"/>
                </a:solidFill>
                <a:effectLst/>
                <a:latin typeface="Söhne"/>
              </a:rPr>
            </a:br>
            <a:br>
              <a:rPr lang="en-US" sz="2200" b="0" i="0" dirty="0">
                <a:effectLst/>
                <a:latin typeface="Söhne"/>
              </a:rPr>
            </a:br>
            <a:br>
              <a:rPr lang="en-US" sz="2200" b="0" i="0" dirty="0">
                <a:effectLst/>
                <a:latin typeface="Söhne"/>
              </a:rPr>
            </a:br>
            <a:br>
              <a:rPr lang="en-US" sz="2200" b="0" i="0" dirty="0">
                <a:effectLst/>
                <a:latin typeface="Söhne"/>
              </a:rPr>
            </a:br>
            <a:br>
              <a:rPr lang="en-US" sz="2200" b="0" i="0" dirty="0">
                <a:effectLst/>
                <a:latin typeface="Söhne"/>
              </a:rPr>
            </a:br>
            <a:endParaRPr lang="en-IN" sz="2200" dirty="0"/>
          </a:p>
        </p:txBody>
      </p:sp>
    </p:spTree>
    <p:extLst>
      <p:ext uri="{BB962C8B-B14F-4D97-AF65-F5344CB8AC3E}">
        <p14:creationId xmlns:p14="http://schemas.microsoft.com/office/powerpoint/2010/main" val="208641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F9190B-805A-15ED-1879-603E3F1A16DD}"/>
              </a:ext>
            </a:extLst>
          </p:cNvPr>
          <p:cNvSpPr txBox="1"/>
          <p:nvPr/>
        </p:nvSpPr>
        <p:spPr>
          <a:xfrm>
            <a:off x="2270050" y="111641"/>
            <a:ext cx="9574619" cy="2554545"/>
          </a:xfrm>
          <a:prstGeom prst="rect">
            <a:avLst/>
          </a:prstGeom>
          <a:noFill/>
        </p:spPr>
        <p:txBody>
          <a:bodyPr wrap="square" rtlCol="0">
            <a:spAutoFit/>
          </a:bodyPr>
          <a:lstStyle/>
          <a:p>
            <a:r>
              <a:rPr lang="en-US" sz="4000" b="1" kern="1200" dirty="0">
                <a:solidFill>
                  <a:schemeClr val="tx1"/>
                </a:solidFill>
                <a:highlight>
                  <a:srgbClr val="000000"/>
                </a:highlight>
                <a:latin typeface="Algerian" panose="04020705040A02060702" pitchFamily="82" charset="0"/>
              </a:rPr>
              <a:t>CREATING AN INTELLIGENT SYSTEM USING AI-ML PHISHING DOMAIN WHICH IMITATE LOOK AND FEEL OF GENUINE DOMAIN</a:t>
            </a:r>
          </a:p>
        </p:txBody>
      </p:sp>
      <p:pic>
        <p:nvPicPr>
          <p:cNvPr id="2052" name="Picture 4" descr="What Do Integration and AI Have in Common? | Techsauce">
            <a:extLst>
              <a:ext uri="{FF2B5EF4-FFF2-40B4-BE49-F238E27FC236}">
                <a16:creationId xmlns:a16="http://schemas.microsoft.com/office/drawing/2014/main" id="{DC871C06-C51A-B0E8-BB41-994C6CA3E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770" y="2202425"/>
            <a:ext cx="6559346" cy="416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9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6CD3-787F-ED49-024C-EE8D050B631E}"/>
              </a:ext>
            </a:extLst>
          </p:cNvPr>
          <p:cNvSpPr>
            <a:spLocks noGrp="1"/>
          </p:cNvSpPr>
          <p:nvPr>
            <p:ph type="title"/>
          </p:nvPr>
        </p:nvSpPr>
        <p:spPr>
          <a:xfrm>
            <a:off x="1071154" y="618517"/>
            <a:ext cx="9976257" cy="6156751"/>
          </a:xfrm>
        </p:spPr>
        <p:txBody>
          <a:bodyPr>
            <a:normAutofit/>
          </a:bodyPr>
          <a:lstStyle/>
          <a:p>
            <a:r>
              <a:rPr lang="en-US" b="1" dirty="0">
                <a:highlight>
                  <a:srgbClr val="000000"/>
                </a:highlight>
              </a:rPr>
              <a:t>Acknowledgement</a:t>
            </a:r>
            <a:br>
              <a:rPr lang="en-US" b="1" dirty="0">
                <a:highlight>
                  <a:srgbClr val="000000"/>
                </a:highlight>
              </a:rPr>
            </a:br>
            <a:br>
              <a:rPr lang="en-US" dirty="0"/>
            </a:br>
            <a:r>
              <a:rPr lang="en-US" dirty="0">
                <a:latin typeface="Algerian" panose="04020705040A02060702" pitchFamily="82" charset="0"/>
              </a:rPr>
              <a:t>we thank code-hub and </a:t>
            </a:r>
            <a:r>
              <a:rPr lang="en-US" dirty="0" err="1">
                <a:latin typeface="Algerian" panose="04020705040A02060702" pitchFamily="82" charset="0"/>
              </a:rPr>
              <a:t>sih</a:t>
            </a:r>
            <a:r>
              <a:rPr lang="en-US" dirty="0">
                <a:latin typeface="Algerian" panose="04020705040A02060702" pitchFamily="82" charset="0"/>
              </a:rPr>
              <a:t> for providing us this wonderful opportunity to take part in smart innovation hackathon 2023.</a:t>
            </a:r>
            <a:br>
              <a:rPr lang="en-US" dirty="0">
                <a:latin typeface="Algerian" panose="04020705040A02060702" pitchFamily="82" charset="0"/>
              </a:rPr>
            </a:br>
            <a:r>
              <a:rPr lang="en-US" dirty="0">
                <a:latin typeface="Algerian" panose="04020705040A02060702" pitchFamily="82" charset="0"/>
              </a:rPr>
              <a:t>we want to express our heartfelt gratitude to all the teachers who have inspired and guided us to take part in </a:t>
            </a:r>
            <a:r>
              <a:rPr lang="en-US" dirty="0" err="1">
                <a:latin typeface="Algerian" panose="04020705040A02060702" pitchFamily="82" charset="0"/>
              </a:rPr>
              <a:t>this.we</a:t>
            </a:r>
            <a:r>
              <a:rPr lang="en-US" dirty="0">
                <a:latin typeface="Algerian" panose="04020705040A02060702" pitchFamily="82" charset="0"/>
              </a:rPr>
              <a:t> will always remember the lesson you’ve imparted.</a:t>
            </a:r>
            <a:br>
              <a:rPr lang="en-US" dirty="0">
                <a:latin typeface="Algerian" panose="04020705040A02060702" pitchFamily="82" charset="0"/>
              </a:rPr>
            </a:br>
            <a:r>
              <a:rPr lang="en-US" dirty="0">
                <a:latin typeface="Algerian" panose="04020705040A02060702" pitchFamily="82" charset="0"/>
              </a:rPr>
              <a:t>    </a:t>
            </a:r>
            <a:endParaRPr lang="en-IN" dirty="0">
              <a:latin typeface="Algerian" panose="04020705040A02060702" pitchFamily="82" charset="0"/>
            </a:endParaRPr>
          </a:p>
        </p:txBody>
      </p:sp>
    </p:spTree>
    <p:extLst>
      <p:ext uri="{BB962C8B-B14F-4D97-AF65-F5344CB8AC3E}">
        <p14:creationId xmlns:p14="http://schemas.microsoft.com/office/powerpoint/2010/main" val="418583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ree Thank You Slide | Slidebazaar">
            <a:extLst>
              <a:ext uri="{FF2B5EF4-FFF2-40B4-BE49-F238E27FC236}">
                <a16:creationId xmlns:a16="http://schemas.microsoft.com/office/drawing/2014/main" id="{02BD48F5-1A40-675C-46F8-8234785E3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26" y="976032"/>
            <a:ext cx="10079743" cy="52270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4FBC89-E83E-7ADD-36B8-F443A4A2AF3F}"/>
              </a:ext>
            </a:extLst>
          </p:cNvPr>
          <p:cNvSpPr txBox="1"/>
          <p:nvPr/>
        </p:nvSpPr>
        <p:spPr>
          <a:xfrm>
            <a:off x="1733006" y="5050971"/>
            <a:ext cx="7193280" cy="830997"/>
          </a:xfrm>
          <a:prstGeom prst="rect">
            <a:avLst/>
          </a:prstGeom>
          <a:noFill/>
        </p:spPr>
        <p:txBody>
          <a:bodyPr wrap="square" rtlCol="0">
            <a:spAutoFit/>
          </a:bodyPr>
          <a:lstStyle/>
          <a:p>
            <a:r>
              <a:rPr lang="en-US" sz="4800" b="1" i="1" u="sng" kern="1200" dirty="0">
                <a:solidFill>
                  <a:schemeClr val="tx1"/>
                </a:solidFill>
                <a:highlight>
                  <a:srgbClr val="000000"/>
                </a:highlight>
                <a:latin typeface="Arial Rounded MT Bold" panose="020F0704030504030204" pitchFamily="34" charset="0"/>
              </a:rPr>
              <a:t>TEAM A</a:t>
            </a:r>
            <a:r>
              <a:rPr lang="en-US" sz="4800" b="1" i="1" u="sng" dirty="0">
                <a:highlight>
                  <a:srgbClr val="000000"/>
                </a:highlight>
                <a:latin typeface="Arial Rounded MT Bold" panose="020F0704030504030204" pitchFamily="34" charset="0"/>
              </a:rPr>
              <a:t>I-MANIAC</a:t>
            </a:r>
            <a:endParaRPr lang="en-US" sz="4800" b="1" i="1" u="sng" kern="1200" dirty="0">
              <a:solidFill>
                <a:schemeClr val="tx1"/>
              </a:solidFill>
              <a:highlight>
                <a:srgbClr val="000000"/>
              </a:highlight>
              <a:latin typeface="Arial Rounded MT Bold" panose="020F0704030504030204" pitchFamily="34" charset="0"/>
            </a:endParaRPr>
          </a:p>
        </p:txBody>
      </p:sp>
    </p:spTree>
    <p:extLst>
      <p:ext uri="{BB962C8B-B14F-4D97-AF65-F5344CB8AC3E}">
        <p14:creationId xmlns:p14="http://schemas.microsoft.com/office/powerpoint/2010/main" val="156793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57B2-9D67-1E83-5613-E0AE4AD588D7}"/>
              </a:ext>
            </a:extLst>
          </p:cNvPr>
          <p:cNvSpPr>
            <a:spLocks noGrp="1"/>
          </p:cNvSpPr>
          <p:nvPr>
            <p:ph type="ctrTitle"/>
          </p:nvPr>
        </p:nvSpPr>
        <p:spPr>
          <a:xfrm>
            <a:off x="1946269" y="0"/>
            <a:ext cx="9085524" cy="1305231"/>
          </a:xfrm>
        </p:spPr>
        <p:txBody>
          <a:bodyPr>
            <a:normAutofit/>
          </a:bodyPr>
          <a:lstStyle/>
          <a:p>
            <a:r>
              <a:rPr lang="en-US" b="1" dirty="0">
                <a:highlight>
                  <a:srgbClr val="000000"/>
                </a:highlight>
                <a:latin typeface="Algerian" panose="04020705040A02060702" pitchFamily="82" charset="0"/>
              </a:rPr>
              <a:t>Phishing domain </a:t>
            </a:r>
            <a:r>
              <a:rPr lang="en-US" b="1" dirty="0" err="1">
                <a:highlight>
                  <a:srgbClr val="000000"/>
                </a:highlight>
                <a:latin typeface="Algerian" panose="04020705040A02060702" pitchFamily="82" charset="0"/>
              </a:rPr>
              <a:t>DETection</a:t>
            </a:r>
            <a:endParaRPr lang="en-IN" b="1" dirty="0">
              <a:highlight>
                <a:srgbClr val="000000"/>
              </a:highlight>
              <a:latin typeface="Algerian" panose="04020705040A02060702" pitchFamily="82" charset="0"/>
            </a:endParaRPr>
          </a:p>
        </p:txBody>
      </p:sp>
      <p:sp>
        <p:nvSpPr>
          <p:cNvPr id="3" name="Subtitle 2">
            <a:extLst>
              <a:ext uri="{FF2B5EF4-FFF2-40B4-BE49-F238E27FC236}">
                <a16:creationId xmlns:a16="http://schemas.microsoft.com/office/drawing/2014/main" id="{72E93241-87FF-A81E-A5F3-F8919A7EDAC2}"/>
              </a:ext>
            </a:extLst>
          </p:cNvPr>
          <p:cNvSpPr>
            <a:spLocks noGrp="1"/>
          </p:cNvSpPr>
          <p:nvPr>
            <p:ph type="subTitle" idx="1"/>
          </p:nvPr>
        </p:nvSpPr>
        <p:spPr>
          <a:xfrm>
            <a:off x="2104103" y="978617"/>
            <a:ext cx="8465573" cy="1575620"/>
          </a:xfrm>
        </p:spPr>
        <p:txBody>
          <a:bodyPr>
            <a:noAutofit/>
          </a:bodyPr>
          <a:lstStyle/>
          <a:p>
            <a:endParaRPr lang="en-IN" sz="2400" dirty="0">
              <a:solidFill>
                <a:schemeClr val="tx1">
                  <a:lumMod val="95000"/>
                </a:schemeClr>
              </a:solidFill>
              <a:highlight>
                <a:srgbClr val="000000"/>
              </a:highlight>
              <a:latin typeface="Arial Rounded MT Bold" panose="020F0704030504030204" pitchFamily="34" charset="0"/>
            </a:endParaRPr>
          </a:p>
          <a:p>
            <a:r>
              <a:rPr lang="en-US" sz="2400" dirty="0">
                <a:solidFill>
                  <a:schemeClr val="tx2">
                    <a:lumMod val="20000"/>
                    <a:lumOff val="80000"/>
                  </a:schemeClr>
                </a:solidFill>
              </a:rPr>
              <a:t>Phishing is a form of fraud in which the attacker tries to learn sensitive information such as login credentials or account information by sending a reputable entity or person in email or other communication channels.</a:t>
            </a:r>
          </a:p>
          <a:p>
            <a:r>
              <a:rPr lang="en-US" sz="2400" dirty="0">
                <a:solidFill>
                  <a:schemeClr val="tx2">
                    <a:lumMod val="20000"/>
                    <a:lumOff val="80000"/>
                  </a:schemeClr>
                </a:solidFill>
              </a:rPr>
              <a:t>Phishing domains pose a</a:t>
            </a:r>
          </a:p>
          <a:p>
            <a:r>
              <a:rPr lang="en-US" sz="2400" dirty="0">
                <a:solidFill>
                  <a:schemeClr val="tx2">
                    <a:lumMod val="20000"/>
                    <a:lumOff val="80000"/>
                  </a:schemeClr>
                </a:solidFill>
              </a:rPr>
              <a:t>significant threat by </a:t>
            </a:r>
          </a:p>
          <a:p>
            <a:r>
              <a:rPr lang="en-US" sz="2400" dirty="0">
                <a:solidFill>
                  <a:schemeClr val="tx2">
                    <a:lumMod val="20000"/>
                    <a:lumOff val="80000"/>
                  </a:schemeClr>
                </a:solidFill>
              </a:rPr>
              <a:t>impersonating legitimate</a:t>
            </a:r>
          </a:p>
          <a:p>
            <a:r>
              <a:rPr lang="en-US" sz="2400" dirty="0">
                <a:solidFill>
                  <a:schemeClr val="tx2">
                    <a:lumMod val="20000"/>
                    <a:lumOff val="80000"/>
                  </a:schemeClr>
                </a:solidFill>
              </a:rPr>
              <a:t> websites, leading to identity</a:t>
            </a:r>
          </a:p>
          <a:p>
            <a:r>
              <a:rPr lang="en-US" sz="2400" dirty="0">
                <a:solidFill>
                  <a:schemeClr val="tx2">
                    <a:lumMod val="20000"/>
                    <a:lumOff val="80000"/>
                  </a:schemeClr>
                </a:solidFill>
              </a:rPr>
              <a:t> theft, financial fraud, and data breaches.</a:t>
            </a:r>
          </a:p>
          <a:p>
            <a:endParaRPr lang="en-IN" sz="2400" dirty="0">
              <a:solidFill>
                <a:schemeClr val="tx2">
                  <a:lumMod val="20000"/>
                  <a:lumOff val="80000"/>
                </a:schemeClr>
              </a:solidFill>
            </a:endParaRPr>
          </a:p>
        </p:txBody>
      </p:sp>
      <p:sp>
        <p:nvSpPr>
          <p:cNvPr id="6" name="AutoShape 8" descr="7+ Phishing Prevention Best Practices in 2023 - Valimail">
            <a:extLst>
              <a:ext uri="{FF2B5EF4-FFF2-40B4-BE49-F238E27FC236}">
                <a16:creationId xmlns:a16="http://schemas.microsoft.com/office/drawing/2014/main" id="{C6E41E65-21F9-BF54-30A1-C065BDBE3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7+ Phishing Prevention Best Practices in 2023 - Valimail">
            <a:extLst>
              <a:ext uri="{FF2B5EF4-FFF2-40B4-BE49-F238E27FC236}">
                <a16:creationId xmlns:a16="http://schemas.microsoft.com/office/drawing/2014/main" id="{9B4F092A-4E8C-82F5-88B0-2EDD0C4A0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876" y="3429000"/>
            <a:ext cx="5328667" cy="236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8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882FA-2257-5301-6CEE-8E510F65A893}"/>
              </a:ext>
            </a:extLst>
          </p:cNvPr>
          <p:cNvSpPr txBox="1"/>
          <p:nvPr/>
        </p:nvSpPr>
        <p:spPr>
          <a:xfrm>
            <a:off x="1333994" y="419548"/>
            <a:ext cx="10015324" cy="7171194"/>
          </a:xfrm>
          <a:prstGeom prst="rect">
            <a:avLst/>
          </a:prstGeom>
          <a:noFill/>
        </p:spPr>
        <p:txBody>
          <a:bodyPr wrap="square">
            <a:spAutoFit/>
          </a:bodyPr>
          <a:lstStyle/>
          <a:p>
            <a:r>
              <a:rPr lang="en-IN" sz="2000" b="1" dirty="0">
                <a:highlight>
                  <a:srgbClr val="000000"/>
                </a:highlight>
              </a:rPr>
              <a:t>Attackers manipulate human psychology in various ways to deceive victims in phishing attacks. Here's an overview of some common psychological tactics used:</a:t>
            </a:r>
          </a:p>
          <a:p>
            <a:endParaRPr lang="en-IN" sz="2000" dirty="0"/>
          </a:p>
          <a:p>
            <a:r>
              <a:rPr lang="en-IN" sz="2000" dirty="0"/>
              <a:t>1.</a:t>
            </a:r>
            <a:r>
              <a:rPr lang="en-IN" sz="2000" b="1" dirty="0">
                <a:solidFill>
                  <a:srgbClr val="FF0000"/>
                </a:solidFill>
              </a:rPr>
              <a:t> </a:t>
            </a:r>
            <a:r>
              <a:rPr lang="en-IN" sz="2000" b="1" dirty="0">
                <a:solidFill>
                  <a:srgbClr val="CC3300"/>
                </a:solidFill>
              </a:rPr>
              <a:t>**Trust and Authority**: </a:t>
            </a:r>
            <a:r>
              <a:rPr lang="en-IN" sz="2000" dirty="0"/>
              <a:t>Phishers often impersonate trusted entities, like banks, government agencies, or well-known brands. They exploit the trust people have in these institutions to gain credibility.</a:t>
            </a:r>
          </a:p>
          <a:p>
            <a:endParaRPr lang="en-IN" sz="2000" dirty="0"/>
          </a:p>
          <a:p>
            <a:r>
              <a:rPr lang="en-IN" sz="2000" dirty="0"/>
              <a:t>2. </a:t>
            </a:r>
            <a:r>
              <a:rPr lang="en-IN" sz="2000" b="1" dirty="0">
                <a:solidFill>
                  <a:srgbClr val="CC3300"/>
                </a:solidFill>
              </a:rPr>
              <a:t>**Social Proof**: </a:t>
            </a:r>
            <a:r>
              <a:rPr lang="en-IN" sz="2000" dirty="0"/>
              <a:t>Phishers use social proof by making victims believe that others have already taken the desired action. For instance, they might claim that "many of your colleagues have already signed up.</a:t>
            </a:r>
          </a:p>
          <a:p>
            <a:endParaRPr lang="en-IN" sz="2000" dirty="0"/>
          </a:p>
          <a:p>
            <a:r>
              <a:rPr lang="en-IN" sz="2000" dirty="0"/>
              <a:t>3. </a:t>
            </a:r>
            <a:r>
              <a:rPr lang="en-IN" sz="2000" b="1" dirty="0">
                <a:solidFill>
                  <a:srgbClr val="CC3300"/>
                </a:solidFill>
              </a:rPr>
              <a:t>**Personalization**: </a:t>
            </a:r>
            <a:r>
              <a:rPr lang="en-IN" sz="2000" dirty="0"/>
              <a:t>Attackers may personalize their messages with the victim's name or other information, making it appear more legitimate and relevant.</a:t>
            </a:r>
          </a:p>
          <a:p>
            <a:endParaRPr lang="en-IN" sz="2000" dirty="0"/>
          </a:p>
          <a:p>
            <a:r>
              <a:rPr lang="en-IN" sz="2000" dirty="0"/>
              <a:t>4. </a:t>
            </a:r>
            <a:r>
              <a:rPr lang="en-IN" sz="2000" b="1" dirty="0">
                <a:solidFill>
                  <a:srgbClr val="CC3300"/>
                </a:solidFill>
              </a:rPr>
              <a:t>**Emotional Appeals**: </a:t>
            </a:r>
            <a:r>
              <a:rPr lang="en-IN" sz="2000" dirty="0"/>
              <a:t>Phishers appeal to emotions, such as sympathy or greed, to manipulate victims. They might present a story about someone in need or offer an enticing reward.</a:t>
            </a:r>
          </a:p>
          <a:p>
            <a:endParaRPr lang="en-IN" sz="2000" dirty="0"/>
          </a:p>
          <a:p>
            <a:r>
              <a:rPr lang="en-IN" sz="2000" dirty="0"/>
              <a:t>5. </a:t>
            </a:r>
            <a:r>
              <a:rPr lang="en-IN" sz="2000" b="1" dirty="0">
                <a:solidFill>
                  <a:srgbClr val="CC3300"/>
                </a:solidFill>
              </a:rPr>
              <a:t>**Spoofing Sender Identities**:</a:t>
            </a:r>
            <a:r>
              <a:rPr lang="en-IN" sz="2000" dirty="0"/>
              <a:t>By spoofing sender email addresses or phone numbers, attackers make it seem like the message is coming from a known contact or trusted source.</a:t>
            </a:r>
          </a:p>
          <a:p>
            <a:endParaRPr lang="en-IN" sz="2000" dirty="0"/>
          </a:p>
          <a:p>
            <a:endParaRPr lang="en-IN" sz="2000" dirty="0"/>
          </a:p>
          <a:p>
            <a:endParaRPr lang="en-IN" sz="2000" dirty="0"/>
          </a:p>
        </p:txBody>
      </p:sp>
    </p:spTree>
    <p:extLst>
      <p:ext uri="{BB962C8B-B14F-4D97-AF65-F5344CB8AC3E}">
        <p14:creationId xmlns:p14="http://schemas.microsoft.com/office/powerpoint/2010/main" val="176243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9ED7B-C393-29A7-FBB8-1EB7B74C7369}"/>
              </a:ext>
            </a:extLst>
          </p:cNvPr>
          <p:cNvSpPr txBox="1"/>
          <p:nvPr/>
        </p:nvSpPr>
        <p:spPr>
          <a:xfrm>
            <a:off x="1061884" y="1372025"/>
            <a:ext cx="10805651" cy="5632311"/>
          </a:xfrm>
          <a:prstGeom prst="rect">
            <a:avLst/>
          </a:prstGeom>
          <a:noFill/>
        </p:spPr>
        <p:txBody>
          <a:bodyPr wrap="square">
            <a:spAutoFit/>
          </a:bodyPr>
          <a:lstStyle/>
          <a:p>
            <a:r>
              <a:rPr lang="en-US" sz="2800" dirty="0"/>
              <a:t>Internet domains are essential for users to access web content easily and are managed by the Domain Name System (DNS), which translates human-readable domain names into numerical IP (Internet Protocol) addresses used by computers to locate each other on the internet.</a:t>
            </a:r>
          </a:p>
          <a:p>
            <a:pPr algn="ctr">
              <a:buFont typeface="Arial" panose="020B0604020202020204" pitchFamily="34" charset="0"/>
              <a:buChar char="•"/>
            </a:pPr>
            <a:r>
              <a:rPr lang="en-US" sz="2800" i="0" dirty="0">
                <a:effectLst/>
                <a:latin typeface="Sitka Banner" pitchFamily="2" charset="0"/>
              </a:rPr>
              <a:t>A domain name is a human-readable, text-based address used to identify and locate resources on the internet. It serves as a more user-friendly alternative to numerical IP addresses, which computers use to identify each other on the internet.</a:t>
            </a:r>
          </a:p>
          <a:p>
            <a:pPr algn="l"/>
            <a:r>
              <a:rPr lang="en-US" sz="2800" b="0" i="0" dirty="0">
                <a:solidFill>
                  <a:schemeClr val="tx1">
                    <a:lumMod val="95000"/>
                  </a:schemeClr>
                </a:solidFill>
                <a:effectLst/>
                <a:latin typeface="Söhne"/>
              </a:rPr>
              <a:t>For example, in the domain name </a:t>
            </a:r>
            <a:r>
              <a:rPr lang="en-US" sz="2800" b="0" i="0" dirty="0">
                <a:solidFill>
                  <a:srgbClr val="FFFF00"/>
                </a:solidFill>
                <a:effectLst/>
                <a:latin typeface="Söhne"/>
              </a:rPr>
              <a:t>"</a:t>
            </a:r>
            <a:r>
              <a:rPr lang="en-US" sz="2800" b="0" i="0" u="sng" dirty="0">
                <a:solidFill>
                  <a:srgbClr val="FFFF00"/>
                </a:solidFill>
                <a:effectLst/>
                <a:latin typeface="Söhne"/>
                <a:hlinkClick r:id="rId2">
                  <a:extLst>
                    <a:ext uri="{A12FA001-AC4F-418D-AE19-62706E023703}">
                      <ahyp:hlinkClr xmlns:ahyp="http://schemas.microsoft.com/office/drawing/2018/hyperlinkcolor" val="tx"/>
                    </a:ext>
                  </a:extLst>
                </a:hlinkClick>
              </a:rPr>
              <a:t>www.example.com</a:t>
            </a:r>
            <a:r>
              <a:rPr lang="en-US" sz="2800" b="0" i="0" dirty="0">
                <a:solidFill>
                  <a:srgbClr val="FFFF00"/>
                </a:solidFill>
                <a:effectLst/>
                <a:latin typeface="Söhne"/>
              </a:rPr>
              <a:t>":</a:t>
            </a:r>
          </a:p>
          <a:p>
            <a:pPr algn="l">
              <a:buFont typeface="Arial" panose="020B0604020202020204" pitchFamily="34" charset="0"/>
              <a:buChar char="•"/>
            </a:pPr>
            <a:r>
              <a:rPr lang="en-US" sz="2800" b="0" i="0" dirty="0">
                <a:solidFill>
                  <a:schemeClr val="tx1">
                    <a:lumMod val="95000"/>
                  </a:schemeClr>
                </a:solidFill>
                <a:effectLst/>
                <a:latin typeface="Söhne"/>
              </a:rPr>
              <a:t>"www" is a subdomain (optional).</a:t>
            </a:r>
          </a:p>
          <a:p>
            <a:pPr algn="l">
              <a:buFont typeface="Arial" panose="020B0604020202020204" pitchFamily="34" charset="0"/>
              <a:buChar char="•"/>
            </a:pPr>
            <a:r>
              <a:rPr lang="en-US" sz="2800" b="0" i="0" dirty="0">
                <a:solidFill>
                  <a:schemeClr val="tx1">
                    <a:lumMod val="95000"/>
                  </a:schemeClr>
                </a:solidFill>
                <a:effectLst/>
                <a:latin typeface="Söhne"/>
              </a:rPr>
              <a:t>"example" is the second-level domain (SLD).</a:t>
            </a:r>
          </a:p>
          <a:p>
            <a:pPr algn="l">
              <a:buFont typeface="Arial" panose="020B0604020202020204" pitchFamily="34" charset="0"/>
              <a:buChar char="•"/>
            </a:pPr>
            <a:r>
              <a:rPr lang="en-US" sz="2800" b="0" i="0" dirty="0">
                <a:solidFill>
                  <a:schemeClr val="tx1">
                    <a:lumMod val="95000"/>
                  </a:schemeClr>
                </a:solidFill>
                <a:effectLst/>
                <a:latin typeface="Söhne"/>
              </a:rPr>
              <a:t>"com" is the top-level domain (TLD).</a:t>
            </a:r>
          </a:p>
          <a:p>
            <a:endParaRPr lang="en-IN" sz="2400" dirty="0">
              <a:solidFill>
                <a:schemeClr val="tx1">
                  <a:lumMod val="50000"/>
                </a:schemeClr>
              </a:solidFill>
            </a:endParaRPr>
          </a:p>
        </p:txBody>
      </p:sp>
      <p:sp>
        <p:nvSpPr>
          <p:cNvPr id="4" name="TextBox 3">
            <a:extLst>
              <a:ext uri="{FF2B5EF4-FFF2-40B4-BE49-F238E27FC236}">
                <a16:creationId xmlns:a16="http://schemas.microsoft.com/office/drawing/2014/main" id="{E4539A0B-1468-8319-5B77-31A2A7704842}"/>
              </a:ext>
            </a:extLst>
          </p:cNvPr>
          <p:cNvSpPr txBox="1"/>
          <p:nvPr/>
        </p:nvSpPr>
        <p:spPr>
          <a:xfrm>
            <a:off x="1425677" y="629265"/>
            <a:ext cx="4277033" cy="584775"/>
          </a:xfrm>
          <a:prstGeom prst="rect">
            <a:avLst/>
          </a:prstGeom>
          <a:noFill/>
        </p:spPr>
        <p:txBody>
          <a:bodyPr wrap="square" rtlCol="0">
            <a:spAutoFit/>
          </a:bodyPr>
          <a:lstStyle/>
          <a:p>
            <a:r>
              <a:rPr lang="en-US" sz="3200" b="1" dirty="0">
                <a:solidFill>
                  <a:schemeClr val="bg1">
                    <a:lumMod val="95000"/>
                    <a:lumOff val="5000"/>
                  </a:schemeClr>
                </a:solidFill>
                <a:latin typeface="Algerian" panose="04020705040A02060702" pitchFamily="82" charset="0"/>
              </a:rPr>
              <a:t>DOMAIN</a:t>
            </a:r>
            <a:r>
              <a:rPr lang="en-US" dirty="0"/>
              <a:t> </a:t>
            </a:r>
            <a:endParaRPr lang="en-IN" dirty="0"/>
          </a:p>
        </p:txBody>
      </p:sp>
    </p:spTree>
    <p:extLst>
      <p:ext uri="{BB962C8B-B14F-4D97-AF65-F5344CB8AC3E}">
        <p14:creationId xmlns:p14="http://schemas.microsoft.com/office/powerpoint/2010/main" val="262374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E9544-DE26-0DA2-387C-D6257ABF3CD3}"/>
              </a:ext>
            </a:extLst>
          </p:cNvPr>
          <p:cNvSpPr txBox="1"/>
          <p:nvPr/>
        </p:nvSpPr>
        <p:spPr>
          <a:xfrm>
            <a:off x="1219199" y="324463"/>
            <a:ext cx="10205883" cy="6001643"/>
          </a:xfrm>
          <a:prstGeom prst="rect">
            <a:avLst/>
          </a:prstGeom>
          <a:noFill/>
        </p:spPr>
        <p:txBody>
          <a:bodyPr wrap="square">
            <a:spAutoFit/>
          </a:bodyPr>
          <a:lstStyle/>
          <a:p>
            <a:pPr algn="l">
              <a:buFont typeface="Arial" panose="020B0604020202020204" pitchFamily="34" charset="0"/>
              <a:buChar char="•"/>
            </a:pPr>
            <a:r>
              <a:rPr lang="en-US" sz="3200" b="0" i="0" dirty="0">
                <a:effectLst/>
                <a:latin typeface="Söhne"/>
              </a:rPr>
              <a:t>A domain name consists of several parts:</a:t>
            </a:r>
          </a:p>
          <a:p>
            <a:pPr algn="l">
              <a:buFont typeface="Arial" panose="020B0604020202020204" pitchFamily="34" charset="0"/>
              <a:buChar char="•"/>
            </a:pPr>
            <a:r>
              <a:rPr lang="en-US" sz="3200" b="1" i="0" dirty="0">
                <a:effectLst/>
                <a:highlight>
                  <a:srgbClr val="CC3300"/>
                </a:highlight>
                <a:latin typeface="Söhne"/>
              </a:rPr>
              <a:t>Sub-domain:</a:t>
            </a:r>
            <a:r>
              <a:rPr lang="en-US" sz="3200" b="0" i="0" dirty="0">
                <a:effectLst/>
                <a:highlight>
                  <a:srgbClr val="CC3300"/>
                </a:highlight>
                <a:latin typeface="Söhne"/>
              </a:rPr>
              <a:t> </a:t>
            </a:r>
            <a:r>
              <a:rPr lang="en-US" sz="3200" b="0" i="0" dirty="0">
                <a:effectLst/>
                <a:latin typeface="Söhne"/>
              </a:rPr>
              <a:t>This is an optional prefix to the main domain and is separated by a dot. For example, "www" in "</a:t>
            </a:r>
            <a:r>
              <a:rPr lang="en-US" sz="3200" b="0" i="0" u="sng" dirty="0">
                <a:solidFill>
                  <a:srgbClr val="FFFF00"/>
                </a:solidFill>
                <a:effectLst/>
                <a:latin typeface="Söhne"/>
                <a:hlinkClick r:id="rId2">
                  <a:extLst>
                    <a:ext uri="{A12FA001-AC4F-418D-AE19-62706E023703}">
                      <ahyp:hlinkClr xmlns:ahyp="http://schemas.microsoft.com/office/drawing/2018/hyperlinkcolor" val="tx"/>
                    </a:ext>
                  </a:extLst>
                </a:hlinkClick>
              </a:rPr>
              <a:t>www.example.com</a:t>
            </a:r>
            <a:r>
              <a:rPr lang="en-US" sz="3200" b="0" i="0" dirty="0">
                <a:solidFill>
                  <a:srgbClr val="FFFF00"/>
                </a:solidFill>
                <a:effectLst/>
                <a:latin typeface="Söhne"/>
              </a:rPr>
              <a:t>" </a:t>
            </a:r>
            <a:r>
              <a:rPr lang="en-US" sz="3200" b="0" i="0" dirty="0">
                <a:effectLst/>
                <a:latin typeface="Söhne"/>
              </a:rPr>
              <a:t>is a subdomain.</a:t>
            </a:r>
          </a:p>
          <a:p>
            <a:pPr algn="l">
              <a:buFont typeface="Arial" panose="020B0604020202020204" pitchFamily="34" charset="0"/>
              <a:buChar char="•"/>
            </a:pPr>
            <a:r>
              <a:rPr lang="en-US" sz="3200" b="1" i="0" dirty="0">
                <a:effectLst/>
                <a:highlight>
                  <a:srgbClr val="CC3300"/>
                </a:highlight>
                <a:latin typeface="Söhne"/>
              </a:rPr>
              <a:t>Second-Level Domain (SLD):</a:t>
            </a:r>
            <a:r>
              <a:rPr lang="en-US" sz="3200" b="0" i="0" dirty="0">
                <a:effectLst/>
                <a:highlight>
                  <a:srgbClr val="CC3300"/>
                </a:highlight>
                <a:latin typeface="Söhne"/>
              </a:rPr>
              <a:t> </a:t>
            </a:r>
            <a:r>
              <a:rPr lang="en-US" sz="3200" b="0" i="0" dirty="0">
                <a:effectLst/>
                <a:latin typeface="Söhne"/>
              </a:rPr>
              <a:t>This is the core part of the domain name and is directly to the left of the top-level domain (TLD). In </a:t>
            </a:r>
            <a:r>
              <a:rPr lang="en-US" sz="3200" b="0" i="0" dirty="0">
                <a:solidFill>
                  <a:srgbClr val="FFFF00"/>
                </a:solidFill>
                <a:effectLst/>
                <a:latin typeface="Söhne"/>
              </a:rPr>
              <a:t>"</a:t>
            </a:r>
            <a:r>
              <a:rPr lang="en-US" sz="3200" b="0" i="0" dirty="0" err="1">
                <a:solidFill>
                  <a:srgbClr val="FFFF00"/>
                </a:solidFill>
                <a:effectLst/>
                <a:latin typeface="Söhne"/>
              </a:rPr>
              <a:t>example.com“,</a:t>
            </a:r>
            <a:r>
              <a:rPr lang="en-US" sz="3200" b="0" i="0" dirty="0" err="1">
                <a:effectLst/>
                <a:latin typeface="Söhne"/>
              </a:rPr>
              <a:t>"example</a:t>
            </a:r>
            <a:r>
              <a:rPr lang="en-US" sz="3200" b="0" i="0" dirty="0">
                <a:effectLst/>
                <a:latin typeface="Söhne"/>
              </a:rPr>
              <a:t>" is the SLD.</a:t>
            </a:r>
          </a:p>
          <a:p>
            <a:pPr>
              <a:buFont typeface="Arial" panose="020B0604020202020204" pitchFamily="34" charset="0"/>
              <a:buChar char="•"/>
            </a:pPr>
            <a:r>
              <a:rPr lang="en-US" sz="3200" b="1" i="0" dirty="0">
                <a:effectLst/>
                <a:highlight>
                  <a:srgbClr val="CC3300"/>
                </a:highlight>
                <a:latin typeface="Söhne"/>
              </a:rPr>
              <a:t>Top-Level Domain (TLD):</a:t>
            </a:r>
            <a:r>
              <a:rPr lang="en-US" sz="3200" b="0" i="0" dirty="0">
                <a:effectLst/>
                <a:highlight>
                  <a:srgbClr val="CC3300"/>
                </a:highlight>
                <a:latin typeface="Söhne"/>
              </a:rPr>
              <a:t> </a:t>
            </a:r>
            <a:r>
              <a:rPr lang="en-US" sz="3200" b="0" i="0" dirty="0">
                <a:effectLst/>
                <a:latin typeface="Söhne"/>
              </a:rPr>
              <a:t>This is the rightmost part of the domain name, usually denoting the type or category of the website or organization. Common TLDs include </a:t>
            </a:r>
            <a:endParaRPr lang="en-US" sz="3200" dirty="0">
              <a:latin typeface="Söhne"/>
            </a:endParaRPr>
          </a:p>
          <a:p>
            <a:pPr>
              <a:buFont typeface="Arial" panose="020B0604020202020204" pitchFamily="34" charset="0"/>
              <a:buChar char="•"/>
            </a:pPr>
            <a:r>
              <a:rPr lang="en-US" sz="3200" dirty="0">
                <a:solidFill>
                  <a:srgbClr val="FFFF00"/>
                </a:solidFill>
                <a:latin typeface="Söhne"/>
              </a:rPr>
              <a:t>“</a:t>
            </a:r>
            <a:r>
              <a:rPr lang="en-US" sz="3200" b="0" i="0" dirty="0">
                <a:solidFill>
                  <a:srgbClr val="FFFF00"/>
                </a:solidFill>
                <a:effectLst/>
                <a:latin typeface="Söhne"/>
              </a:rPr>
              <a:t>.com</a:t>
            </a:r>
            <a:r>
              <a:rPr lang="en-US" sz="3200" dirty="0">
                <a:solidFill>
                  <a:srgbClr val="FFFF00"/>
                </a:solidFill>
                <a:latin typeface="Söhne"/>
              </a:rPr>
              <a:t>”</a:t>
            </a:r>
            <a:r>
              <a:rPr lang="en-US" sz="3200" b="0" i="0" dirty="0">
                <a:solidFill>
                  <a:srgbClr val="FFFF00"/>
                </a:solidFill>
                <a:effectLst/>
                <a:latin typeface="Söhne"/>
              </a:rPr>
              <a:t>, </a:t>
            </a:r>
            <a:r>
              <a:rPr lang="en-US" sz="3200" dirty="0">
                <a:solidFill>
                  <a:srgbClr val="FFFF00"/>
                </a:solidFill>
                <a:latin typeface="Söhne"/>
              </a:rPr>
              <a:t>“</a:t>
            </a:r>
            <a:r>
              <a:rPr lang="en-US" sz="3200" b="0" i="0" dirty="0">
                <a:solidFill>
                  <a:srgbClr val="FFFF00"/>
                </a:solidFill>
                <a:effectLst/>
                <a:latin typeface="Söhne"/>
              </a:rPr>
              <a:t>.org”, </a:t>
            </a:r>
            <a:r>
              <a:rPr lang="en-US" sz="3200" dirty="0">
                <a:solidFill>
                  <a:srgbClr val="FFFF00"/>
                </a:solidFill>
                <a:latin typeface="Söhne"/>
              </a:rPr>
              <a:t>“</a:t>
            </a:r>
            <a:r>
              <a:rPr lang="en-US" sz="3200" b="0" i="0" dirty="0" err="1">
                <a:solidFill>
                  <a:srgbClr val="FFFF00"/>
                </a:solidFill>
                <a:effectLst/>
                <a:latin typeface="Söhne"/>
              </a:rPr>
              <a:t>.net</a:t>
            </a:r>
            <a:r>
              <a:rPr lang="en-US" sz="3200" b="0" i="0" dirty="0">
                <a:solidFill>
                  <a:srgbClr val="FFFF00"/>
                </a:solidFill>
                <a:effectLst/>
                <a:latin typeface="Söhne"/>
              </a:rPr>
              <a:t>”, </a:t>
            </a:r>
            <a:r>
              <a:rPr lang="en-US" sz="3200" b="0" i="0" dirty="0">
                <a:effectLst/>
                <a:latin typeface="Söhne"/>
              </a:rPr>
              <a:t>and country-code TLDs like ".</a:t>
            </a:r>
            <a:r>
              <a:rPr lang="en-US" sz="3200" b="0" i="0" dirty="0" err="1">
                <a:effectLst/>
                <a:latin typeface="Söhne"/>
              </a:rPr>
              <a:t>uk</a:t>
            </a:r>
            <a:r>
              <a:rPr lang="en-US" sz="3200" b="0" i="0" dirty="0">
                <a:effectLst/>
                <a:latin typeface="Söhne"/>
              </a:rPr>
              <a:t>" for the United Kingdom.</a:t>
            </a:r>
          </a:p>
        </p:txBody>
      </p:sp>
    </p:spTree>
    <p:extLst>
      <p:ext uri="{BB962C8B-B14F-4D97-AF65-F5344CB8AC3E}">
        <p14:creationId xmlns:p14="http://schemas.microsoft.com/office/powerpoint/2010/main" val="286820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41F0-7392-3DF5-72C5-614E6511F895}"/>
              </a:ext>
            </a:extLst>
          </p:cNvPr>
          <p:cNvSpPr>
            <a:spLocks noGrp="1"/>
          </p:cNvSpPr>
          <p:nvPr>
            <p:ph type="title"/>
          </p:nvPr>
        </p:nvSpPr>
        <p:spPr>
          <a:xfrm>
            <a:off x="1141413" y="618517"/>
            <a:ext cx="9905998" cy="5481493"/>
          </a:xfrm>
        </p:spPr>
        <p:txBody>
          <a:bodyPr>
            <a:normAutofit/>
          </a:bodyPr>
          <a:lstStyle/>
          <a:p>
            <a:r>
              <a:rPr lang="en-US" dirty="0"/>
              <a:t>Example of real and a replica domain:</a:t>
            </a:r>
            <a:br>
              <a:rPr lang="en-US" dirty="0"/>
            </a:br>
            <a:r>
              <a:rPr lang="en-US" dirty="0"/>
              <a:t>  real domain:</a:t>
            </a:r>
            <a:br>
              <a:rPr lang="en-US" dirty="0"/>
            </a:br>
            <a:r>
              <a:rPr lang="en-US" dirty="0"/>
              <a:t> </a:t>
            </a:r>
            <a:r>
              <a:rPr lang="en-US" sz="2400" dirty="0">
                <a:hlinkClick r:id="rId2"/>
              </a:rPr>
              <a:t>www.onlinesbi.sbi.com</a:t>
            </a:r>
            <a:br>
              <a:rPr lang="en-US" sz="2400" dirty="0"/>
            </a:br>
            <a:r>
              <a:rPr lang="en-US" sz="2400" dirty="0"/>
              <a:t>  </a:t>
            </a:r>
            <a:br>
              <a:rPr lang="en-US" sz="2400" dirty="0"/>
            </a:br>
            <a:r>
              <a:rPr lang="en-US" sz="2400" dirty="0"/>
              <a:t>  </a:t>
            </a:r>
            <a:r>
              <a:rPr lang="en-US" dirty="0"/>
              <a:t>replica domain:</a:t>
            </a:r>
            <a:br>
              <a:rPr lang="en-US" dirty="0"/>
            </a:br>
            <a:r>
              <a:rPr lang="en-US" sz="2400" dirty="0"/>
              <a:t> </a:t>
            </a:r>
            <a:r>
              <a:rPr lang="en-US" sz="2400" dirty="0">
                <a:hlinkClick r:id="rId3"/>
              </a:rPr>
              <a:t>www.onlinesbi.digital.com</a:t>
            </a:r>
            <a:br>
              <a:rPr lang="en-US" sz="2400" dirty="0"/>
            </a:br>
            <a:br>
              <a:rPr lang="en-US" sz="2400" dirty="0"/>
            </a:br>
            <a:r>
              <a:rPr lang="en-US" sz="2400" dirty="0"/>
              <a:t> </a:t>
            </a:r>
            <a:r>
              <a:rPr lang="en-US" dirty="0"/>
              <a:t>real domain contains of: protocol/</a:t>
            </a:r>
            <a:r>
              <a:rPr lang="en-IN" dirty="0"/>
              <a:t>domain name/path/sub-domain1/sub-domain2</a:t>
            </a:r>
            <a:r>
              <a:rPr lang="en-US" dirty="0"/>
              <a:t> </a:t>
            </a:r>
            <a:endParaRPr lang="en-IN" dirty="0"/>
          </a:p>
        </p:txBody>
      </p:sp>
    </p:spTree>
    <p:extLst>
      <p:ext uri="{BB962C8B-B14F-4D97-AF65-F5344CB8AC3E}">
        <p14:creationId xmlns:p14="http://schemas.microsoft.com/office/powerpoint/2010/main" val="314620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7C-6D82-1689-0576-5AD955FC2D1D}"/>
              </a:ext>
            </a:extLst>
          </p:cNvPr>
          <p:cNvSpPr>
            <a:spLocks noGrp="1"/>
          </p:cNvSpPr>
          <p:nvPr>
            <p:ph type="title"/>
          </p:nvPr>
        </p:nvSpPr>
        <p:spPr>
          <a:xfrm>
            <a:off x="1143001" y="2472220"/>
            <a:ext cx="9905998" cy="757998"/>
          </a:xfrm>
        </p:spPr>
        <p:txBody>
          <a:bodyPr>
            <a:normAutofit fontScale="90000"/>
          </a:bodyPr>
          <a:lstStyle/>
          <a:p>
            <a:r>
              <a:rPr lang="en-IN" b="1" dirty="0">
                <a:latin typeface="Algerian" panose="04020705040A02060702" pitchFamily="82" charset="0"/>
              </a:rPr>
              <a:t>how ARE WE DOING this:</a:t>
            </a:r>
            <a:br>
              <a:rPr lang="en-IN" b="1" dirty="0">
                <a:latin typeface="Algerian" panose="04020705040A02060702" pitchFamily="82" charset="0"/>
              </a:rPr>
            </a:br>
            <a:r>
              <a:rPr lang="en-IN" b="1" dirty="0">
                <a:highlight>
                  <a:srgbClr val="000000"/>
                </a:highlight>
              </a:rPr>
              <a:t>-MODEL REQUIREMENTS </a:t>
            </a:r>
            <a:br>
              <a:rPr lang="en-IN" b="1" dirty="0">
                <a:highlight>
                  <a:srgbClr val="000000"/>
                </a:highlight>
              </a:rPr>
            </a:br>
            <a:r>
              <a:rPr lang="en-IN" b="1" dirty="0">
                <a:highlight>
                  <a:srgbClr val="000000"/>
                </a:highlight>
              </a:rPr>
              <a:t>-data collection </a:t>
            </a:r>
            <a:br>
              <a:rPr lang="en-IN" b="1" dirty="0">
                <a:highlight>
                  <a:srgbClr val="000000"/>
                </a:highlight>
              </a:rPr>
            </a:br>
            <a:r>
              <a:rPr lang="en-IN" b="1" dirty="0">
                <a:highlight>
                  <a:srgbClr val="000000"/>
                </a:highlight>
              </a:rPr>
              <a:t>-data cleaning </a:t>
            </a:r>
            <a:br>
              <a:rPr lang="en-IN" b="1" dirty="0">
                <a:highlight>
                  <a:srgbClr val="000000"/>
                </a:highlight>
              </a:rPr>
            </a:br>
            <a:r>
              <a:rPr lang="en-IN" b="1" dirty="0">
                <a:highlight>
                  <a:srgbClr val="000000"/>
                </a:highlight>
              </a:rPr>
              <a:t>-data labelling</a:t>
            </a:r>
            <a:br>
              <a:rPr lang="en-IN" b="1" dirty="0">
                <a:highlight>
                  <a:srgbClr val="000000"/>
                </a:highlight>
              </a:rPr>
            </a:br>
            <a:r>
              <a:rPr lang="en-IN" b="1" dirty="0">
                <a:highlight>
                  <a:srgbClr val="000000"/>
                </a:highlight>
              </a:rPr>
              <a:t>-feature engineer</a:t>
            </a:r>
            <a:br>
              <a:rPr lang="en-IN" b="1" dirty="0">
                <a:highlight>
                  <a:srgbClr val="000000"/>
                </a:highlight>
              </a:rPr>
            </a:br>
            <a:r>
              <a:rPr lang="en-IN" b="1" dirty="0">
                <a:highlight>
                  <a:srgbClr val="000000"/>
                </a:highlight>
              </a:rPr>
              <a:t>-model training</a:t>
            </a:r>
            <a:br>
              <a:rPr lang="en-IN" b="1" dirty="0">
                <a:highlight>
                  <a:srgbClr val="000000"/>
                </a:highlight>
              </a:rPr>
            </a:br>
            <a:r>
              <a:rPr lang="en-IN" b="1" dirty="0">
                <a:highlight>
                  <a:srgbClr val="000000"/>
                </a:highlight>
              </a:rPr>
              <a:t>-model evaluation</a:t>
            </a:r>
            <a:br>
              <a:rPr lang="en-IN" b="1" dirty="0">
                <a:highlight>
                  <a:srgbClr val="000000"/>
                </a:highlight>
              </a:rPr>
            </a:br>
            <a:r>
              <a:rPr lang="en-IN" b="1" dirty="0">
                <a:highlight>
                  <a:srgbClr val="000000"/>
                </a:highlight>
              </a:rPr>
              <a:t>-model DEPLOYMENT</a:t>
            </a:r>
            <a:br>
              <a:rPr lang="en-IN" b="1" dirty="0">
                <a:highlight>
                  <a:srgbClr val="000000"/>
                </a:highlight>
              </a:rPr>
            </a:br>
            <a:r>
              <a:rPr lang="en-IN" b="1" dirty="0">
                <a:highlight>
                  <a:srgbClr val="000000"/>
                </a:highlight>
              </a:rPr>
              <a:t>-model monit0ring</a:t>
            </a:r>
            <a:br>
              <a:rPr lang="en-IN" b="1" dirty="0">
                <a:highlight>
                  <a:srgbClr val="000000"/>
                </a:highlight>
              </a:rPr>
            </a:br>
            <a:endParaRPr lang="en-IN" b="1" dirty="0">
              <a:highlight>
                <a:srgbClr val="000000"/>
              </a:highlight>
            </a:endParaRPr>
          </a:p>
        </p:txBody>
      </p:sp>
      <p:pic>
        <p:nvPicPr>
          <p:cNvPr id="3078" name="Picture 6" descr="Machine Learning in Production: From Models to Systems | by Christian  Kästner | Medium">
            <a:extLst>
              <a:ext uri="{FF2B5EF4-FFF2-40B4-BE49-F238E27FC236}">
                <a16:creationId xmlns:a16="http://schemas.microsoft.com/office/drawing/2014/main" id="{3A87A530-6C24-C5F8-1E3D-3B3F24FAB0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24" b="73834"/>
          <a:stretch/>
        </p:blipFill>
        <p:spPr bwMode="auto">
          <a:xfrm>
            <a:off x="1292087" y="5017860"/>
            <a:ext cx="10627652" cy="168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79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2FCB-5D96-9553-38CB-00D7BBEEBB5C}"/>
              </a:ext>
            </a:extLst>
          </p:cNvPr>
          <p:cNvSpPr>
            <a:spLocks noGrp="1"/>
          </p:cNvSpPr>
          <p:nvPr>
            <p:ph type="title"/>
          </p:nvPr>
        </p:nvSpPr>
        <p:spPr>
          <a:xfrm>
            <a:off x="1103931" y="1014723"/>
            <a:ext cx="9701980" cy="4828554"/>
          </a:xfrm>
        </p:spPr>
        <p:txBody>
          <a:bodyPr>
            <a:normAutofit fontScale="90000"/>
          </a:bodyPr>
          <a:lstStyle/>
          <a:p>
            <a:r>
              <a:rPr lang="en-IN" dirty="0">
                <a:highlight>
                  <a:srgbClr val="800000"/>
                </a:highlight>
              </a:rPr>
              <a:t>Data collection:</a:t>
            </a:r>
            <a:br>
              <a:rPr lang="en-IN" dirty="0">
                <a:highlight>
                  <a:srgbClr val="800000"/>
                </a:highlight>
              </a:rPr>
            </a:br>
            <a:br>
              <a:rPr lang="en-IN" dirty="0">
                <a:highlight>
                  <a:srgbClr val="800000"/>
                </a:highlight>
              </a:rPr>
            </a:br>
            <a:r>
              <a:rPr lang="en-US" dirty="0">
                <a:solidFill>
                  <a:srgbClr val="D1D5DB"/>
                </a:solidFill>
                <a:latin typeface="Söhne"/>
              </a:rPr>
              <a:t> </a:t>
            </a:r>
            <a:r>
              <a:rPr lang="en-US" sz="4000" dirty="0">
                <a:solidFill>
                  <a:schemeClr val="bg1"/>
                </a:solidFill>
                <a:latin typeface="Söhne"/>
              </a:rPr>
              <a:t>We have collected our data from Kaggle, which </a:t>
            </a:r>
            <a:br>
              <a:rPr lang="en-US" sz="4000" dirty="0">
                <a:solidFill>
                  <a:schemeClr val="bg1"/>
                </a:solidFill>
                <a:latin typeface="Söhne"/>
              </a:rPr>
            </a:br>
            <a:r>
              <a:rPr lang="en-US" sz="4000" dirty="0">
                <a:solidFill>
                  <a:schemeClr val="bg1"/>
                </a:solidFill>
                <a:latin typeface="Söhne"/>
              </a:rPr>
              <a:t>sources its data from Mendeley</a:t>
            </a:r>
            <a:r>
              <a:rPr lang="en-US" sz="4000" dirty="0">
                <a:solidFill>
                  <a:srgbClr val="D1D5DB"/>
                </a:solidFill>
                <a:latin typeface="Söhne"/>
              </a:rPr>
              <a:t>.</a:t>
            </a:r>
            <a:br>
              <a:rPr lang="en-US" sz="4000" dirty="0">
                <a:solidFill>
                  <a:srgbClr val="D1D5DB"/>
                </a:solidFill>
                <a:latin typeface="Söhne"/>
              </a:rPr>
            </a:br>
            <a:r>
              <a:rPr lang="en-US" sz="4000" b="0" i="0" dirty="0">
                <a:solidFill>
                  <a:schemeClr val="tx1">
                    <a:lumMod val="95000"/>
                  </a:schemeClr>
                </a:solidFill>
                <a:effectLst/>
                <a:latin typeface="Söhne"/>
              </a:rPr>
              <a:t>Kaggle is a popular platform for data scientists and machine learning practitioners to find, share, and work with datasets for various purposes, including research, analysis, and machine learning projects</a:t>
            </a:r>
            <a:r>
              <a:rPr lang="en-US" b="0" i="0" dirty="0">
                <a:solidFill>
                  <a:schemeClr val="tx1">
                    <a:lumMod val="95000"/>
                  </a:schemeClr>
                </a:solidFill>
                <a:effectLst/>
                <a:latin typeface="Söhne"/>
              </a:rPr>
              <a:t>.</a:t>
            </a:r>
            <a:br>
              <a:rPr lang="en-US" b="0" i="0" dirty="0">
                <a:solidFill>
                  <a:schemeClr val="tx1">
                    <a:lumMod val="95000"/>
                  </a:schemeClr>
                </a:solidFill>
                <a:effectLst/>
                <a:latin typeface="Söhne"/>
              </a:rPr>
            </a:br>
            <a:endParaRPr lang="en-IN" dirty="0">
              <a:solidFill>
                <a:schemeClr val="tx1">
                  <a:lumMod val="95000"/>
                </a:schemeClr>
              </a:solidFill>
            </a:endParaRPr>
          </a:p>
        </p:txBody>
      </p:sp>
    </p:spTree>
    <p:extLst>
      <p:ext uri="{BB962C8B-B14F-4D97-AF65-F5344CB8AC3E}">
        <p14:creationId xmlns:p14="http://schemas.microsoft.com/office/powerpoint/2010/main" val="350138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505</TotalTime>
  <Words>1514</Words>
  <Application>Microsoft Office PowerPoint</Application>
  <PresentationFormat>Widescreen</PresentationFormat>
  <Paragraphs>70</Paragraphs>
  <Slides>21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Algerian</vt:lpstr>
      <vt:lpstr>Aptos Narrow</vt:lpstr>
      <vt:lpstr>Arial</vt:lpstr>
      <vt:lpstr>Arial Black</vt:lpstr>
      <vt:lpstr>Arial Rounded MT Bold</vt:lpstr>
      <vt:lpstr>Bernard MT Condensed</vt:lpstr>
      <vt:lpstr>Calibri</vt:lpstr>
      <vt:lpstr>Segoe UI Variable Small</vt:lpstr>
      <vt:lpstr>Sitka Banner</vt:lpstr>
      <vt:lpstr>Sitka Banner Semibold</vt:lpstr>
      <vt:lpstr>Söhne</vt:lpstr>
      <vt:lpstr>Tw Cen MT</vt:lpstr>
      <vt:lpstr>Circuit</vt:lpstr>
      <vt:lpstr>PowerPoint Presentation</vt:lpstr>
      <vt:lpstr>PowerPoint Presentation</vt:lpstr>
      <vt:lpstr>Phishing domain DETection</vt:lpstr>
      <vt:lpstr>PowerPoint Presentation</vt:lpstr>
      <vt:lpstr>PowerPoint Presentation</vt:lpstr>
      <vt:lpstr>PowerPoint Presentation</vt:lpstr>
      <vt:lpstr>Example of real and a replica domain:   real domain:  www.onlinesbi.sbi.com      replica domain:  www.onlinesbi.digital.com   real domain contains of: protocol/domain name/path/sub-domain1/sub-domain2 </vt:lpstr>
      <vt:lpstr>how ARE WE DOING this: -MODEL REQUIREMENTS  -data collection  -data cleaning  -data labelling -feature engineer -model training -model evaluation -model DEPLOYMENT -model monit0ring </vt:lpstr>
      <vt:lpstr>Data collection:   We have collected our data from Kaggle, which  sources its data from Mendeley. Kaggle is a popular platform for data scientists and machine learning practitioners to find, share, and work with datasets for various purposes, including research, analysis, and machine learning projects. </vt:lpstr>
      <vt:lpstr>PowerPoint Presentation</vt:lpstr>
      <vt:lpstr>DATA CLEANING:  IT IS A DATA SET AND IT ALSO CONTAINS A LABEL COLUMN WHICH SHOWS WhEThER A DOMAIN IS A GENUINE OR A PHISHING DOMAIN  1-PHISHING DOMAIN  0-GENUINE DOMAIN  REMOVING ADDITIONAL FEATURES WHICH ARE UNNECESSARY FOR TRAINING A MODEL WE HAVE HANDELED NULL &amp; MISSING VALUES AND REMOVED DUPLICATE ROWS AND ENTRIES.  </vt:lpstr>
      <vt:lpstr>MODEL TRAINING:  Model training is a fundamental step in the development of machine learning models. During this process,a machine learning algorithm learns from a labeled dataset to make predictions or perform a specific task.  WE HAVE TRAINED THREE MODELS:  1.DECISION TREE CLASSIFIER 2.RANDOM FOREST CLASSIFIER 3.EXTREME GRADIENT BOOSTER[XGB]CLASSIFIER  </vt:lpstr>
      <vt:lpstr>Decision Trees:  Supervised learning algorithm for classification and regression tasks. Learns a tree-like structure where each node represents a feature and each leaf node represents a class or regression value. Trained by recursively splitting data to maximize information gain (classification) or minimize mean squared error (regression). Prone to overfitting, so tree pruning and limiting depth are common techniques. </vt:lpstr>
      <vt:lpstr>Random Forest:  Ensemble learning method based on decision trees. Constructs multiple decision trees and combines their predictions through voting (classification) or averaging (regression). Helps reduce overfitting and improves model robustness. Parallelizable and suitable for large datasets. </vt:lpstr>
      <vt:lpstr>XGB CLASSIFIER:  The "XGB Classifier" typically refers to a classifier model built using the XGBoost (Extreme Gradient Boosting) algorithm. XGBoost is a popular and powerful machine learning algorithm known for its effectiveness in both classification and regression tasks. It is an ensemble learning method based on the gradient boosting framework. When used for classification, it's often referred to as the "XGB Classifier."</vt:lpstr>
      <vt:lpstr>PowerPoint Presentation</vt:lpstr>
      <vt:lpstr>The best model that fits the training set achieves a high level of accuracy of 96% of training  accuracy and 98% of testing accuracy using extreme gradient boosting classifier the data set is as follows:   </vt:lpstr>
      <vt:lpstr>PowerPoint Presentation</vt:lpstr>
      <vt:lpstr>How can we be aware of phishing:  Use of Secure Connections: Always use secure, encrypted connections (HTTPS) when entering sensitive information online. Look for the padlock icon in the address bar.  Double-Check URLs: Hover over links in emails to see the actual URL before clicking. Ensure the URL matches the legitimate website.  Beware of Email Requests: Becautious about unsolicited emails requesting sensitive information or urgent actions, especially if they contain spelling errors or unusual sender addresses.  Keep Software Updated Regularly update your operating system, web browsers, and security software to patch vulnerabilities that could be exploited by phishing attacks.      </vt:lpstr>
      <vt:lpstr>Acknowledgement  we thank code-hub and sih for providing us this wonderful opportunity to take part in smart innovation hackathon 2023. we want to express our heartfelt gratitude to all the teachers who have inspired and guided us to take part in this.we will always remember the lesson you’ve imparted.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MANINDRA VASALA</dc:creator>
  <cp:lastModifiedBy>MANINDRA VASALA</cp:lastModifiedBy>
  <cp:revision>10</cp:revision>
  <dcterms:created xsi:type="dcterms:W3CDTF">2023-09-26T05:50:26Z</dcterms:created>
  <dcterms:modified xsi:type="dcterms:W3CDTF">2023-09-27T06:35:44Z</dcterms:modified>
</cp:coreProperties>
</file>