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0" r:id="rId4"/>
  </p:sldMasterIdLst>
  <p:notesMasterIdLst>
    <p:notesMasterId r:id="rId22"/>
  </p:notesMasterIdLst>
  <p:sldIdLst>
    <p:sldId id="256" r:id="rId5"/>
    <p:sldId id="257" r:id="rId6"/>
    <p:sldId id="258" r:id="rId7"/>
    <p:sldId id="269" r:id="rId8"/>
    <p:sldId id="270" r:id="rId9"/>
    <p:sldId id="261" r:id="rId10"/>
    <p:sldId id="262" r:id="rId11"/>
    <p:sldId id="263" r:id="rId12"/>
    <p:sldId id="271" r:id="rId13"/>
    <p:sldId id="264" r:id="rId14"/>
    <p:sldId id="265" r:id="rId15"/>
    <p:sldId id="266" r:id="rId16"/>
    <p:sldId id="267" r:id="rId17"/>
    <p:sldId id="268" r:id="rId18"/>
    <p:sldId id="273" r:id="rId19"/>
    <p:sldId id="274" r:id="rId20"/>
    <p:sldId id="272" r:id="rId21"/>
  </p:sldIdLst>
  <p:sldSz cx="9144000" cy="5143500" type="screen16x9"/>
  <p:notesSz cx="6858000" cy="9144000"/>
  <p:embeddedFontLst>
    <p:embeddedFont>
      <p:font typeface="Bell MT" panose="02020503060305020303" pitchFamily="18" charset="0"/>
      <p:regular r:id="rId23"/>
      <p:bold r:id="rId24"/>
      <p:italic r:id="rId25"/>
    </p:embeddedFont>
    <p:embeddedFont>
      <p:font typeface="Bookman Old Style" panose="02050604050505020204" pitchFamily="18" charset="0"/>
      <p:regular r:id="rId26"/>
      <p:bold r:id="rId27"/>
      <p:italic r:id="rId28"/>
      <p:boldItalic r:id="rId29"/>
    </p:embeddedFont>
    <p:embeddedFont>
      <p:font typeface="Rockwell" panose="02060603020205020403" pitchFamily="18" charset="0"/>
      <p:regular r:id="rId30"/>
      <p:bold r:id="rId31"/>
      <p:italic r:id="rId32"/>
      <p:boldItalic r:id="rId33"/>
    </p:embeddedFont>
    <p:embeddedFont>
      <p:font typeface="Wingdings 2" panose="050201020105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c37445bf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c37445bf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c37445bf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c37445bf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c37445bf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c37445bf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c37445b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c37445b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c37445bf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c37445bf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c37445bf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c37445bf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c37445bf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c37445bf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c37445bf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c37445bf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c37445bf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c37445bf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cc37445bf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cc37445bf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42762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81506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29735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3564262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62254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84675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63014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744699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005672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6565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99511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02408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23891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923240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03906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877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60218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60519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C764DE79-268F-4C1A-8933-263129D2AF90}" type="datetimeFigureOut">
              <a:rPr lang="en-US" smtClean="0"/>
              <a:t>4/25/2024</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1732123"/>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zagarsuren/telecom-churn-dataset-ibm-watson-analytics/data"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14172" y="360654"/>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5400" b="1" i="0" strike="noStrike" cap="none" dirty="0">
                <a:solidFill>
                  <a:schemeClr val="tx1"/>
                </a:solidFill>
                <a:latin typeface="Bell MT" panose="02020503060305020303" pitchFamily="18" charset="0"/>
                <a:ea typeface="Titillium Web"/>
                <a:cs typeface="Titillium Web"/>
                <a:sym typeface="Titillium Web"/>
              </a:rPr>
              <a:t>Customer Churn Prediction using Machine Learning</a:t>
            </a:r>
            <a:endParaRPr lang="en-US" dirty="0">
              <a:solidFill>
                <a:schemeClr val="tx1"/>
              </a:solidFill>
              <a:latin typeface="Bell MT" panose="02020503060305020303" pitchFamily="18" charset="0"/>
            </a:endParaRPr>
          </a:p>
        </p:txBody>
      </p:sp>
      <p:sp>
        <p:nvSpPr>
          <p:cNvPr id="55" name="Google Shape;55;p13"/>
          <p:cNvSpPr txBox="1">
            <a:spLocks noGrp="1"/>
          </p:cNvSpPr>
          <p:nvPr>
            <p:ph type="subTitle" idx="1"/>
          </p:nvPr>
        </p:nvSpPr>
        <p:spPr>
          <a:xfrm>
            <a:off x="1654746" y="2571750"/>
            <a:ext cx="7080026" cy="787400"/>
          </a:xfrm>
          <a:prstGeom prst="rect">
            <a:avLst/>
          </a:prstGeom>
        </p:spPr>
        <p:txBody>
          <a:bodyPr spcFirstLastPara="1" wrap="square" lIns="91425" tIns="91425" rIns="91425" bIns="91425" anchor="t" anchorCtr="0">
            <a:normAutofit fontScale="25000" lnSpcReduction="20000"/>
          </a:bodyPr>
          <a:lstStyle/>
          <a:p>
            <a:pPr algn="r">
              <a:lnSpc>
                <a:spcPct val="115000"/>
              </a:lnSpc>
              <a:spcAft>
                <a:spcPts val="800"/>
              </a:spcAft>
            </a:pPr>
            <a:r>
              <a:rPr lang="en-IN" sz="8000" b="1" kern="100" dirty="0">
                <a:effectLst/>
                <a:latin typeface="Bell MT" panose="02020503060305020303" pitchFamily="18" charset="0"/>
                <a:ea typeface="Calibri" panose="020F0502020204030204" pitchFamily="34" charset="0"/>
                <a:cs typeface="Times New Roman" panose="02020603050405020304" pitchFamily="18" charset="0"/>
              </a:rPr>
              <a:t>Group – 17 </a:t>
            </a:r>
            <a:endParaRPr lang="en-IN" sz="8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15000"/>
              </a:lnSpc>
              <a:spcAft>
                <a:spcPts val="800"/>
              </a:spcAft>
            </a:pPr>
            <a:r>
              <a:rPr lang="en-IN" sz="8000" b="1" kern="100" dirty="0">
                <a:effectLst/>
                <a:latin typeface="Bell MT" panose="02020503060305020303" pitchFamily="18" charset="0"/>
                <a:ea typeface="Calibri" panose="020F0502020204030204" pitchFamily="34" charset="0"/>
                <a:cs typeface="Times New Roman" panose="02020603050405020304" pitchFamily="18" charset="0"/>
              </a:rPr>
              <a:t>Jaswanth Sirigiri (A04332429) </a:t>
            </a:r>
            <a:endParaRPr lang="en-IN" sz="8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15000"/>
              </a:lnSpc>
              <a:spcAft>
                <a:spcPts val="800"/>
              </a:spcAft>
            </a:pPr>
            <a:r>
              <a:rPr lang="en-IN" sz="8000" b="1" kern="100" dirty="0">
                <a:effectLst/>
                <a:latin typeface="Bell MT" panose="02020503060305020303" pitchFamily="18" charset="0"/>
                <a:ea typeface="Calibri" panose="020F0502020204030204" pitchFamily="34" charset="0"/>
                <a:cs typeface="Times New Roman" panose="02020603050405020304" pitchFamily="18" charset="0"/>
              </a:rPr>
              <a:t>Koushik Reddy </a:t>
            </a:r>
            <a:r>
              <a:rPr lang="en-IN" sz="8000" b="1" kern="100" dirty="0" err="1">
                <a:effectLst/>
                <a:latin typeface="Bell MT" panose="02020503060305020303" pitchFamily="18" charset="0"/>
                <a:ea typeface="Calibri" panose="020F0502020204030204" pitchFamily="34" charset="0"/>
                <a:cs typeface="Times New Roman" panose="02020603050405020304" pitchFamily="18" charset="0"/>
              </a:rPr>
              <a:t>Kambham</a:t>
            </a:r>
            <a:r>
              <a:rPr lang="en-IN" sz="8000" b="1" kern="100" dirty="0">
                <a:effectLst/>
                <a:latin typeface="Bell MT" panose="02020503060305020303" pitchFamily="18" charset="0"/>
                <a:ea typeface="Calibri" panose="020F0502020204030204" pitchFamily="34" charset="0"/>
                <a:cs typeface="Times New Roman" panose="02020603050405020304" pitchFamily="18" charset="0"/>
              </a:rPr>
              <a:t> (A04316083) </a:t>
            </a:r>
            <a:endParaRPr lang="en-IN" sz="8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15000"/>
              </a:lnSpc>
              <a:spcAft>
                <a:spcPts val="800"/>
              </a:spcAft>
            </a:pPr>
            <a:r>
              <a:rPr lang="en-IN" sz="8000" b="1" kern="100" dirty="0" err="1">
                <a:effectLst/>
                <a:latin typeface="Bell MT" panose="02020503060305020303" pitchFamily="18" charset="0"/>
                <a:ea typeface="Calibri" panose="020F0502020204030204" pitchFamily="34" charset="0"/>
                <a:cs typeface="Times New Roman" panose="02020603050405020304" pitchFamily="18" charset="0"/>
              </a:rPr>
              <a:t>Raghuvamsi</a:t>
            </a:r>
            <a:r>
              <a:rPr lang="en-IN" sz="8000" b="1" kern="100" dirty="0">
                <a:effectLst/>
                <a:latin typeface="Bell MT" panose="02020503060305020303" pitchFamily="18" charset="0"/>
                <a:ea typeface="Calibri" panose="020F0502020204030204" pitchFamily="34" charset="0"/>
                <a:cs typeface="Times New Roman" panose="02020603050405020304" pitchFamily="18" charset="0"/>
              </a:rPr>
              <a:t> </a:t>
            </a:r>
            <a:r>
              <a:rPr lang="en-IN" sz="8000" b="1" kern="100" dirty="0" err="1">
                <a:effectLst/>
                <a:latin typeface="Bell MT" panose="02020503060305020303" pitchFamily="18" charset="0"/>
                <a:ea typeface="Calibri" panose="020F0502020204030204" pitchFamily="34" charset="0"/>
                <a:cs typeface="Times New Roman" panose="02020603050405020304" pitchFamily="18" charset="0"/>
              </a:rPr>
              <a:t>Mallampalli</a:t>
            </a:r>
            <a:r>
              <a:rPr lang="en-IN" sz="8000" b="1" kern="100" dirty="0">
                <a:effectLst/>
                <a:latin typeface="Bell MT" panose="02020503060305020303" pitchFamily="18" charset="0"/>
                <a:ea typeface="Calibri" panose="020F0502020204030204" pitchFamily="34" charset="0"/>
                <a:cs typeface="Times New Roman" panose="02020603050405020304" pitchFamily="18" charset="0"/>
              </a:rPr>
              <a:t> (A04316093) </a:t>
            </a:r>
            <a:endParaRPr lang="en-IN" sz="8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15000"/>
              </a:lnSpc>
              <a:spcAft>
                <a:spcPts val="800"/>
              </a:spcAft>
            </a:pPr>
            <a:r>
              <a:rPr lang="en-IN" sz="8000" b="1" kern="100" dirty="0">
                <a:effectLst/>
                <a:latin typeface="Bell MT" panose="02020503060305020303" pitchFamily="18" charset="0"/>
                <a:ea typeface="Calibri" panose="020F0502020204030204" pitchFamily="34" charset="0"/>
                <a:cs typeface="Times New Roman" panose="02020603050405020304" pitchFamily="18" charset="0"/>
              </a:rPr>
              <a:t>Naresh Vemula (A04332886)</a:t>
            </a:r>
            <a:endParaRPr lang="en-IN" sz="8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r" rtl="0">
              <a:spcBef>
                <a:spcPts val="0"/>
              </a:spcBef>
              <a:spcAft>
                <a:spcPts val="0"/>
              </a:spcAft>
              <a:buNone/>
            </a:pPr>
            <a:endParaRPr lang="en-IN" dirty="0"/>
          </a:p>
          <a:p>
            <a:pPr marL="0" lvl="0" indent="0" algn="r" rtl="0">
              <a:spcBef>
                <a:spcPts val="0"/>
              </a:spcBef>
              <a:spcAft>
                <a:spcPts val="0"/>
              </a:spcAft>
              <a:buNone/>
            </a:pPr>
            <a:endParaRPr lang="en-IN"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167700"/>
            <a:ext cx="8520600" cy="5727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b="1" dirty="0">
                <a:solidFill>
                  <a:schemeClr val="tx1"/>
                </a:solidFill>
                <a:latin typeface="Times New Roman" panose="02020603050405020304" pitchFamily="18" charset="0"/>
                <a:cs typeface="Times New Roman" panose="02020603050405020304" pitchFamily="18" charset="0"/>
              </a:rPr>
              <a:t>Evaluation Metrics and Results</a:t>
            </a:r>
            <a:endParaRPr b="1" dirty="0">
              <a:solidFill>
                <a:schemeClr val="tx1"/>
              </a:solidFill>
              <a:latin typeface="Times New Roman" panose="02020603050405020304" pitchFamily="18" charset="0"/>
              <a:cs typeface="Times New Roman" panose="02020603050405020304" pitchFamily="18" charset="0"/>
            </a:endParaRPr>
          </a:p>
        </p:txBody>
      </p:sp>
      <p:sp>
        <p:nvSpPr>
          <p:cNvPr id="106" name="Google Shape;106;p21"/>
          <p:cNvSpPr txBox="1">
            <a:spLocks noGrp="1"/>
          </p:cNvSpPr>
          <p:nvPr>
            <p:ph type="body" idx="1"/>
          </p:nvPr>
        </p:nvSpPr>
        <p:spPr>
          <a:xfrm>
            <a:off x="311700" y="863550"/>
            <a:ext cx="8520600" cy="3816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dirty="0">
                <a:solidFill>
                  <a:schemeClr val="tx1"/>
                </a:solidFill>
                <a:effectLst/>
                <a:latin typeface="Times New Roman" panose="02020603050405020304" pitchFamily="18" charset="0"/>
                <a:cs typeface="Times New Roman" panose="02020603050405020304" pitchFamily="18" charset="0"/>
              </a:rPr>
              <a:t>Before SMOTE-ENN:</a:t>
            </a:r>
            <a:endParaRPr dirty="0">
              <a:solidFill>
                <a:schemeClr val="tx1"/>
              </a:solidFill>
              <a:effectLst/>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107" name="Google Shape;107;p21"/>
          <p:cNvPicPr preferRelativeResize="0"/>
          <p:nvPr/>
        </p:nvPicPr>
        <p:blipFill>
          <a:blip r:embed="rId3">
            <a:alphaModFix/>
          </a:blip>
          <a:stretch>
            <a:fillRect/>
          </a:stretch>
        </p:blipFill>
        <p:spPr>
          <a:xfrm>
            <a:off x="4809650" y="1583475"/>
            <a:ext cx="3907450" cy="1516564"/>
          </a:xfrm>
          <a:prstGeom prst="rect">
            <a:avLst/>
          </a:prstGeom>
          <a:noFill/>
          <a:ln>
            <a:noFill/>
          </a:ln>
        </p:spPr>
      </p:pic>
      <p:pic>
        <p:nvPicPr>
          <p:cNvPr id="108" name="Google Shape;108;p21"/>
          <p:cNvPicPr preferRelativeResize="0"/>
          <p:nvPr/>
        </p:nvPicPr>
        <p:blipFill>
          <a:blip r:embed="rId4">
            <a:alphaModFix/>
          </a:blip>
          <a:stretch>
            <a:fillRect/>
          </a:stretch>
        </p:blipFill>
        <p:spPr>
          <a:xfrm>
            <a:off x="426900" y="1583475"/>
            <a:ext cx="3824749" cy="1516564"/>
          </a:xfrm>
          <a:prstGeom prst="rect">
            <a:avLst/>
          </a:prstGeom>
          <a:noFill/>
          <a:ln>
            <a:noFill/>
          </a:ln>
        </p:spPr>
      </p:pic>
      <p:pic>
        <p:nvPicPr>
          <p:cNvPr id="109" name="Google Shape;109;p21"/>
          <p:cNvPicPr preferRelativeResize="0"/>
          <p:nvPr/>
        </p:nvPicPr>
        <p:blipFill>
          <a:blip r:embed="rId5">
            <a:alphaModFix/>
          </a:blip>
          <a:stretch>
            <a:fillRect/>
          </a:stretch>
        </p:blipFill>
        <p:spPr>
          <a:xfrm>
            <a:off x="426900" y="3575250"/>
            <a:ext cx="3852951" cy="1363936"/>
          </a:xfrm>
          <a:prstGeom prst="rect">
            <a:avLst/>
          </a:prstGeom>
          <a:noFill/>
          <a:ln>
            <a:noFill/>
          </a:ln>
        </p:spPr>
      </p:pic>
      <p:pic>
        <p:nvPicPr>
          <p:cNvPr id="110" name="Google Shape;110;p21"/>
          <p:cNvPicPr preferRelativeResize="0"/>
          <p:nvPr/>
        </p:nvPicPr>
        <p:blipFill>
          <a:blip r:embed="rId6">
            <a:alphaModFix/>
          </a:blip>
          <a:stretch>
            <a:fillRect/>
          </a:stretch>
        </p:blipFill>
        <p:spPr>
          <a:xfrm>
            <a:off x="4759150" y="3575249"/>
            <a:ext cx="3957950" cy="1360875"/>
          </a:xfrm>
          <a:prstGeom prst="rect">
            <a:avLst/>
          </a:prstGeom>
          <a:noFill/>
          <a:ln>
            <a:noFill/>
          </a:ln>
        </p:spPr>
      </p:pic>
      <p:sp>
        <p:nvSpPr>
          <p:cNvPr id="111" name="Google Shape;111;p21"/>
          <p:cNvSpPr txBox="1"/>
          <p:nvPr/>
        </p:nvSpPr>
        <p:spPr>
          <a:xfrm>
            <a:off x="311700" y="1182600"/>
            <a:ext cx="1918200" cy="2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Times New Roman" panose="02020603050405020304" pitchFamily="18" charset="0"/>
                <a:cs typeface="Times New Roman" panose="02020603050405020304" pitchFamily="18" charset="0"/>
              </a:rPr>
              <a:t>Decision Tree</a:t>
            </a:r>
            <a:endParaRPr sz="1400" dirty="0">
              <a:latin typeface="Times New Roman" panose="02020603050405020304" pitchFamily="18" charset="0"/>
              <a:cs typeface="Times New Roman" panose="02020603050405020304" pitchFamily="18" charset="0"/>
            </a:endParaRPr>
          </a:p>
        </p:txBody>
      </p:sp>
      <p:sp>
        <p:nvSpPr>
          <p:cNvPr id="112" name="Google Shape;112;p21"/>
          <p:cNvSpPr txBox="1"/>
          <p:nvPr/>
        </p:nvSpPr>
        <p:spPr>
          <a:xfrm>
            <a:off x="4759150" y="1182600"/>
            <a:ext cx="2427600" cy="2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Times New Roman" panose="02020603050405020304" pitchFamily="18" charset="0"/>
                <a:cs typeface="Times New Roman" panose="02020603050405020304" pitchFamily="18" charset="0"/>
              </a:rPr>
              <a:t>Random Forest</a:t>
            </a:r>
            <a:endParaRPr sz="1400" dirty="0">
              <a:latin typeface="Times New Roman" panose="02020603050405020304" pitchFamily="18" charset="0"/>
              <a:cs typeface="Times New Roman" panose="02020603050405020304" pitchFamily="18" charset="0"/>
            </a:endParaRPr>
          </a:p>
        </p:txBody>
      </p:sp>
      <p:sp>
        <p:nvSpPr>
          <p:cNvPr id="113" name="Google Shape;113;p21"/>
          <p:cNvSpPr txBox="1"/>
          <p:nvPr/>
        </p:nvSpPr>
        <p:spPr>
          <a:xfrm>
            <a:off x="343501" y="3133944"/>
            <a:ext cx="27840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Times New Roman" panose="02020603050405020304" pitchFamily="18" charset="0"/>
                <a:cs typeface="Times New Roman" panose="02020603050405020304" pitchFamily="18" charset="0"/>
              </a:rPr>
              <a:t>Support Vector Machine</a:t>
            </a:r>
            <a:endParaRPr sz="1800" dirty="0">
              <a:solidFill>
                <a:schemeClr val="dk2"/>
              </a:solidFill>
            </a:endParaRPr>
          </a:p>
        </p:txBody>
      </p:sp>
      <p:sp>
        <p:nvSpPr>
          <p:cNvPr id="114" name="Google Shape;114;p21"/>
          <p:cNvSpPr txBox="1"/>
          <p:nvPr/>
        </p:nvSpPr>
        <p:spPr>
          <a:xfrm>
            <a:off x="4759150" y="3167850"/>
            <a:ext cx="26991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Times New Roman" panose="02020603050405020304" pitchFamily="18" charset="0"/>
                <a:cs typeface="Times New Roman" panose="02020603050405020304" pitchFamily="18" charset="0"/>
              </a:rPr>
              <a:t>K-Nearest Neighbours</a:t>
            </a:r>
            <a:endParaRPr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p:nvPr/>
        </p:nvSpPr>
        <p:spPr>
          <a:xfrm>
            <a:off x="243300" y="333625"/>
            <a:ext cx="2835000" cy="5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Times New Roman" panose="02020603050405020304" pitchFamily="18" charset="0"/>
                <a:cs typeface="Times New Roman" panose="02020603050405020304" pitchFamily="18" charset="0"/>
              </a:rPr>
              <a:t>After </a:t>
            </a:r>
            <a:r>
              <a:rPr lang="en" sz="1500" dirty="0">
                <a:latin typeface="Times New Roman" panose="02020603050405020304" pitchFamily="18" charset="0"/>
                <a:cs typeface="Times New Roman" panose="02020603050405020304" pitchFamily="18" charset="0"/>
              </a:rPr>
              <a:t>SMOTE-ENN</a:t>
            </a:r>
            <a:endParaRPr sz="1500" dirty="0">
              <a:latin typeface="Times New Roman" panose="02020603050405020304" pitchFamily="18" charset="0"/>
              <a:cs typeface="Times New Roman" panose="02020603050405020304" pitchFamily="18" charset="0"/>
            </a:endParaRPr>
          </a:p>
        </p:txBody>
      </p:sp>
      <p:pic>
        <p:nvPicPr>
          <p:cNvPr id="120" name="Google Shape;120;p22"/>
          <p:cNvPicPr preferRelativeResize="0"/>
          <p:nvPr/>
        </p:nvPicPr>
        <p:blipFill>
          <a:blip r:embed="rId3">
            <a:alphaModFix/>
          </a:blip>
          <a:stretch>
            <a:fillRect/>
          </a:stretch>
        </p:blipFill>
        <p:spPr>
          <a:xfrm>
            <a:off x="288200" y="1216275"/>
            <a:ext cx="4114050" cy="1612925"/>
          </a:xfrm>
          <a:prstGeom prst="rect">
            <a:avLst/>
          </a:prstGeom>
          <a:noFill/>
          <a:ln>
            <a:noFill/>
          </a:ln>
        </p:spPr>
      </p:pic>
      <p:sp>
        <p:nvSpPr>
          <p:cNvPr id="121" name="Google Shape;121;p22"/>
          <p:cNvSpPr txBox="1"/>
          <p:nvPr/>
        </p:nvSpPr>
        <p:spPr>
          <a:xfrm>
            <a:off x="243300" y="775200"/>
            <a:ext cx="30555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Times New Roman" panose="02020603050405020304" pitchFamily="18" charset="0"/>
                <a:cs typeface="Times New Roman" panose="02020603050405020304" pitchFamily="18" charset="0"/>
              </a:rPr>
              <a:t>Decision Tree</a:t>
            </a:r>
            <a:endParaRPr sz="1400" dirty="0">
              <a:latin typeface="Times New Roman" panose="02020603050405020304" pitchFamily="18" charset="0"/>
              <a:cs typeface="Times New Roman" panose="02020603050405020304" pitchFamily="18" charset="0"/>
            </a:endParaRPr>
          </a:p>
        </p:txBody>
      </p:sp>
      <p:pic>
        <p:nvPicPr>
          <p:cNvPr id="122" name="Google Shape;122;p22"/>
          <p:cNvPicPr preferRelativeResize="0"/>
          <p:nvPr/>
        </p:nvPicPr>
        <p:blipFill>
          <a:blip r:embed="rId4">
            <a:alphaModFix/>
          </a:blip>
          <a:stretch>
            <a:fillRect/>
          </a:stretch>
        </p:blipFill>
        <p:spPr>
          <a:xfrm>
            <a:off x="4826624" y="1216275"/>
            <a:ext cx="3893350" cy="1612925"/>
          </a:xfrm>
          <a:prstGeom prst="rect">
            <a:avLst/>
          </a:prstGeom>
          <a:noFill/>
          <a:ln>
            <a:noFill/>
          </a:ln>
        </p:spPr>
      </p:pic>
      <p:sp>
        <p:nvSpPr>
          <p:cNvPr id="123" name="Google Shape;123;p22"/>
          <p:cNvSpPr txBox="1"/>
          <p:nvPr/>
        </p:nvSpPr>
        <p:spPr>
          <a:xfrm>
            <a:off x="4761175" y="791850"/>
            <a:ext cx="26991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Times New Roman" panose="02020603050405020304" pitchFamily="18" charset="0"/>
                <a:cs typeface="Times New Roman" panose="02020603050405020304" pitchFamily="18" charset="0"/>
              </a:rPr>
              <a:t>Random Forest</a:t>
            </a:r>
            <a:endParaRPr sz="1400" dirty="0">
              <a:latin typeface="Times New Roman" panose="02020603050405020304" pitchFamily="18" charset="0"/>
              <a:cs typeface="Times New Roman" panose="02020603050405020304" pitchFamily="18" charset="0"/>
            </a:endParaRPr>
          </a:p>
        </p:txBody>
      </p:sp>
      <p:pic>
        <p:nvPicPr>
          <p:cNvPr id="124" name="Google Shape;124;p22"/>
          <p:cNvPicPr preferRelativeResize="0"/>
          <p:nvPr/>
        </p:nvPicPr>
        <p:blipFill>
          <a:blip r:embed="rId5">
            <a:alphaModFix/>
          </a:blip>
          <a:stretch>
            <a:fillRect/>
          </a:stretch>
        </p:blipFill>
        <p:spPr>
          <a:xfrm>
            <a:off x="288199" y="3338200"/>
            <a:ext cx="4114051" cy="1612925"/>
          </a:xfrm>
          <a:prstGeom prst="rect">
            <a:avLst/>
          </a:prstGeom>
          <a:noFill/>
          <a:ln>
            <a:noFill/>
          </a:ln>
        </p:spPr>
      </p:pic>
      <p:sp>
        <p:nvSpPr>
          <p:cNvPr id="125" name="Google Shape;125;p22"/>
          <p:cNvSpPr txBox="1"/>
          <p:nvPr/>
        </p:nvSpPr>
        <p:spPr>
          <a:xfrm>
            <a:off x="243300" y="2930850"/>
            <a:ext cx="2835000" cy="3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Times New Roman" panose="02020603050405020304" pitchFamily="18" charset="0"/>
                <a:cs typeface="Times New Roman" panose="02020603050405020304" pitchFamily="18" charset="0"/>
              </a:rPr>
              <a:t>Support Vector Machine</a:t>
            </a:r>
            <a:endParaRPr sz="1400" dirty="0">
              <a:latin typeface="Times New Roman" panose="02020603050405020304" pitchFamily="18" charset="0"/>
              <a:cs typeface="Times New Roman" panose="02020603050405020304" pitchFamily="18" charset="0"/>
            </a:endParaRPr>
          </a:p>
        </p:txBody>
      </p:sp>
      <p:pic>
        <p:nvPicPr>
          <p:cNvPr id="126" name="Google Shape;126;p22"/>
          <p:cNvPicPr preferRelativeResize="0"/>
          <p:nvPr/>
        </p:nvPicPr>
        <p:blipFill>
          <a:blip r:embed="rId6">
            <a:alphaModFix/>
          </a:blip>
          <a:stretch>
            <a:fillRect/>
          </a:stretch>
        </p:blipFill>
        <p:spPr>
          <a:xfrm>
            <a:off x="4821053" y="3338200"/>
            <a:ext cx="3893350" cy="1612925"/>
          </a:xfrm>
          <a:prstGeom prst="rect">
            <a:avLst/>
          </a:prstGeom>
          <a:noFill/>
          <a:ln>
            <a:noFill/>
          </a:ln>
        </p:spPr>
      </p:pic>
      <p:sp>
        <p:nvSpPr>
          <p:cNvPr id="127" name="Google Shape;127;p22"/>
          <p:cNvSpPr txBox="1"/>
          <p:nvPr/>
        </p:nvSpPr>
        <p:spPr>
          <a:xfrm>
            <a:off x="4821053" y="2930850"/>
            <a:ext cx="28857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Times New Roman" panose="02020603050405020304" pitchFamily="18" charset="0"/>
                <a:cs typeface="Times New Roman" panose="02020603050405020304" pitchFamily="18" charset="0"/>
              </a:rPr>
              <a:t>K-Nearest Neighbours</a:t>
            </a:r>
            <a:endParaRPr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263512"/>
            <a:ext cx="8520600" cy="5727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b="1" dirty="0">
                <a:solidFill>
                  <a:schemeClr val="tx1"/>
                </a:solidFill>
                <a:latin typeface="Times New Roman" panose="02020603050405020304" pitchFamily="18" charset="0"/>
                <a:cs typeface="Times New Roman" panose="02020603050405020304" pitchFamily="18" charset="0"/>
              </a:rPr>
              <a:t>Performance</a:t>
            </a:r>
            <a:r>
              <a:rPr lang="en" b="1" dirty="0">
                <a:latin typeface="Times New Roman" panose="02020603050405020304" pitchFamily="18" charset="0"/>
                <a:cs typeface="Times New Roman" panose="02020603050405020304" pitchFamily="18" charset="0"/>
              </a:rPr>
              <a:t> and Efficiency</a:t>
            </a:r>
            <a:endParaRPr b="1" dirty="0">
              <a:latin typeface="Times New Roman" panose="02020603050405020304" pitchFamily="18" charset="0"/>
              <a:cs typeface="Times New Roman" panose="02020603050405020304" pitchFamily="18" charset="0"/>
            </a:endParaRPr>
          </a:p>
        </p:txBody>
      </p:sp>
      <p:pic>
        <p:nvPicPr>
          <p:cNvPr id="134" name="Google Shape;134;p23"/>
          <p:cNvPicPr preferRelativeResize="0"/>
          <p:nvPr/>
        </p:nvPicPr>
        <p:blipFill rotWithShape="1">
          <a:blip r:embed="rId3">
            <a:alphaModFix/>
          </a:blip>
          <a:srcRect/>
          <a:stretch/>
        </p:blipFill>
        <p:spPr>
          <a:xfrm>
            <a:off x="311698" y="1340776"/>
            <a:ext cx="4141474" cy="2789050"/>
          </a:xfrm>
          <a:prstGeom prst="rect">
            <a:avLst/>
          </a:prstGeom>
          <a:noFill/>
          <a:ln>
            <a:noFill/>
          </a:ln>
        </p:spPr>
      </p:pic>
      <p:pic>
        <p:nvPicPr>
          <p:cNvPr id="135" name="Google Shape;135;p23"/>
          <p:cNvPicPr preferRelativeResize="0"/>
          <p:nvPr/>
        </p:nvPicPr>
        <p:blipFill rotWithShape="1">
          <a:blip r:embed="rId4">
            <a:alphaModFix/>
          </a:blip>
          <a:srcRect/>
          <a:stretch/>
        </p:blipFill>
        <p:spPr>
          <a:xfrm>
            <a:off x="4709848" y="1340776"/>
            <a:ext cx="4122452" cy="27890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212677"/>
            <a:ext cx="8520600" cy="5727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IN" dirty="0"/>
              <a:t> </a:t>
            </a:r>
            <a:r>
              <a:rPr lang="en-IN" b="1" dirty="0">
                <a:solidFill>
                  <a:schemeClr val="tx1"/>
                </a:solidFill>
                <a:latin typeface="Times New Roman" panose="02020603050405020304" pitchFamily="18" charset="0"/>
                <a:cs typeface="Times New Roman" panose="02020603050405020304" pitchFamily="18" charset="0"/>
              </a:rPr>
              <a:t>Challenges and Limitations</a:t>
            </a:r>
          </a:p>
        </p:txBody>
      </p:sp>
      <p:sp>
        <p:nvSpPr>
          <p:cNvPr id="141" name="Google Shape;141;p24"/>
          <p:cNvSpPr txBox="1">
            <a:spLocks noGrp="1"/>
          </p:cNvSpPr>
          <p:nvPr>
            <p:ph type="body" idx="1"/>
          </p:nvPr>
        </p:nvSpPr>
        <p:spPr>
          <a:xfrm>
            <a:off x="311700" y="1055039"/>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b="1" dirty="0">
                <a:solidFill>
                  <a:schemeClr val="tx1"/>
                </a:solidFill>
                <a:latin typeface="Times New Roman" panose="02020603050405020304" pitchFamily="18" charset="0"/>
                <a:cs typeface="Times New Roman" panose="02020603050405020304" pitchFamily="18" charset="0"/>
              </a:rPr>
              <a:t>Imbalanced Data: </a:t>
            </a:r>
            <a:r>
              <a:rPr lang="en-US" dirty="0">
                <a:solidFill>
                  <a:schemeClr val="tx1"/>
                </a:solidFill>
                <a:latin typeface="Times New Roman" panose="02020603050405020304" pitchFamily="18" charset="0"/>
                <a:cs typeface="Times New Roman" panose="02020603050405020304" pitchFamily="18" charset="0"/>
              </a:rPr>
              <a:t>The project addresses the challenge of imbalanced data in the telecommunications industry, where the number of customers leaving the company is relatively small compared to the total customer base.</a:t>
            </a:r>
          </a:p>
          <a:p>
            <a:pPr marL="0" lvl="0" indent="0" algn="just" rtl="0">
              <a:spcBef>
                <a:spcPts val="0"/>
              </a:spcBef>
              <a:spcAft>
                <a:spcPts val="1200"/>
              </a:spcAft>
              <a:buNone/>
            </a:pPr>
            <a:r>
              <a:rPr lang="en-US" b="1" dirty="0">
                <a:solidFill>
                  <a:schemeClr val="tx1"/>
                </a:solidFill>
                <a:latin typeface="Times New Roman" panose="02020603050405020304" pitchFamily="18" charset="0"/>
                <a:cs typeface="Times New Roman" panose="02020603050405020304" pitchFamily="18" charset="0"/>
              </a:rPr>
              <a:t>Model Performance:</a:t>
            </a:r>
            <a:r>
              <a:rPr lang="en-US" dirty="0">
                <a:solidFill>
                  <a:schemeClr val="tx1"/>
                </a:solidFill>
                <a:latin typeface="Times New Roman" panose="02020603050405020304" pitchFamily="18" charset="0"/>
                <a:cs typeface="Times New Roman" panose="02020603050405020304" pitchFamily="18" charset="0"/>
              </a:rPr>
              <a:t> The performance of machine learning algorithms such as Random Forest Classifier, Support Vector Machine, Decision Tree, and K-Nearest Neighbors to predict customer churn can vary based on the specific characteristics of the dataset.</a:t>
            </a:r>
          </a:p>
          <a:p>
            <a:pPr marL="0" lvl="0" indent="0" algn="just" rtl="0">
              <a:spcBef>
                <a:spcPts val="0"/>
              </a:spcBef>
              <a:spcAft>
                <a:spcPts val="1200"/>
              </a:spcAft>
              <a:buNone/>
            </a:pPr>
            <a:r>
              <a:rPr lang="en-US" b="1" dirty="0">
                <a:solidFill>
                  <a:schemeClr val="tx1"/>
                </a:solidFill>
                <a:latin typeface="Times New Roman" panose="02020603050405020304" pitchFamily="18" charset="0"/>
                <a:cs typeface="Times New Roman" panose="02020603050405020304" pitchFamily="18" charset="0"/>
              </a:rPr>
              <a:t>Deployment and Monitoring: </a:t>
            </a:r>
            <a:r>
              <a:rPr lang="en-US" dirty="0">
                <a:solidFill>
                  <a:schemeClr val="tx1"/>
                </a:solidFill>
                <a:latin typeface="Times New Roman" panose="02020603050405020304" pitchFamily="18" charset="0"/>
                <a:cs typeface="Times New Roman" panose="02020603050405020304" pitchFamily="18" charset="0"/>
              </a:rPr>
              <a:t>Once a suitable </a:t>
            </a:r>
            <a:r>
              <a:rPr lang="en-US">
                <a:solidFill>
                  <a:schemeClr val="tx1"/>
                </a:solidFill>
                <a:latin typeface="Times New Roman" panose="02020603050405020304" pitchFamily="18" charset="0"/>
                <a:cs typeface="Times New Roman" panose="02020603050405020304" pitchFamily="18" charset="0"/>
              </a:rPr>
              <a:t>mdel</a:t>
            </a:r>
            <a:r>
              <a:rPr lang="en-US" dirty="0">
                <a:solidFill>
                  <a:schemeClr val="tx1"/>
                </a:solidFill>
                <a:latin typeface="Times New Roman" panose="02020603050405020304" pitchFamily="18" charset="0"/>
                <a:cs typeface="Times New Roman" panose="02020603050405020304" pitchFamily="18" charset="0"/>
              </a:rPr>
              <a:t> is developed, deploying it into production and monitoring its performance in real time can present technical and operational challenges. Integration with existing software and ensuring the model's continued accuracy are important considerations.</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612007" y="836676"/>
            <a:ext cx="2615712" cy="347014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2700" b="1" dirty="0">
                <a:solidFill>
                  <a:schemeClr val="tx1"/>
                </a:solidFill>
                <a:latin typeface="Times New Roman" panose="02020603050405020304" pitchFamily="18" charset="0"/>
                <a:cs typeface="Times New Roman" panose="02020603050405020304" pitchFamily="18" charset="0"/>
              </a:rPr>
              <a:t>Overall Impression</a:t>
            </a:r>
          </a:p>
        </p:txBody>
      </p:sp>
      <p:sp>
        <p:nvSpPr>
          <p:cNvPr id="147" name="Google Shape;147;p25"/>
          <p:cNvSpPr txBox="1">
            <a:spLocks noGrp="1"/>
          </p:cNvSpPr>
          <p:nvPr>
            <p:ph type="body" idx="1"/>
          </p:nvPr>
        </p:nvSpPr>
        <p:spPr>
          <a:xfrm>
            <a:off x="3740685" y="667913"/>
            <a:ext cx="4890349" cy="3880624"/>
          </a:xfrm>
          <a:prstGeom prst="rect">
            <a:avLst/>
          </a:prstGeom>
        </p:spPr>
        <p:txBody>
          <a:bodyPr spcFirstLastPara="1" vert="horz" lIns="91440" tIns="45720" rIns="91440" bIns="45720" rtlCol="0" anchor="ctr" anchorCtr="0">
            <a:normAutofit/>
          </a:bodyPr>
          <a:lstStyle/>
          <a:p>
            <a:pPr marL="0" lvl="0" indent="0" algn="just" defTabSz="457200">
              <a:lnSpc>
                <a:spcPct val="90000"/>
              </a:lnSpc>
              <a:spcBef>
                <a:spcPct val="20000"/>
              </a:spcBef>
              <a:spcAft>
                <a:spcPts val="600"/>
              </a:spcAft>
              <a:buSzPct val="70000"/>
              <a:buFont typeface="Wingdings 2" charset="2"/>
              <a:buNone/>
            </a:pPr>
            <a:r>
              <a:rPr lang="en-US" sz="1400" dirty="0">
                <a:solidFill>
                  <a:schemeClr val="tx1"/>
                </a:solidFill>
              </a:rPr>
              <a:t>The predictions from the ML model can help in understanding the customers who might leave and their service. With this information, the company can do the following:</a:t>
            </a:r>
          </a:p>
          <a:p>
            <a:pPr marL="0" lvl="0" indent="0" defTabSz="457200">
              <a:lnSpc>
                <a:spcPct val="90000"/>
              </a:lnSpc>
              <a:spcBef>
                <a:spcPct val="20000"/>
              </a:spcBef>
              <a:spcAft>
                <a:spcPts val="600"/>
              </a:spcAft>
              <a:buSzPct val="70000"/>
              <a:buFont typeface="Wingdings 2" charset="2"/>
              <a:buNone/>
            </a:pPr>
            <a:endParaRPr lang="en-US" sz="1400" dirty="0"/>
          </a:p>
          <a:p>
            <a:pPr marL="285750" lvl="0" indent="-285750" algn="just" defTabSz="457200">
              <a:lnSpc>
                <a:spcPct val="90000"/>
              </a:lnSpc>
              <a:spcBef>
                <a:spcPct val="20000"/>
              </a:spcBef>
              <a:spcAft>
                <a:spcPts val="600"/>
              </a:spcAft>
              <a:buClr>
                <a:schemeClr val="tx1"/>
              </a:buClr>
              <a:buSzPct val="80000"/>
              <a:buFont typeface="Wingdings 2" charset="2"/>
              <a:buChar char="•"/>
            </a:pPr>
            <a:r>
              <a:rPr lang="en-US" sz="1400" dirty="0">
                <a:latin typeface="Times New Roman" panose="02020603050405020304" pitchFamily="18" charset="0"/>
                <a:cs typeface="Times New Roman" panose="02020603050405020304" pitchFamily="18" charset="0"/>
              </a:rPr>
              <a:t>Relationship Managers (RM) get a daily feed on who has the propensity to churn and what are the influencing factors. </a:t>
            </a:r>
          </a:p>
          <a:p>
            <a:pPr marL="285750" lvl="0" indent="-285750" algn="just" defTabSz="457200">
              <a:lnSpc>
                <a:spcPct val="90000"/>
              </a:lnSpc>
              <a:spcBef>
                <a:spcPct val="20000"/>
              </a:spcBef>
              <a:spcAft>
                <a:spcPts val="600"/>
              </a:spcAft>
              <a:buClr>
                <a:schemeClr val="tx1"/>
              </a:buClr>
              <a:buSzPct val="80000"/>
              <a:buFont typeface="Wingdings 2" charset="2"/>
              <a:buChar char="•"/>
            </a:pPr>
            <a:r>
              <a:rPr lang="en-US" sz="1400" dirty="0">
                <a:latin typeface="Times New Roman" panose="02020603050405020304" pitchFamily="18" charset="0"/>
                <a:cs typeface="Times New Roman" panose="02020603050405020304" pitchFamily="18" charset="0"/>
              </a:rPr>
              <a:t>This can help trigger a conversation with the customer and understand their pain points and possibly fix the situation even before the churn occurs. </a:t>
            </a:r>
          </a:p>
          <a:p>
            <a:pPr marL="285750" lvl="0" indent="-285750" algn="just" defTabSz="457200">
              <a:lnSpc>
                <a:spcPct val="90000"/>
              </a:lnSpc>
              <a:spcBef>
                <a:spcPct val="20000"/>
              </a:spcBef>
              <a:spcAft>
                <a:spcPts val="600"/>
              </a:spcAft>
              <a:buClr>
                <a:schemeClr val="tx1"/>
              </a:buClr>
              <a:buSzPct val="80000"/>
              <a:buFont typeface="Wingdings 2" charset="2"/>
              <a:buChar char="•"/>
            </a:pPr>
            <a:r>
              <a:rPr lang="en-US" sz="1400" dirty="0">
                <a:latin typeface="Times New Roman" panose="02020603050405020304" pitchFamily="18" charset="0"/>
                <a:cs typeface="Times New Roman" panose="02020603050405020304" pitchFamily="18" charset="0"/>
              </a:rPr>
              <a:t>This can create more customer entanglement as the RM would reach out to them anticipating issues that will eventually increase their lifetime value.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AF71-0366-C33A-45A4-802D12431787}"/>
              </a:ext>
            </a:extLst>
          </p:cNvPr>
          <p:cNvSpPr>
            <a:spLocks noGrp="1"/>
          </p:cNvSpPr>
          <p:nvPr>
            <p:ph type="title"/>
          </p:nvPr>
        </p:nvSpPr>
        <p:spPr>
          <a:xfrm>
            <a:off x="689339" y="157396"/>
            <a:ext cx="7765322" cy="727838"/>
          </a:xfrm>
        </p:spPr>
        <p:txBody>
          <a:bodyPr>
            <a:normAutofit/>
          </a:bodyPr>
          <a:lstStyle/>
          <a:p>
            <a:r>
              <a:rPr lang="en-US" sz="2700" b="1" dirty="0">
                <a:solidFill>
                  <a:schemeClr val="tx1"/>
                </a:solidFill>
                <a:latin typeface="Times New Roman" panose="02020603050405020304" pitchFamily="18" charset="0"/>
                <a:cs typeface="Times New Roman" panose="02020603050405020304" pitchFamily="18" charset="0"/>
              </a:rPr>
              <a:t>References</a:t>
            </a:r>
            <a:endParaRPr lang="en-IN" sz="27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C00352-A125-CC72-E924-E7235469ED50}"/>
              </a:ext>
            </a:extLst>
          </p:cNvPr>
          <p:cNvSpPr txBox="1"/>
          <p:nvPr/>
        </p:nvSpPr>
        <p:spPr>
          <a:xfrm>
            <a:off x="742222" y="885234"/>
            <a:ext cx="7712439" cy="2633413"/>
          </a:xfrm>
          <a:prstGeom prst="rect">
            <a:avLst/>
          </a:prstGeom>
          <a:noFill/>
        </p:spPr>
        <p:txBody>
          <a:bodyPr wrap="square" rtlCol="0">
            <a:spAutoFit/>
          </a:bodyPr>
          <a:lstStyle/>
          <a:p>
            <a:pPr marL="342900" indent="-342900">
              <a:lnSpc>
                <a:spcPct val="150000"/>
              </a:lnSpc>
              <a:buAutoNum type="arabicParenR"/>
            </a:pPr>
            <a:r>
              <a:rPr lang="en-IN" sz="1600" dirty="0">
                <a:latin typeface="Times New Roman" panose="02020603050405020304" pitchFamily="18" charset="0"/>
                <a:cs typeface="Times New Roman" panose="02020603050405020304" pitchFamily="18" charset="0"/>
              </a:rPr>
              <a:t>Kaggle: </a:t>
            </a:r>
            <a:r>
              <a:rPr lang="en-IN" sz="1600" dirty="0">
                <a:latin typeface="Times New Roman" panose="02020603050405020304" pitchFamily="18" charset="0"/>
                <a:cs typeface="Times New Roman" panose="02020603050405020304" pitchFamily="18" charset="0"/>
                <a:hlinkClick r:id="rId2"/>
              </a:rPr>
              <a:t>https://www.kaggle.com/datasets/zagarsuren/telecom-churn-dataset-ibm-watson-analytics/data</a:t>
            </a:r>
            <a:endParaRPr lang="en-IN" sz="1600" dirty="0">
              <a:latin typeface="Times New Roman" panose="02020603050405020304" pitchFamily="18" charset="0"/>
              <a:cs typeface="Times New Roman" panose="02020603050405020304" pitchFamily="18" charset="0"/>
            </a:endParaRPr>
          </a:p>
          <a:p>
            <a:pPr marL="342900" indent="-342900" algn="just">
              <a:lnSpc>
                <a:spcPct val="150000"/>
              </a:lnSpc>
              <a:buAutoNum type="arabicParenR"/>
            </a:pPr>
            <a:r>
              <a:rPr lang="en-IN" sz="1600" dirty="0">
                <a:latin typeface="Times New Roman" panose="02020603050405020304" pitchFamily="18" charset="0"/>
                <a:cs typeface="Times New Roman" panose="02020603050405020304" pitchFamily="18" charset="0"/>
              </a:rPr>
              <a:t>S. </a:t>
            </a:r>
            <a:r>
              <a:rPr lang="en-IN" sz="1600" dirty="0" err="1">
                <a:latin typeface="Times New Roman" panose="02020603050405020304" pitchFamily="18" charset="0"/>
                <a:cs typeface="Times New Roman" panose="02020603050405020304" pitchFamily="18" charset="0"/>
              </a:rPr>
              <a:t>Stehani</a:t>
            </a:r>
            <a:r>
              <a:rPr lang="en-IN" sz="1600" dirty="0">
                <a:latin typeface="Times New Roman" panose="02020603050405020304" pitchFamily="18" charset="0"/>
                <a:cs typeface="Times New Roman" panose="02020603050405020304" pitchFamily="18" charset="0"/>
              </a:rPr>
              <a:t>, N. </a:t>
            </a:r>
            <a:r>
              <a:rPr lang="en-IN" sz="1600" dirty="0" err="1">
                <a:latin typeface="Times New Roman" panose="02020603050405020304" pitchFamily="18" charset="0"/>
                <a:cs typeface="Times New Roman" panose="02020603050405020304" pitchFamily="18" charset="0"/>
              </a:rPr>
              <a:t>Karunya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J.B.Ranjan</a:t>
            </a:r>
            <a:r>
              <a:rPr lang="en-IN" sz="1600" dirty="0">
                <a:latin typeface="Times New Roman" panose="02020603050405020304" pitchFamily="18" charset="0"/>
                <a:cs typeface="Times New Roman" panose="02020603050405020304" pitchFamily="18" charset="0"/>
              </a:rPr>
              <a:t>, Sagara </a:t>
            </a:r>
            <a:r>
              <a:rPr lang="en-IN" sz="1600" dirty="0" err="1">
                <a:latin typeface="Times New Roman" panose="02020603050405020304" pitchFamily="18" charset="0"/>
                <a:cs typeface="Times New Roman" panose="02020603050405020304" pitchFamily="18" charset="0"/>
              </a:rPr>
              <a:t>Sumathipala</a:t>
            </a:r>
            <a:r>
              <a:rPr lang="en-IN" sz="1600" dirty="0">
                <a:latin typeface="Times New Roman" panose="02020603050405020304" pitchFamily="18" charset="0"/>
                <a:cs typeface="Times New Roman" panose="02020603050405020304" pitchFamily="18" charset="0"/>
              </a:rPr>
              <a:t>, T.C. </a:t>
            </a:r>
            <a:r>
              <a:rPr lang="en-IN" sz="1600" dirty="0" err="1">
                <a:latin typeface="Times New Roman" panose="02020603050405020304" pitchFamily="18" charset="0"/>
                <a:cs typeface="Times New Roman" panose="02020603050405020304" pitchFamily="18" charset="0"/>
              </a:rPr>
              <a:t>Sandanayake</a:t>
            </a:r>
            <a:r>
              <a:rPr lang="en-IN" sz="1600" dirty="0">
                <a:latin typeface="Times New Roman" panose="02020603050405020304" pitchFamily="18" charset="0"/>
                <a:cs typeface="Times New Roman" panose="02020603050405020304" pitchFamily="18" charset="0"/>
              </a:rPr>
              <a:t>, “Customer Churn Reasoning in Telecommunication Domain”, March 2020.</a:t>
            </a:r>
          </a:p>
          <a:p>
            <a:pPr marL="342900" indent="-342900" algn="just">
              <a:lnSpc>
                <a:spcPct val="150000"/>
              </a:lnSpc>
              <a:buAutoNum type="arabicParenR"/>
            </a:pPr>
            <a:r>
              <a:rPr lang="en-IN" sz="1600" dirty="0">
                <a:latin typeface="Times New Roman" panose="02020603050405020304" pitchFamily="18" charset="0"/>
                <a:cs typeface="Times New Roman" panose="02020603050405020304" pitchFamily="18" charset="0"/>
              </a:rPr>
              <a:t>Hennig‐</a:t>
            </a:r>
            <a:r>
              <a:rPr lang="en-IN" sz="1600" dirty="0" err="1">
                <a:latin typeface="Times New Roman" panose="02020603050405020304" pitchFamily="18" charset="0"/>
                <a:cs typeface="Times New Roman" panose="02020603050405020304" pitchFamily="18" charset="0"/>
              </a:rPr>
              <a:t>Thurau</a:t>
            </a:r>
            <a:r>
              <a:rPr lang="en-IN" sz="1600" dirty="0">
                <a:latin typeface="Times New Roman" panose="02020603050405020304" pitchFamily="18" charset="0"/>
                <a:cs typeface="Times New Roman" panose="02020603050405020304" pitchFamily="18" charset="0"/>
              </a:rPr>
              <a:t>, Thorsten, and Alexander Klee. “The Impact of Customer Satisfaction and Relationship Quality on Customer Retention: A Critical Reassessment and Model Development.” Psychology &amp; Marketing 14, no. 8 (December 1, 1997): 737–64.</a:t>
            </a:r>
          </a:p>
        </p:txBody>
      </p:sp>
    </p:spTree>
    <p:extLst>
      <p:ext uri="{BB962C8B-B14F-4D97-AF65-F5344CB8AC3E}">
        <p14:creationId xmlns:p14="http://schemas.microsoft.com/office/powerpoint/2010/main" val="293663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4E82-E3BB-9B69-7DB7-3889663EDD79}"/>
              </a:ext>
            </a:extLst>
          </p:cNvPr>
          <p:cNvSpPr>
            <a:spLocks noGrp="1"/>
          </p:cNvSpPr>
          <p:nvPr>
            <p:ph type="title"/>
          </p:nvPr>
        </p:nvSpPr>
        <p:spPr>
          <a:xfrm>
            <a:off x="689339" y="2207831"/>
            <a:ext cx="7765322" cy="727838"/>
          </a:xfrm>
        </p:spPr>
        <p:txBody>
          <a:bodyPr>
            <a:normAutofit/>
          </a:bodyPr>
          <a:lstStyle/>
          <a:p>
            <a:r>
              <a:rPr lang="en-US" sz="2700" b="1" dirty="0">
                <a:solidFill>
                  <a:schemeClr val="tx1"/>
                </a:solidFill>
                <a:latin typeface="Times New Roman" panose="02020603050405020304" pitchFamily="18" charset="0"/>
                <a:cs typeface="Times New Roman" panose="02020603050405020304" pitchFamily="18" charset="0"/>
              </a:rPr>
              <a:t>Q &amp; A</a:t>
            </a:r>
            <a:endParaRPr lang="en-IN" sz="27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221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8CE032-6915-07B8-6B44-F3AF6FD411FD}"/>
              </a:ext>
            </a:extLst>
          </p:cNvPr>
          <p:cNvSpPr txBox="1"/>
          <p:nvPr/>
        </p:nvSpPr>
        <p:spPr>
          <a:xfrm>
            <a:off x="2540833" y="2279362"/>
            <a:ext cx="4062334" cy="584775"/>
          </a:xfrm>
          <a:prstGeom prst="rect">
            <a:avLst/>
          </a:prstGeom>
          <a:noFill/>
        </p:spPr>
        <p:txBody>
          <a:bodyPr wrap="square" rtlCol="0">
            <a:spAutoFit/>
          </a:bodyPr>
          <a:lstStyle/>
          <a:p>
            <a:pPr algn="ctr"/>
            <a:r>
              <a:rPr lang="en-US" sz="3200" dirty="0"/>
              <a:t>Thank You.</a:t>
            </a:r>
            <a:endParaRPr lang="en-IN" sz="3200" dirty="0"/>
          </a:p>
        </p:txBody>
      </p:sp>
    </p:spTree>
    <p:extLst>
      <p:ext uri="{BB962C8B-B14F-4D97-AF65-F5344CB8AC3E}">
        <p14:creationId xmlns:p14="http://schemas.microsoft.com/office/powerpoint/2010/main" val="42493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71854" y="286215"/>
            <a:ext cx="4483554" cy="727837"/>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sz="2200" b="1" dirty="0">
                <a:cs typeface="Times New Roman" panose="02020603050405020304" pitchFamily="18" charset="0"/>
              </a:rPr>
              <a:t>PROBLEM STATEMENT AND MOTIVATION</a:t>
            </a:r>
          </a:p>
        </p:txBody>
      </p:sp>
      <p:sp>
        <p:nvSpPr>
          <p:cNvPr id="61" name="Google Shape;61;p14"/>
          <p:cNvSpPr txBox="1">
            <a:spLocks noGrp="1"/>
          </p:cNvSpPr>
          <p:nvPr>
            <p:ph type="body" idx="1"/>
          </p:nvPr>
        </p:nvSpPr>
        <p:spPr>
          <a:xfrm>
            <a:off x="3777843" y="843776"/>
            <a:ext cx="5053921" cy="4449336"/>
          </a:xfrm>
          <a:prstGeom prst="rect">
            <a:avLst/>
          </a:prstGeom>
        </p:spPr>
        <p:txBody>
          <a:bodyPr spcFirstLastPara="1" vert="horz" lIns="91440" tIns="45720" rIns="91440" bIns="45720" rtlCol="0" anchor="ctr" anchorCtr="0">
            <a:normAutofit/>
          </a:bodyPr>
          <a:lstStyle/>
          <a:p>
            <a:pPr marL="457200" lvl="0" indent="-369570" algn="just" defTabSz="457200">
              <a:lnSpc>
                <a:spcPct val="90000"/>
              </a:lnSpc>
              <a:spcBef>
                <a:spcPct val="20000"/>
              </a:spcBef>
              <a:spcAft>
                <a:spcPts val="600"/>
              </a:spcAft>
              <a:buClr>
                <a:schemeClr val="tx1"/>
              </a:buClr>
              <a:buSzPct val="700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Titillium Web"/>
              </a:rPr>
              <a:t>In the telecom sector, a huge volume of data is being generated daily. Decision-makers emphasized that attaining new customers is costlier than retaining the existing ones.</a:t>
            </a:r>
          </a:p>
          <a:p>
            <a:pPr marL="457200" lvl="0" indent="-369570" algn="just" defTabSz="457200">
              <a:lnSpc>
                <a:spcPct val="90000"/>
              </a:lnSpc>
              <a:spcBef>
                <a:spcPct val="20000"/>
              </a:spcBef>
              <a:spcAft>
                <a:spcPts val="600"/>
              </a:spcAft>
              <a:buClr>
                <a:schemeClr val="tx1"/>
              </a:buClr>
              <a:buSzPct val="700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Titillium Web"/>
              </a:rPr>
              <a:t>This proposes a churn prediction model that uses classification and clustering techniques to identify the churn customers and provides the factors behind the churning of customers in the telecom sector.</a:t>
            </a:r>
          </a:p>
          <a:p>
            <a:pPr marL="457200" lvl="0" indent="-369570" algn="just" defTabSz="457200">
              <a:lnSpc>
                <a:spcPct val="90000"/>
              </a:lnSpc>
              <a:spcBef>
                <a:spcPct val="20000"/>
              </a:spcBef>
              <a:spcAft>
                <a:spcPts val="600"/>
              </a:spcAft>
              <a:buClr>
                <a:schemeClr val="tx1"/>
              </a:buClr>
              <a:buSzPct val="700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Titillium Web"/>
              </a:rPr>
              <a:t>The proposed churn prediction model is evaluated using metrics, such as accuracy, precision, and recall.</a:t>
            </a:r>
          </a:p>
          <a:p>
            <a:pPr marL="457200" lvl="0" indent="-369570" algn="just" defTabSz="457200">
              <a:lnSpc>
                <a:spcPct val="90000"/>
              </a:lnSpc>
              <a:spcBef>
                <a:spcPct val="20000"/>
              </a:spcBef>
              <a:spcAft>
                <a:spcPts val="600"/>
              </a:spcAft>
              <a:buClr>
                <a:schemeClr val="tx1"/>
              </a:buClr>
              <a:buSzPct val="700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sym typeface="Titillium Web"/>
              </a:rPr>
              <a:t>By knowing the significant churn factors from customers' data, Customer Relationship Management(CRM)can improve productivity, recommend relevant promotions to the group of likely churn customers based on similar behavior patterns, and excessively improve marketing campaigns of the company.</a:t>
            </a:r>
            <a:endParaRPr lang="en-US" sz="1400" dirty="0">
              <a:latin typeface="Times New Roman" panose="02020603050405020304" pitchFamily="18" charset="0"/>
              <a:cs typeface="Times New Roman" panose="02020603050405020304" pitchFamily="18" charset="0"/>
            </a:endParaRPr>
          </a:p>
        </p:txBody>
      </p:sp>
      <p:pic>
        <p:nvPicPr>
          <p:cNvPr id="63" name="Picture 62" descr="Top shot of a representation of networks with stick figures.">
            <a:extLst>
              <a:ext uri="{FF2B5EF4-FFF2-40B4-BE49-F238E27FC236}">
                <a16:creationId xmlns:a16="http://schemas.microsoft.com/office/drawing/2014/main" id="{F98CEC12-DB4F-16D9-42A5-C0DCC933050E}"/>
              </a:ext>
            </a:extLst>
          </p:cNvPr>
          <p:cNvPicPr>
            <a:picLocks noChangeAspect="1"/>
          </p:cNvPicPr>
          <p:nvPr/>
        </p:nvPicPr>
        <p:blipFill rotWithShape="1">
          <a:blip r:embed="rId4"/>
          <a:srcRect l="39752" r="15917" b="-2"/>
          <a:stretch/>
        </p:blipFill>
        <p:spPr>
          <a:xfrm>
            <a:off x="-7986" y="10"/>
            <a:ext cx="3428736" cy="5143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57163" y="836676"/>
            <a:ext cx="3084058" cy="347014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2700" b="1" dirty="0">
                <a:latin typeface="Times New Roman" panose="02020603050405020304" pitchFamily="18" charset="0"/>
                <a:cs typeface="Times New Roman" panose="02020603050405020304" pitchFamily="18" charset="0"/>
              </a:rPr>
              <a:t>Introduction</a:t>
            </a:r>
          </a:p>
        </p:txBody>
      </p:sp>
      <p:sp>
        <p:nvSpPr>
          <p:cNvPr id="67" name="Google Shape;67;p15"/>
          <p:cNvSpPr txBox="1">
            <a:spLocks noGrp="1"/>
          </p:cNvSpPr>
          <p:nvPr>
            <p:ph type="body" idx="1"/>
          </p:nvPr>
        </p:nvSpPr>
        <p:spPr>
          <a:xfrm>
            <a:off x="3612479" y="408297"/>
            <a:ext cx="5160262" cy="4832195"/>
          </a:xfrm>
          <a:prstGeom prst="rect">
            <a:avLst/>
          </a:prstGeom>
        </p:spPr>
        <p:txBody>
          <a:bodyPr spcFirstLastPara="1" vert="horz" lIns="91440" tIns="45720" rIns="91440" bIns="45720" rtlCol="0" anchor="ctr" anchorCtr="0">
            <a:normAutofit fontScale="55000" lnSpcReduction="20000"/>
          </a:bodyPr>
          <a:lstStyle/>
          <a:p>
            <a:pPr marL="609600" lvl="0" indent="-457200" algn="just" defTabSz="457200">
              <a:lnSpc>
                <a:spcPct val="120000"/>
              </a:lnSpc>
              <a:spcBef>
                <a:spcPct val="20000"/>
              </a:spcBef>
              <a:spcAft>
                <a:spcPts val="600"/>
              </a:spcAft>
              <a:buClr>
                <a:schemeClr val="tx1"/>
              </a:buClr>
              <a:buSzPct val="7000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sym typeface="Roboto"/>
              </a:rPr>
              <a:t>Customer churn is broadly classified into two categories: accidental and intentional, with accidental churn occurring due to external factors like financial constraints and intentional churn arising from customers switching to competitors offering better services or prices.</a:t>
            </a:r>
          </a:p>
          <a:p>
            <a:pPr marL="609600" lvl="0" indent="-457200" algn="just" defTabSz="457200">
              <a:lnSpc>
                <a:spcPct val="120000"/>
              </a:lnSpc>
              <a:spcBef>
                <a:spcPct val="20000"/>
              </a:spcBef>
              <a:spcAft>
                <a:spcPts val="600"/>
              </a:spcAft>
              <a:buClr>
                <a:schemeClr val="tx1"/>
              </a:buClr>
              <a:buSzPct val="7000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sym typeface="Roboto"/>
              </a:rPr>
              <a:t>The project focuses on investigating the primary causes of customer churn using Telecom customer data.</a:t>
            </a:r>
          </a:p>
          <a:p>
            <a:pPr marL="609600" lvl="0" indent="-457200" algn="just" defTabSz="457200">
              <a:lnSpc>
                <a:spcPct val="120000"/>
              </a:lnSpc>
              <a:spcBef>
                <a:spcPct val="20000"/>
              </a:spcBef>
              <a:spcAft>
                <a:spcPts val="600"/>
              </a:spcAft>
              <a:buClr>
                <a:schemeClr val="tx1"/>
              </a:buClr>
              <a:buSzPct val="7000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sym typeface="Roboto"/>
              </a:rPr>
              <a:t>Data collection and processing were conducted to prepare the dataset for analysis.</a:t>
            </a:r>
          </a:p>
          <a:p>
            <a:pPr marL="609600" lvl="0" indent="-457200" algn="just" defTabSz="457200">
              <a:lnSpc>
                <a:spcPct val="120000"/>
              </a:lnSpc>
              <a:spcBef>
                <a:spcPct val="20000"/>
              </a:spcBef>
              <a:spcAft>
                <a:spcPts val="600"/>
              </a:spcAft>
              <a:buClr>
                <a:schemeClr val="tx1"/>
              </a:buClr>
              <a:buSzPct val="7000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sym typeface="Roboto"/>
              </a:rPr>
              <a:t>Four prominent machine learning algorithms Random Forest (RF), Support Vector Machine (SVM), Decision Tree (DT), and k-nearest Neighbors (KNN) were implemented and compared using the processed data.</a:t>
            </a:r>
          </a:p>
          <a:p>
            <a:pPr marL="609600" lvl="0" indent="-457200" algn="just" defTabSz="457200">
              <a:lnSpc>
                <a:spcPct val="120000"/>
              </a:lnSpc>
              <a:spcBef>
                <a:spcPct val="20000"/>
              </a:spcBef>
              <a:spcAft>
                <a:spcPts val="600"/>
              </a:spcAft>
              <a:buClr>
                <a:schemeClr val="tx1"/>
              </a:buClr>
              <a:buSzPct val="7000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sym typeface="Roboto"/>
              </a:rPr>
              <a:t>The objective is to identify the most effective algorithm for predicting and understanding customer churn patterns, ultimately aiding in retention strategies and business decision-making.</a:t>
            </a:r>
          </a:p>
          <a:p>
            <a:pPr marL="0" lvl="0" indent="0" defTabSz="457200">
              <a:lnSpc>
                <a:spcPct val="90000"/>
              </a:lnSpc>
              <a:spcBef>
                <a:spcPct val="20000"/>
              </a:spcBef>
              <a:spcAft>
                <a:spcPts val="600"/>
              </a:spcAft>
              <a:buSzPct val="70000"/>
              <a:buFont typeface="Wingdings 2" charset="2"/>
              <a:buNone/>
            </a:pP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1"/>
          <p:cNvSpPr txBox="1">
            <a:spLocks noGrp="1"/>
          </p:cNvSpPr>
          <p:nvPr>
            <p:ph type="sldNum" sz="quarter" idx="12"/>
          </p:nvPr>
        </p:nvSpPr>
        <p:spPr>
          <a:xfrm>
            <a:off x="8480584" y="4749851"/>
            <a:ext cx="548700" cy="393600"/>
          </a:xfrm>
          <a:prstGeom prst="rect">
            <a:avLst/>
          </a:prstGeom>
          <a:noFill/>
          <a:ln>
            <a:noFill/>
          </a:ln>
          <a:effectLst>
            <a:outerShdw blurRad="14288" dist="9525" dir="5400000" algn="bl" rotWithShape="0">
              <a:schemeClr val="dk1">
                <a:alpha val="34901"/>
              </a:schemeClr>
            </a:outerShdw>
          </a:effectLst>
        </p:spPr>
        <p:txBody>
          <a:bodyPr spcFirstLastPara="1" wrap="square" lIns="0" tIns="0" rIns="0" bIns="0" anchor="ctr" anchorCtr="0">
            <a:noAutofit/>
          </a:bodyPr>
          <a:lstStyle/>
          <a:p>
            <a:pPr marL="0" lvl="0" indent="0" algn="r" rtl="0">
              <a:lnSpc>
                <a:spcPct val="90000"/>
              </a:lnSpc>
              <a:spcBef>
                <a:spcPts val="0"/>
              </a:spcBef>
              <a:spcAft>
                <a:spcPts val="0"/>
              </a:spcAft>
              <a:buSzPts val="1200"/>
              <a:buNone/>
            </a:pPr>
            <a:fld id="{00000000-1234-1234-1234-123412341234}" type="slidenum">
              <a:rPr lang="en-US"/>
              <a:t>4</a:t>
            </a:fld>
            <a:endParaRPr/>
          </a:p>
        </p:txBody>
      </p:sp>
      <p:sp>
        <p:nvSpPr>
          <p:cNvPr id="108" name="Google Shape;108;p11"/>
          <p:cNvSpPr txBox="1"/>
          <p:nvPr/>
        </p:nvSpPr>
        <p:spPr>
          <a:xfrm>
            <a:off x="194214" y="837473"/>
            <a:ext cx="567581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a:latin typeface="Times New Roman" panose="02020603050405020304" pitchFamily="18" charset="0"/>
                <a:ea typeface="Arial"/>
                <a:cs typeface="Times New Roman" panose="02020603050405020304" pitchFamily="18" charset="0"/>
                <a:sym typeface="Arial"/>
              </a:rPr>
              <a:t>Support Vector Machine (SVM):</a:t>
            </a:r>
            <a:endParaRPr dirty="0">
              <a:latin typeface="Times New Roman" panose="02020603050405020304" pitchFamily="18" charset="0"/>
              <a:cs typeface="Times New Roman" panose="02020603050405020304" pitchFamily="18" charset="0"/>
            </a:endParaRPr>
          </a:p>
        </p:txBody>
      </p:sp>
      <p:sp>
        <p:nvSpPr>
          <p:cNvPr id="109" name="Google Shape;109;p11"/>
          <p:cNvSpPr/>
          <p:nvPr/>
        </p:nvSpPr>
        <p:spPr>
          <a:xfrm>
            <a:off x="5484291" y="650490"/>
            <a:ext cx="3341643" cy="2035665"/>
          </a:xfrm>
          <a:prstGeom prst="rect">
            <a:avLst/>
          </a:prstGeom>
          <a:blipFill rotWithShape="1">
            <a:blip r:embed="rId3">
              <a:alphaModFix/>
            </a:blip>
            <a:stretch>
              <a:fillRect/>
            </a:stretch>
          </a:blipFill>
          <a:ln w="25400" cap="flat" cmpd="sng">
            <a:solidFill>
              <a:srgbClr val="005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0" name="Google Shape;110;p11"/>
          <p:cNvSpPr txBox="1"/>
          <p:nvPr/>
        </p:nvSpPr>
        <p:spPr>
          <a:xfrm>
            <a:off x="194214" y="1301160"/>
            <a:ext cx="5109088" cy="138499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tx1"/>
              </a:buClr>
              <a:buSzPts val="1400"/>
              <a:buFont typeface="Arial"/>
              <a:buChar char="•"/>
            </a:pPr>
            <a:r>
              <a:rPr lang="en-US" sz="1400" b="0" i="0" u="none" strike="noStrike" cap="none" dirty="0">
                <a:latin typeface="Times New Roman" panose="02020603050405020304" pitchFamily="18" charset="0"/>
                <a:ea typeface="Arial"/>
                <a:cs typeface="Times New Roman" panose="02020603050405020304" pitchFamily="18" charset="0"/>
                <a:sym typeface="Arial"/>
              </a:rPr>
              <a:t>Support Vector Machine or SVM is one of the most popular Supervised Learning algorithms. </a:t>
            </a:r>
            <a:endParaRPr sz="1400"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chemeClr val="tx1"/>
              </a:buClr>
              <a:buSzPts val="1400"/>
              <a:buFont typeface="Arial"/>
              <a:buChar char="•"/>
            </a:pPr>
            <a:r>
              <a:rPr lang="en-US" sz="1400" b="0" i="0" u="none" strike="noStrike" cap="none" dirty="0">
                <a:latin typeface="Times New Roman" panose="02020603050405020304" pitchFamily="18" charset="0"/>
                <a:ea typeface="Arial"/>
                <a:cs typeface="Times New Roman" panose="02020603050405020304" pitchFamily="18" charset="0"/>
                <a:sym typeface="Arial"/>
              </a:rPr>
              <a:t>The goal of the SVM algorithm is to create the best line or decision boundary that can segregate n-dimensional space into classes so that we can easily put the new data point in the correct category in the future. </a:t>
            </a:r>
            <a:endParaRPr sz="1400" b="0" i="0" u="none" strike="noStrike" cap="none" dirty="0">
              <a:latin typeface="Times New Roman" panose="02020603050405020304" pitchFamily="18" charset="0"/>
              <a:ea typeface="Arial"/>
              <a:cs typeface="Times New Roman" panose="02020603050405020304" pitchFamily="18" charset="0"/>
              <a:sym typeface="Arial"/>
            </a:endParaRPr>
          </a:p>
        </p:txBody>
      </p:sp>
      <p:sp>
        <p:nvSpPr>
          <p:cNvPr id="111" name="Google Shape;111;p11"/>
          <p:cNvSpPr txBox="1"/>
          <p:nvPr/>
        </p:nvSpPr>
        <p:spPr>
          <a:xfrm>
            <a:off x="195943" y="2811288"/>
            <a:ext cx="405056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a:latin typeface="Times New Roman" panose="02020603050405020304" pitchFamily="18" charset="0"/>
                <a:ea typeface="Titillium Web"/>
                <a:cs typeface="Times New Roman" panose="02020603050405020304" pitchFamily="18" charset="0"/>
                <a:sym typeface="Titillium Web"/>
              </a:rPr>
              <a:t>Random Forest Classifier (RF):</a:t>
            </a:r>
            <a:endParaRPr dirty="0">
              <a:latin typeface="Times New Roman" panose="02020603050405020304" pitchFamily="18" charset="0"/>
              <a:cs typeface="Times New Roman" panose="02020603050405020304" pitchFamily="18" charset="0"/>
            </a:endParaRPr>
          </a:p>
        </p:txBody>
      </p:sp>
      <p:sp>
        <p:nvSpPr>
          <p:cNvPr id="112" name="Google Shape;112;p11"/>
          <p:cNvSpPr txBox="1"/>
          <p:nvPr/>
        </p:nvSpPr>
        <p:spPr>
          <a:xfrm>
            <a:off x="195943" y="3149842"/>
            <a:ext cx="4745812" cy="138495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tx1"/>
              </a:buClr>
              <a:buSzPts val="1400"/>
              <a:buFont typeface="Arial"/>
              <a:buChar char="•"/>
            </a:pPr>
            <a:r>
              <a:rPr lang="en-US" sz="1400" b="0" i="0" u="none" strike="noStrike" cap="none" dirty="0">
                <a:latin typeface="Times New Roman" panose="02020603050405020304" pitchFamily="18" charset="0"/>
                <a:ea typeface="Arial"/>
                <a:cs typeface="Times New Roman" panose="02020603050405020304" pitchFamily="18" charset="0"/>
                <a:sym typeface="Arial"/>
              </a:rPr>
              <a:t>Random Forest can be used for both Classification and Regression problems in ML. It is based on the concept of </a:t>
            </a:r>
            <a:r>
              <a:rPr lang="en-US" sz="1400" i="0" u="none" strike="noStrike" cap="none" dirty="0">
                <a:latin typeface="Times New Roman" panose="02020603050405020304" pitchFamily="18" charset="0"/>
                <a:ea typeface="Arial"/>
                <a:cs typeface="Times New Roman" panose="02020603050405020304" pitchFamily="18" charset="0"/>
                <a:sym typeface="Arial"/>
              </a:rPr>
              <a:t>ensemble learning.</a:t>
            </a:r>
            <a:endParaRPr sz="1400" i="1" u="none" strike="noStrike" cap="none" dirty="0">
              <a:latin typeface="Times New Roman" panose="02020603050405020304" pitchFamily="18" charset="0"/>
              <a:ea typeface="Arial"/>
              <a:cs typeface="Times New Roman" panose="02020603050405020304" pitchFamily="18" charset="0"/>
              <a:sym typeface="Arial"/>
            </a:endParaRPr>
          </a:p>
          <a:p>
            <a:pPr marL="285750" marR="0" lvl="0" indent="-285750" algn="just" rtl="0">
              <a:lnSpc>
                <a:spcPct val="100000"/>
              </a:lnSpc>
              <a:spcBef>
                <a:spcPts val="0"/>
              </a:spcBef>
              <a:spcAft>
                <a:spcPts val="0"/>
              </a:spcAft>
              <a:buClr>
                <a:schemeClr val="tx1"/>
              </a:buClr>
              <a:buSzPts val="1400"/>
              <a:buFont typeface="Arial"/>
              <a:buChar char="•"/>
            </a:pPr>
            <a:r>
              <a:rPr lang="en-US" sz="1400" b="0" i="0" u="none" strike="noStrike" cap="none" dirty="0">
                <a:latin typeface="Times New Roman" panose="02020603050405020304" pitchFamily="18" charset="0"/>
                <a:ea typeface="Arial"/>
                <a:cs typeface="Times New Roman" panose="02020603050405020304" pitchFamily="18" charset="0"/>
                <a:sym typeface="Arial"/>
              </a:rPr>
              <a:t> Random Forest is a classifier that contains several decision trees on various subsets of the given dataset and takes the average to improve the predictive accuracy of that dataset</a:t>
            </a:r>
            <a:endParaRPr sz="1400" b="0" i="0" u="none" strike="noStrike" cap="none" dirty="0">
              <a:latin typeface="Times New Roman" panose="02020603050405020304" pitchFamily="18" charset="0"/>
              <a:ea typeface="Arial"/>
              <a:cs typeface="Times New Roman" panose="02020603050405020304" pitchFamily="18" charset="0"/>
              <a:sym typeface="Arial"/>
            </a:endParaRPr>
          </a:p>
        </p:txBody>
      </p:sp>
      <p:sp>
        <p:nvSpPr>
          <p:cNvPr id="113" name="Google Shape;113;p11"/>
          <p:cNvSpPr/>
          <p:nvPr/>
        </p:nvSpPr>
        <p:spPr>
          <a:xfrm>
            <a:off x="5484291" y="2873138"/>
            <a:ext cx="3340042" cy="1876713"/>
          </a:xfrm>
          <a:prstGeom prst="rect">
            <a:avLst/>
          </a:prstGeom>
          <a:blipFill rotWithShape="1">
            <a:blip r:embed="rId4">
              <a:alphaModFix/>
            </a:blip>
            <a:stretch>
              <a:fillRect/>
            </a:stretch>
          </a:blipFill>
          <a:ln w="25400" cap="flat" cmpd="sng">
            <a:solidFill>
              <a:srgbClr val="005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 name="TextBox 2">
            <a:extLst>
              <a:ext uri="{FF2B5EF4-FFF2-40B4-BE49-F238E27FC236}">
                <a16:creationId xmlns:a16="http://schemas.microsoft.com/office/drawing/2014/main" id="{AF5F3CFA-78F9-B3FF-903A-33F595D2D979}"/>
              </a:ext>
            </a:extLst>
          </p:cNvPr>
          <p:cNvSpPr txBox="1"/>
          <p:nvPr/>
        </p:nvSpPr>
        <p:spPr>
          <a:xfrm>
            <a:off x="1960508" y="43857"/>
            <a:ext cx="4572000" cy="461665"/>
          </a:xfrm>
          <a:prstGeom prst="rect">
            <a:avLst/>
          </a:prstGeom>
          <a:noFill/>
        </p:spPr>
        <p:txBody>
          <a:bodyPr wrap="square">
            <a:spAutoFit/>
          </a:bodyPr>
          <a:lstStyle/>
          <a:p>
            <a:pPr algn="ctr"/>
            <a:r>
              <a:rPr lang="en" sz="2400" b="1" dirty="0">
                <a:latin typeface="Times New Roman" panose="02020603050405020304" pitchFamily="18" charset="0"/>
                <a:cs typeface="Times New Roman" panose="02020603050405020304" pitchFamily="18" charset="0"/>
              </a:rPr>
              <a:t>Methodology and Approach</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9;p12">
            <a:extLst>
              <a:ext uri="{FF2B5EF4-FFF2-40B4-BE49-F238E27FC236}">
                <a16:creationId xmlns:a16="http://schemas.microsoft.com/office/drawing/2014/main" id="{5A9AE8E3-885B-FD89-A96E-5208E1C46106}"/>
              </a:ext>
            </a:extLst>
          </p:cNvPr>
          <p:cNvSpPr txBox="1"/>
          <p:nvPr/>
        </p:nvSpPr>
        <p:spPr>
          <a:xfrm>
            <a:off x="248950" y="317234"/>
            <a:ext cx="440218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a:latin typeface="Times New Roman" panose="02020603050405020304" pitchFamily="18" charset="0"/>
                <a:ea typeface="Arial"/>
                <a:cs typeface="Times New Roman" panose="02020603050405020304" pitchFamily="18" charset="0"/>
                <a:sym typeface="Arial"/>
              </a:rPr>
              <a:t>Decision Tree Classifier (DT):</a:t>
            </a:r>
            <a:endParaRPr dirty="0">
              <a:latin typeface="Times New Roman" panose="02020603050405020304" pitchFamily="18" charset="0"/>
              <a:cs typeface="Times New Roman" panose="02020603050405020304" pitchFamily="18" charset="0"/>
            </a:endParaRPr>
          </a:p>
        </p:txBody>
      </p:sp>
      <p:sp>
        <p:nvSpPr>
          <p:cNvPr id="3" name="Google Shape;120;p12">
            <a:extLst>
              <a:ext uri="{FF2B5EF4-FFF2-40B4-BE49-F238E27FC236}">
                <a16:creationId xmlns:a16="http://schemas.microsoft.com/office/drawing/2014/main" id="{A3F8C218-F223-18EC-1394-554E3AFF83CB}"/>
              </a:ext>
            </a:extLst>
          </p:cNvPr>
          <p:cNvSpPr txBox="1"/>
          <p:nvPr/>
        </p:nvSpPr>
        <p:spPr>
          <a:xfrm>
            <a:off x="248950" y="655788"/>
            <a:ext cx="4557858" cy="160039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tx1"/>
              </a:buClr>
              <a:buSzPts val="1400"/>
              <a:buFont typeface="Arial"/>
              <a:buChar char="•"/>
            </a:pPr>
            <a:r>
              <a:rPr lang="en-US" sz="1400" b="0" i="0" u="none" strike="noStrike" cap="none" dirty="0">
                <a:latin typeface="Times New Roman" panose="02020603050405020304" pitchFamily="18" charset="0"/>
                <a:ea typeface="Titillium Web"/>
                <a:cs typeface="Times New Roman" panose="02020603050405020304" pitchFamily="18" charset="0"/>
                <a:sym typeface="Titillium Web"/>
              </a:rPr>
              <a:t>A Decision tree is a flowchart-like tree structure, where each internal node denotes a test on an attribute, each branch represents an outcome of the test, and each leaf node (terminal node) holds a class label. </a:t>
            </a:r>
            <a:endParaRPr lang="en-US" sz="1400" dirty="0">
              <a:latin typeface="Times New Roman" panose="02020603050405020304" pitchFamily="18" charset="0"/>
              <a:cs typeface="Times New Roman" panose="02020603050405020304" pitchFamily="18" charset="0"/>
            </a:endParaRPr>
          </a:p>
          <a:p>
            <a:pPr marL="342900" marR="0" lvl="0" indent="-342900" algn="just" rtl="0">
              <a:lnSpc>
                <a:spcPct val="100000"/>
              </a:lnSpc>
              <a:spcBef>
                <a:spcPts val="0"/>
              </a:spcBef>
              <a:spcAft>
                <a:spcPts val="0"/>
              </a:spcAft>
              <a:buClr>
                <a:schemeClr val="tx1"/>
              </a:buClr>
              <a:buSzPts val="1400"/>
              <a:buFont typeface="Arial"/>
              <a:buChar char="•"/>
            </a:pPr>
            <a:r>
              <a:rPr lang="en-US" sz="1400" b="0" i="0" u="none" strike="noStrike" cap="none" dirty="0">
                <a:latin typeface="Times New Roman" panose="02020603050405020304" pitchFamily="18" charset="0"/>
                <a:ea typeface="Titillium Web"/>
                <a:cs typeface="Times New Roman" panose="02020603050405020304" pitchFamily="18" charset="0"/>
                <a:sym typeface="Titillium Web"/>
              </a:rPr>
              <a:t>It is a graphical representation for getting all the possible solutions to a problem/decision based on given conditions. </a:t>
            </a:r>
            <a:endParaRPr lang="en-US" sz="1400" dirty="0">
              <a:latin typeface="Times New Roman" panose="02020603050405020304" pitchFamily="18" charset="0"/>
              <a:cs typeface="Times New Roman" panose="02020603050405020304" pitchFamily="18" charset="0"/>
            </a:endParaRPr>
          </a:p>
        </p:txBody>
      </p:sp>
      <p:pic>
        <p:nvPicPr>
          <p:cNvPr id="4" name="Google Shape;121;p12" descr="Decision Trees in Machine Learning, with Examples (Python) - JC Chouinard">
            <a:extLst>
              <a:ext uri="{FF2B5EF4-FFF2-40B4-BE49-F238E27FC236}">
                <a16:creationId xmlns:a16="http://schemas.microsoft.com/office/drawing/2014/main" id="{3D9741A0-E690-9C1E-51A2-9046FC59DF43}"/>
              </a:ext>
            </a:extLst>
          </p:cNvPr>
          <p:cNvPicPr preferRelativeResize="0"/>
          <p:nvPr/>
        </p:nvPicPr>
        <p:blipFill rotWithShape="1">
          <a:blip r:embed="rId2">
            <a:alphaModFix/>
          </a:blip>
          <a:srcRect/>
          <a:stretch/>
        </p:blipFill>
        <p:spPr>
          <a:xfrm>
            <a:off x="5317477" y="227068"/>
            <a:ext cx="3434216" cy="2285674"/>
          </a:xfrm>
          <a:prstGeom prst="rect">
            <a:avLst/>
          </a:prstGeom>
          <a:noFill/>
          <a:ln w="9525" cap="flat" cmpd="sng">
            <a:solidFill>
              <a:schemeClr val="accent1"/>
            </a:solidFill>
            <a:prstDash val="solid"/>
            <a:round/>
            <a:headEnd type="none" w="sm" len="sm"/>
            <a:tailEnd type="none" w="sm" len="sm"/>
          </a:ln>
          <a:effectLst>
            <a:outerShdw blurRad="190500" algn="tl" rotWithShape="0">
              <a:srgbClr val="000000">
                <a:alpha val="69803"/>
              </a:srgbClr>
            </a:outerShdw>
          </a:effectLst>
        </p:spPr>
      </p:pic>
      <p:sp>
        <p:nvSpPr>
          <p:cNvPr id="5" name="Google Shape;122;p12">
            <a:extLst>
              <a:ext uri="{FF2B5EF4-FFF2-40B4-BE49-F238E27FC236}">
                <a16:creationId xmlns:a16="http://schemas.microsoft.com/office/drawing/2014/main" id="{056D1EC8-7C2D-9B8A-586D-6440D31C558F}"/>
              </a:ext>
            </a:extLst>
          </p:cNvPr>
          <p:cNvSpPr txBox="1"/>
          <p:nvPr/>
        </p:nvSpPr>
        <p:spPr>
          <a:xfrm>
            <a:off x="248950" y="2718038"/>
            <a:ext cx="361981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a:latin typeface="Times New Roman" panose="02020603050405020304" pitchFamily="18" charset="0"/>
                <a:ea typeface="Arial"/>
                <a:cs typeface="Times New Roman" panose="02020603050405020304" pitchFamily="18" charset="0"/>
                <a:sym typeface="Arial"/>
              </a:rPr>
              <a:t>K-Nearest Neighbor (KNN):</a:t>
            </a:r>
            <a:endParaRPr dirty="0">
              <a:latin typeface="Times New Roman" panose="02020603050405020304" pitchFamily="18" charset="0"/>
              <a:cs typeface="Times New Roman" panose="02020603050405020304" pitchFamily="18" charset="0"/>
            </a:endParaRPr>
          </a:p>
        </p:txBody>
      </p:sp>
      <p:sp>
        <p:nvSpPr>
          <p:cNvPr id="6" name="Google Shape;123;p12">
            <a:extLst>
              <a:ext uri="{FF2B5EF4-FFF2-40B4-BE49-F238E27FC236}">
                <a16:creationId xmlns:a16="http://schemas.microsoft.com/office/drawing/2014/main" id="{6AF88AB5-F8E8-FFFA-AF67-8A0C575FF3CE}"/>
              </a:ext>
            </a:extLst>
          </p:cNvPr>
          <p:cNvSpPr txBox="1"/>
          <p:nvPr/>
        </p:nvSpPr>
        <p:spPr>
          <a:xfrm>
            <a:off x="248950" y="3166392"/>
            <a:ext cx="4444071" cy="160043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US" sz="1400" b="0" i="0" u="none" strike="noStrike" cap="none" dirty="0">
                <a:latin typeface="Times New Roman" panose="02020603050405020304" pitchFamily="18" charset="0"/>
                <a:ea typeface="Arial"/>
                <a:cs typeface="Times New Roman" panose="02020603050405020304" pitchFamily="18" charset="0"/>
                <a:sym typeface="Arial"/>
              </a:rPr>
              <a:t>K-Nearest Neighbor is one of the simplest Machine Learning algorithms based on Supervised Learning technique. </a:t>
            </a:r>
            <a:endParaRPr sz="1400"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400"/>
              <a:buFont typeface="Arial"/>
              <a:buChar char="•"/>
            </a:pPr>
            <a:r>
              <a:rPr lang="en-US" sz="1400" b="0" i="0" u="none" strike="noStrike" cap="none" dirty="0">
                <a:latin typeface="Times New Roman" panose="02020603050405020304" pitchFamily="18" charset="0"/>
                <a:ea typeface="Arial"/>
                <a:cs typeface="Times New Roman" panose="02020603050405020304" pitchFamily="18" charset="0"/>
                <a:sym typeface="Arial"/>
              </a:rPr>
              <a:t>K-NN algorithm stores all the available data and classifies a new data point based on the similarity. This means when new data appears then it can be easily classified into a well suite category</a:t>
            </a:r>
            <a:r>
              <a:rPr lang="en-US" sz="1400" b="0" i="0" u="none" strike="noStrike" cap="none" dirty="0">
                <a:solidFill>
                  <a:srgbClr val="000000"/>
                </a:solidFill>
                <a:latin typeface="Arial"/>
                <a:ea typeface="Arial"/>
                <a:cs typeface="Arial"/>
                <a:sym typeface="Arial"/>
              </a:rPr>
              <a:t>.</a:t>
            </a:r>
            <a:endParaRPr dirty="0"/>
          </a:p>
        </p:txBody>
      </p:sp>
      <p:pic>
        <p:nvPicPr>
          <p:cNvPr id="7" name="Google Shape;124;p12">
            <a:extLst>
              <a:ext uri="{FF2B5EF4-FFF2-40B4-BE49-F238E27FC236}">
                <a16:creationId xmlns:a16="http://schemas.microsoft.com/office/drawing/2014/main" id="{B1A196F4-6823-923A-E1BE-93219B64E1CF}"/>
              </a:ext>
            </a:extLst>
          </p:cNvPr>
          <p:cNvPicPr preferRelativeResize="0"/>
          <p:nvPr/>
        </p:nvPicPr>
        <p:blipFill rotWithShape="1">
          <a:blip r:embed="rId3">
            <a:alphaModFix/>
          </a:blip>
          <a:srcRect/>
          <a:stretch/>
        </p:blipFill>
        <p:spPr>
          <a:xfrm>
            <a:off x="5317477" y="2910259"/>
            <a:ext cx="3434216" cy="1856572"/>
          </a:xfrm>
          <a:prstGeom prst="rect">
            <a:avLst/>
          </a:prstGeom>
          <a:noFill/>
          <a:ln w="9525" cap="flat" cmpd="sng">
            <a:solidFill>
              <a:schemeClr val="accent1"/>
            </a:solidFill>
            <a:prstDash val="solid"/>
            <a:round/>
            <a:headEnd type="none" w="sm" len="sm"/>
            <a:tailEnd type="none" w="sm" len="sm"/>
          </a:ln>
        </p:spPr>
      </p:pic>
    </p:spTree>
    <p:extLst>
      <p:ext uri="{BB962C8B-B14F-4D97-AF65-F5344CB8AC3E}">
        <p14:creationId xmlns:p14="http://schemas.microsoft.com/office/powerpoint/2010/main" val="69685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69328"/>
            <a:ext cx="8520600" cy="5727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Dataset</a:t>
            </a:r>
            <a:endParaRPr dirty="0">
              <a:solidFill>
                <a:schemeClr val="tx1"/>
              </a:solidFill>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xfrm>
            <a:off x="311700" y="742028"/>
            <a:ext cx="8520600" cy="382684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solidFill>
                  <a:schemeClr val="tx1"/>
                </a:solidFill>
                <a:latin typeface="Times New Roman" panose="02020603050405020304" pitchFamily="18" charset="0"/>
                <a:cs typeface="Times New Roman" panose="02020603050405020304" pitchFamily="18" charset="0"/>
              </a:rPr>
              <a:t>We have collected the data from the Kaggle website- “TELECOM CHURN DATASET (IBM WATSON ANALYTICS)”.</a:t>
            </a:r>
            <a:endParaRPr sz="14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 sz="1400" dirty="0">
                <a:solidFill>
                  <a:schemeClr val="tx1"/>
                </a:solidFill>
                <a:latin typeface="Times New Roman" panose="02020603050405020304" pitchFamily="18" charset="0"/>
                <a:cs typeface="Times New Roman" panose="02020603050405020304" pitchFamily="18" charset="0"/>
              </a:rPr>
              <a:t>There are in total 7043 records with 21 features and the data set includes the following information</a:t>
            </a:r>
          </a:p>
        </p:txBody>
      </p:sp>
      <p:pic>
        <p:nvPicPr>
          <p:cNvPr id="86" name="Google Shape;86;p18"/>
          <p:cNvPicPr preferRelativeResize="0"/>
          <p:nvPr/>
        </p:nvPicPr>
        <p:blipFill>
          <a:blip r:embed="rId3">
            <a:alphaModFix/>
          </a:blip>
          <a:stretch>
            <a:fillRect/>
          </a:stretch>
        </p:blipFill>
        <p:spPr>
          <a:xfrm>
            <a:off x="467575" y="1970049"/>
            <a:ext cx="8089127" cy="28101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236245" y="1778794"/>
            <a:ext cx="4907755" cy="1300163"/>
          </a:xfrm>
          <a:prstGeom prst="rect">
            <a:avLst/>
          </a:prstGeom>
        </p:spPr>
        <p:txBody>
          <a:bodyPr spcFirstLastPara="1" vert="horz" lIns="91440" tIns="45720" rIns="91440" bIns="45720" rtlCol="0" anchor="b" anchorCtr="0">
            <a:normAutofit/>
          </a:bodyPr>
          <a:lstStyle/>
          <a:p>
            <a:pPr marL="0" lvl="0" indent="0" defTabSz="457200">
              <a:lnSpc>
                <a:spcPct val="90000"/>
              </a:lnSpc>
              <a:spcBef>
                <a:spcPct val="0"/>
              </a:spcBef>
              <a:spcAft>
                <a:spcPts val="0"/>
              </a:spcAft>
            </a:pPr>
            <a:r>
              <a:rPr lang="en-US" sz="4200" dirty="0">
                <a:solidFill>
                  <a:schemeClr val="tx1"/>
                </a:solidFill>
                <a:latin typeface="Times New Roman" panose="02020603050405020304" pitchFamily="18" charset="0"/>
                <a:cs typeface="Times New Roman" panose="02020603050405020304" pitchFamily="18" charset="0"/>
              </a:rPr>
              <a:t>Data preprocessing</a:t>
            </a:r>
          </a:p>
        </p:txBody>
      </p:sp>
      <p:pic>
        <p:nvPicPr>
          <p:cNvPr id="93" name="Google Shape;93;p19"/>
          <p:cNvPicPr preferRelativeResize="0"/>
          <p:nvPr/>
        </p:nvPicPr>
        <p:blipFill rotWithShape="1">
          <a:blip r:embed="rId4"/>
          <a:srcRect t="899" r="-5" b="5449"/>
          <a:stretch/>
        </p:blipFill>
        <p:spPr>
          <a:xfrm>
            <a:off x="1035366" y="1078770"/>
            <a:ext cx="3105204" cy="297284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b="1" dirty="0">
                <a:solidFill>
                  <a:schemeClr val="tx1"/>
                </a:solidFill>
                <a:latin typeface="Times New Roman" panose="02020603050405020304" pitchFamily="18" charset="0"/>
                <a:cs typeface="Times New Roman" panose="02020603050405020304" pitchFamily="18" charset="0"/>
              </a:rPr>
              <a:t>Model Architecture and Implementation</a:t>
            </a:r>
            <a:endParaRPr b="1" dirty="0">
              <a:solidFill>
                <a:schemeClr val="tx1"/>
              </a:solidFill>
              <a:latin typeface="Times New Roman" panose="02020603050405020304" pitchFamily="18" charset="0"/>
              <a:cs typeface="Times New Roman" panose="02020603050405020304" pitchFamily="18" charset="0"/>
            </a:endParaRPr>
          </a:p>
        </p:txBody>
      </p:sp>
      <p:pic>
        <p:nvPicPr>
          <p:cNvPr id="100" name="Google Shape;100;p20"/>
          <p:cNvPicPr preferRelativeResize="0"/>
          <p:nvPr/>
        </p:nvPicPr>
        <p:blipFill rotWithShape="1">
          <a:blip r:embed="rId3">
            <a:alphaModFix/>
          </a:blip>
          <a:srcRect/>
          <a:stretch/>
        </p:blipFill>
        <p:spPr>
          <a:xfrm>
            <a:off x="3128218" y="707688"/>
            <a:ext cx="3092313" cy="4305963"/>
          </a:xfrm>
          <a:prstGeom prst="rect">
            <a:avLst/>
          </a:prstGeom>
          <a:noFill/>
          <a:ln w="9525" cap="flat" cmpd="sng">
            <a:solidFill>
              <a:srgbClr val="181F22"/>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D048-B0F7-20FD-29FE-0769EE4FC167}"/>
              </a:ext>
            </a:extLst>
          </p:cNvPr>
          <p:cNvSpPr>
            <a:spLocks noGrp="1"/>
          </p:cNvSpPr>
          <p:nvPr>
            <p:ph type="title"/>
          </p:nvPr>
        </p:nvSpPr>
        <p:spPr>
          <a:xfrm>
            <a:off x="521937" y="808698"/>
            <a:ext cx="2799907" cy="3526104"/>
          </a:xfrm>
        </p:spPr>
        <p:txBody>
          <a:bodyPr vert="horz" lIns="91440" tIns="45720" rIns="91440" bIns="45720" rtlCol="0" anchor="ctr">
            <a:normAutofit/>
          </a:bodyPr>
          <a:lstStyle/>
          <a:p>
            <a:pPr algn="r" defTabSz="457200"/>
            <a:r>
              <a:rPr lang="en-US" sz="3300" b="1" dirty="0">
                <a:solidFill>
                  <a:schemeClr val="bg2">
                    <a:lumMod val="75000"/>
                  </a:schemeClr>
                </a:solidFill>
                <a:cs typeface="Times New Roman" panose="02020603050405020304" pitchFamily="18" charset="0"/>
              </a:rPr>
              <a:t>Libraries Used</a:t>
            </a:r>
          </a:p>
        </p:txBody>
      </p:sp>
      <p:sp>
        <p:nvSpPr>
          <p:cNvPr id="4" name="TextBox 3">
            <a:extLst>
              <a:ext uri="{FF2B5EF4-FFF2-40B4-BE49-F238E27FC236}">
                <a16:creationId xmlns:a16="http://schemas.microsoft.com/office/drawing/2014/main" id="{C4E74D84-BDBE-3545-E024-32615A4B5B08}"/>
              </a:ext>
            </a:extLst>
          </p:cNvPr>
          <p:cNvSpPr txBox="1"/>
          <p:nvPr/>
        </p:nvSpPr>
        <p:spPr>
          <a:xfrm>
            <a:off x="3835625" y="808697"/>
            <a:ext cx="4588183" cy="3526105"/>
          </a:xfrm>
          <a:prstGeom prst="rect">
            <a:avLst/>
          </a:prstGeom>
          <a:effectLst/>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NumPy</a:t>
            </a: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Pandas</a:t>
            </a: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Scikit-learn</a:t>
            </a: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Matplotlib</a:t>
            </a: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Seaborn</a:t>
            </a:r>
          </a:p>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Plotly Express</a:t>
            </a:r>
          </a:p>
        </p:txBody>
      </p:sp>
    </p:spTree>
    <p:extLst>
      <p:ext uri="{BB962C8B-B14F-4D97-AF65-F5344CB8AC3E}">
        <p14:creationId xmlns:p14="http://schemas.microsoft.com/office/powerpoint/2010/main" val="2134405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052FF8C13CDFC41AA3EC1B2E6AF3023" ma:contentTypeVersion="4" ma:contentTypeDescription="Create a new document." ma:contentTypeScope="" ma:versionID="988d278ac70abeaed923bdfb6e1665b2">
  <xsd:schema xmlns:xsd="http://www.w3.org/2001/XMLSchema" xmlns:xs="http://www.w3.org/2001/XMLSchema" xmlns:p="http://schemas.microsoft.com/office/2006/metadata/properties" xmlns:ns3="fbce01c3-37b2-4680-80ac-ce2b7ffb13f9" targetNamespace="http://schemas.microsoft.com/office/2006/metadata/properties" ma:root="true" ma:fieldsID="95f2cb8090fb7e4ba2e1f13c13d9f5eb" ns3:_="">
    <xsd:import namespace="fbce01c3-37b2-4680-80ac-ce2b7ffb13f9"/>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ce01c3-37b2-4680-80ac-ce2b7ffb1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78F3C9-FC8A-4D3E-B38A-3B658FDB470B}">
  <ds:schemaRefs>
    <ds:schemaRef ds:uri="http://schemas.microsoft.com/sharepoint/v3/contenttype/forms"/>
  </ds:schemaRefs>
</ds:datastoreItem>
</file>

<file path=customXml/itemProps2.xml><?xml version="1.0" encoding="utf-8"?>
<ds:datastoreItem xmlns:ds="http://schemas.openxmlformats.org/officeDocument/2006/customXml" ds:itemID="{0B8BD75F-EC1C-49E2-AA07-C077F35A3F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ce01c3-37b2-4680-80ac-ce2b7ffb1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B5EB2A-94F0-4733-A9A9-333323934171}">
  <ds:schemaRefs>
    <ds:schemaRef ds:uri="http://purl.org/dc/dcmitype/"/>
    <ds:schemaRef ds:uri="fbce01c3-37b2-4680-80ac-ce2b7ffb13f9"/>
    <ds:schemaRef ds:uri="http://schemas.microsoft.com/office/infopath/2007/PartnerControls"/>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TM04033921[[fn=Damask]]</Template>
  <TotalTime>1028</TotalTime>
  <Words>953</Words>
  <Application>Microsoft Office PowerPoint</Application>
  <PresentationFormat>On-screen Show (16:9)</PresentationFormat>
  <Paragraphs>71</Paragraphs>
  <Slides>17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Wingdings</vt:lpstr>
      <vt:lpstr>Times New Roman</vt:lpstr>
      <vt:lpstr>Bell MT</vt:lpstr>
      <vt:lpstr>Rockwell</vt:lpstr>
      <vt:lpstr>Bookman Old Style</vt:lpstr>
      <vt:lpstr>Calibri</vt:lpstr>
      <vt:lpstr>Arial</vt:lpstr>
      <vt:lpstr>Wingdings 2</vt:lpstr>
      <vt:lpstr>Damask</vt:lpstr>
      <vt:lpstr>Customer Churn Prediction using Machine Learning</vt:lpstr>
      <vt:lpstr>PROBLEM STATEMENT AND MOTIVATION</vt:lpstr>
      <vt:lpstr>Introduction</vt:lpstr>
      <vt:lpstr>PowerPoint Presentation</vt:lpstr>
      <vt:lpstr>PowerPoint Presentation</vt:lpstr>
      <vt:lpstr>Dataset</vt:lpstr>
      <vt:lpstr>Data preprocessing</vt:lpstr>
      <vt:lpstr>Model Architecture and Implementation</vt:lpstr>
      <vt:lpstr>Libraries Used</vt:lpstr>
      <vt:lpstr>Evaluation Metrics and Results</vt:lpstr>
      <vt:lpstr>PowerPoint Presentation</vt:lpstr>
      <vt:lpstr>Performance and Efficiency</vt:lpstr>
      <vt:lpstr> Challenges and Limitations</vt:lpstr>
      <vt:lpstr>Overall Impression</vt:lpstr>
      <vt:lpstr>References</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using Machine Learning</dc:title>
  <dc:creator>V Naresh</dc:creator>
  <cp:lastModifiedBy>Naresh Vemula</cp:lastModifiedBy>
  <cp:revision>10</cp:revision>
  <cp:lastPrinted>2024-04-18T16:54:41Z</cp:lastPrinted>
  <dcterms:modified xsi:type="dcterms:W3CDTF">2024-04-26T04:11:31Z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0x010100F052FF8C13CDFC41AA3EC1B2E6AF3023</vt:lpwstr>
  </property>
</Properties>
</file>