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5" r:id="rId13"/>
    <p:sldId id="276" r:id="rId14"/>
    <p:sldId id="266" r:id="rId15"/>
    <p:sldId id="267" r:id="rId16"/>
    <p:sldId id="269" r:id="rId17"/>
    <p:sldId id="268" r:id="rId18"/>
    <p:sldId id="270" r:id="rId19"/>
    <p:sldId id="271" r:id="rId20"/>
    <p:sldId id="272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C1D6E8-6195-49ED-8B7E-B5B4C56EB6D8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F99B28D-3186-4146-8CDA-BFA70E690892}">
      <dgm:prSet custT="1"/>
      <dgm:spPr/>
      <dgm:t>
        <a:bodyPr/>
        <a:lstStyle/>
        <a:p>
          <a:pPr algn="ctr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Advanced ML algorithms enhance IoT network security by analyzing network traffic.</a:t>
          </a:r>
        </a:p>
      </dgm:t>
    </dgm:pt>
    <dgm:pt modelId="{BDE8472D-EBF9-440A-BAB0-37329007E05D}" type="parTrans" cxnId="{D0D733FD-C67F-450F-BF5F-610D7B42B1D4}">
      <dgm:prSet/>
      <dgm:spPr/>
      <dgm:t>
        <a:bodyPr/>
        <a:lstStyle/>
        <a:p>
          <a:endParaRPr lang="en-US"/>
        </a:p>
      </dgm:t>
    </dgm:pt>
    <dgm:pt modelId="{3EF51467-BA9F-4C2B-A8A7-DD3056C9D8F4}" type="sibTrans" cxnId="{D0D733FD-C67F-450F-BF5F-610D7B42B1D4}">
      <dgm:prSet/>
      <dgm:spPr/>
      <dgm:t>
        <a:bodyPr/>
        <a:lstStyle/>
        <a:p>
          <a:endParaRPr lang="en-US"/>
        </a:p>
      </dgm:t>
    </dgm:pt>
    <dgm:pt modelId="{A266052A-D481-4E1E-8564-EB62FC2E1C34}">
      <dgm:prSet custT="1"/>
      <dgm:spPr/>
      <dgm:t>
        <a:bodyPr/>
        <a:lstStyle/>
        <a:p>
          <a:pPr algn="ctr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ML techniques support cybersecurity personnel in detecting threats but are often too complex to interpret.</a:t>
          </a:r>
        </a:p>
      </dgm:t>
    </dgm:pt>
    <dgm:pt modelId="{548299D4-5AF5-401F-823D-60E16BD59E3C}" type="parTrans" cxnId="{CA82645F-D997-44EA-8F94-7A957DCF6F40}">
      <dgm:prSet/>
      <dgm:spPr/>
      <dgm:t>
        <a:bodyPr/>
        <a:lstStyle/>
        <a:p>
          <a:endParaRPr lang="en-US"/>
        </a:p>
      </dgm:t>
    </dgm:pt>
    <dgm:pt modelId="{90ED1115-A435-4CC8-AD2B-8B2F6C57D06F}" type="sibTrans" cxnId="{CA82645F-D997-44EA-8F94-7A957DCF6F40}">
      <dgm:prSet/>
      <dgm:spPr/>
      <dgm:t>
        <a:bodyPr/>
        <a:lstStyle/>
        <a:p>
          <a:endParaRPr lang="en-US"/>
        </a:p>
      </dgm:t>
    </dgm:pt>
    <dgm:pt modelId="{6BDB8E7F-80D5-4D52-9D2F-6F673B4E4FAA}">
      <dgm:prSet custT="1"/>
      <dgm:spPr/>
      <dgm:t>
        <a:bodyPr/>
        <a:lstStyle/>
        <a:p>
          <a:pPr algn="ctr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Traditional tools offer more explainability but may lack effectiveness.</a:t>
          </a:r>
        </a:p>
      </dgm:t>
    </dgm:pt>
    <dgm:pt modelId="{392EC23C-109B-48B8-844A-12D595E0C724}" type="parTrans" cxnId="{96032B2B-99C0-49E7-B481-7E1C812D6301}">
      <dgm:prSet/>
      <dgm:spPr/>
      <dgm:t>
        <a:bodyPr/>
        <a:lstStyle/>
        <a:p>
          <a:endParaRPr lang="en-US"/>
        </a:p>
      </dgm:t>
    </dgm:pt>
    <dgm:pt modelId="{E19743BF-4616-4059-BCDE-A7E33D0A7595}" type="sibTrans" cxnId="{96032B2B-99C0-49E7-B481-7E1C812D6301}">
      <dgm:prSet/>
      <dgm:spPr/>
      <dgm:t>
        <a:bodyPr/>
        <a:lstStyle/>
        <a:p>
          <a:endParaRPr lang="en-US"/>
        </a:p>
      </dgm:t>
    </dgm:pt>
    <dgm:pt modelId="{E0E2FF41-637F-4BFE-B6BF-9230DE13F6EF}">
      <dgm:prSet custT="1"/>
      <dgm:spPr/>
      <dgm:t>
        <a:bodyPr/>
        <a:lstStyle/>
        <a:p>
          <a:pPr algn="ctr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Lack of transparency in ML systems decreases trust in predictions.</a:t>
          </a:r>
        </a:p>
      </dgm:t>
    </dgm:pt>
    <dgm:pt modelId="{AA2794C7-E367-4638-B88A-055EF54B29C1}" type="parTrans" cxnId="{DE13ACE6-01B6-4310-ADEE-13D87AD153AB}">
      <dgm:prSet/>
      <dgm:spPr/>
      <dgm:t>
        <a:bodyPr/>
        <a:lstStyle/>
        <a:p>
          <a:endParaRPr lang="en-US"/>
        </a:p>
      </dgm:t>
    </dgm:pt>
    <dgm:pt modelId="{AE6AF488-33FE-4C53-A9FF-DB90D74DBAB4}" type="sibTrans" cxnId="{DE13ACE6-01B6-4310-ADEE-13D87AD153AB}">
      <dgm:prSet/>
      <dgm:spPr/>
      <dgm:t>
        <a:bodyPr/>
        <a:lstStyle/>
        <a:p>
          <a:endParaRPr lang="en-US"/>
        </a:p>
      </dgm:t>
    </dgm:pt>
    <dgm:pt modelId="{92D9B0AB-117D-498E-9715-38511F8CF5DB}">
      <dgm:prSet custT="1"/>
      <dgm:spPr/>
      <dgm:t>
        <a:bodyPr/>
        <a:lstStyle/>
        <a:p>
          <a:pPr algn="ctr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Explainable AI (XAI) provides intuitive explanations for ML model decisions.</a:t>
          </a:r>
        </a:p>
      </dgm:t>
    </dgm:pt>
    <dgm:pt modelId="{CACF6B18-8B4E-47CF-949E-108045BC3F56}" type="parTrans" cxnId="{FCE0ED8C-CECF-4B17-B5C5-7159FFE331B6}">
      <dgm:prSet/>
      <dgm:spPr/>
      <dgm:t>
        <a:bodyPr/>
        <a:lstStyle/>
        <a:p>
          <a:endParaRPr lang="en-US"/>
        </a:p>
      </dgm:t>
    </dgm:pt>
    <dgm:pt modelId="{422F803C-D218-4A79-8F42-FDCB28348043}" type="sibTrans" cxnId="{FCE0ED8C-CECF-4B17-B5C5-7159FFE331B6}">
      <dgm:prSet/>
      <dgm:spPr/>
      <dgm:t>
        <a:bodyPr/>
        <a:lstStyle/>
        <a:p>
          <a:endParaRPr lang="en-US"/>
        </a:p>
      </dgm:t>
    </dgm:pt>
    <dgm:pt modelId="{77068F99-DB8D-4A6B-833E-C5345428DB54}">
      <dgm:prSet custT="1"/>
      <dgm:spPr/>
      <dgm:t>
        <a:bodyPr/>
        <a:lstStyle/>
        <a:p>
          <a:pPr algn="ctr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XAI tools aid in understanding model behavior and increasing trust in predictions.</a:t>
          </a:r>
        </a:p>
      </dgm:t>
    </dgm:pt>
    <dgm:pt modelId="{13A62C8F-4FB0-4725-9E80-6508C9DC0F72}" type="parTrans" cxnId="{3AC6C0A9-7EFC-4DC9-BA57-81777D42FF11}">
      <dgm:prSet/>
      <dgm:spPr/>
      <dgm:t>
        <a:bodyPr/>
        <a:lstStyle/>
        <a:p>
          <a:endParaRPr lang="en-US"/>
        </a:p>
      </dgm:t>
    </dgm:pt>
    <dgm:pt modelId="{592B9495-4AAA-4A3D-B0AF-67F15B1403CA}" type="sibTrans" cxnId="{3AC6C0A9-7EFC-4DC9-BA57-81777D42FF11}">
      <dgm:prSet/>
      <dgm:spPr/>
      <dgm:t>
        <a:bodyPr/>
        <a:lstStyle/>
        <a:p>
          <a:endParaRPr lang="en-US"/>
        </a:p>
      </dgm:t>
    </dgm:pt>
    <dgm:pt modelId="{7A54A19B-6947-4011-BD2C-CFFB789653E4}" type="pres">
      <dgm:prSet presAssocID="{74C1D6E8-6195-49ED-8B7E-B5B4C56EB6D8}" presName="root" presStyleCnt="0">
        <dgm:presLayoutVars>
          <dgm:dir/>
          <dgm:resizeHandles val="exact"/>
        </dgm:presLayoutVars>
      </dgm:prSet>
      <dgm:spPr/>
    </dgm:pt>
    <dgm:pt modelId="{10CAF857-34DA-4889-AB97-3A30D7741141}" type="pres">
      <dgm:prSet presAssocID="{9F99B28D-3186-4146-8CDA-BFA70E690892}" presName="compNode" presStyleCnt="0"/>
      <dgm:spPr/>
    </dgm:pt>
    <dgm:pt modelId="{221601EC-4ECC-4A3B-A2EF-273D317BCEEB}" type="pres">
      <dgm:prSet presAssocID="{9F99B28D-3186-4146-8CDA-BFA70E69089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AEFC0C2-DD87-427A-A1B3-14398EE503AB}" type="pres">
      <dgm:prSet presAssocID="{9F99B28D-3186-4146-8CDA-BFA70E690892}" presName="spaceRect" presStyleCnt="0"/>
      <dgm:spPr/>
    </dgm:pt>
    <dgm:pt modelId="{C31E8DE6-669B-4094-A9D0-238DE4683B33}" type="pres">
      <dgm:prSet presAssocID="{9F99B28D-3186-4146-8CDA-BFA70E690892}" presName="textRect" presStyleLbl="revTx" presStyleIdx="0" presStyleCnt="6">
        <dgm:presLayoutVars>
          <dgm:chMax val="1"/>
          <dgm:chPref val="1"/>
        </dgm:presLayoutVars>
      </dgm:prSet>
      <dgm:spPr/>
    </dgm:pt>
    <dgm:pt modelId="{CDF45600-E139-47CF-89ED-D9E91AD4BDE8}" type="pres">
      <dgm:prSet presAssocID="{3EF51467-BA9F-4C2B-A8A7-DD3056C9D8F4}" presName="sibTrans" presStyleCnt="0"/>
      <dgm:spPr/>
    </dgm:pt>
    <dgm:pt modelId="{607DD0BA-B39B-453F-9DE6-92167BB6CFE9}" type="pres">
      <dgm:prSet presAssocID="{A266052A-D481-4E1E-8564-EB62FC2E1C34}" presName="compNode" presStyleCnt="0"/>
      <dgm:spPr/>
    </dgm:pt>
    <dgm:pt modelId="{C4A892ED-3FCA-4368-B2DC-78225DD6FCF8}" type="pres">
      <dgm:prSet presAssocID="{A266052A-D481-4E1E-8564-EB62FC2E1C3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F6C840D-B713-4EA4-9F30-D496CA66FA7C}" type="pres">
      <dgm:prSet presAssocID="{A266052A-D481-4E1E-8564-EB62FC2E1C34}" presName="spaceRect" presStyleCnt="0"/>
      <dgm:spPr/>
    </dgm:pt>
    <dgm:pt modelId="{B85CDC3B-ADBF-4E69-8E1B-B4065A67EC8F}" type="pres">
      <dgm:prSet presAssocID="{A266052A-D481-4E1E-8564-EB62FC2E1C34}" presName="textRect" presStyleLbl="revTx" presStyleIdx="1" presStyleCnt="6">
        <dgm:presLayoutVars>
          <dgm:chMax val="1"/>
          <dgm:chPref val="1"/>
        </dgm:presLayoutVars>
      </dgm:prSet>
      <dgm:spPr/>
    </dgm:pt>
    <dgm:pt modelId="{33A3AF8E-F7FB-4E9C-A0FF-A3642849FB17}" type="pres">
      <dgm:prSet presAssocID="{90ED1115-A435-4CC8-AD2B-8B2F6C57D06F}" presName="sibTrans" presStyleCnt="0"/>
      <dgm:spPr/>
    </dgm:pt>
    <dgm:pt modelId="{121E14F8-84F7-4274-9C4D-35E9CC82D632}" type="pres">
      <dgm:prSet presAssocID="{6BDB8E7F-80D5-4D52-9D2F-6F673B4E4FAA}" presName="compNode" presStyleCnt="0"/>
      <dgm:spPr/>
    </dgm:pt>
    <dgm:pt modelId="{D89976C6-4E74-4C3D-8F2E-9B62292747D3}" type="pres">
      <dgm:prSet presAssocID="{6BDB8E7F-80D5-4D52-9D2F-6F673B4E4FA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2A63AEA4-07E0-4411-9BE9-1762338F5BE7}" type="pres">
      <dgm:prSet presAssocID="{6BDB8E7F-80D5-4D52-9D2F-6F673B4E4FAA}" presName="spaceRect" presStyleCnt="0"/>
      <dgm:spPr/>
    </dgm:pt>
    <dgm:pt modelId="{1A050E19-059B-49B8-97F5-EF2EE9BB05E5}" type="pres">
      <dgm:prSet presAssocID="{6BDB8E7F-80D5-4D52-9D2F-6F673B4E4FAA}" presName="textRect" presStyleLbl="revTx" presStyleIdx="2" presStyleCnt="6">
        <dgm:presLayoutVars>
          <dgm:chMax val="1"/>
          <dgm:chPref val="1"/>
        </dgm:presLayoutVars>
      </dgm:prSet>
      <dgm:spPr/>
    </dgm:pt>
    <dgm:pt modelId="{9CD4CA91-2775-4BF4-B5FD-D708CA52FA2B}" type="pres">
      <dgm:prSet presAssocID="{E19743BF-4616-4059-BCDE-A7E33D0A7595}" presName="sibTrans" presStyleCnt="0"/>
      <dgm:spPr/>
    </dgm:pt>
    <dgm:pt modelId="{CE3850B5-FAC7-44E8-83C7-30F3E4F96A13}" type="pres">
      <dgm:prSet presAssocID="{E0E2FF41-637F-4BFE-B6BF-9230DE13F6EF}" presName="compNode" presStyleCnt="0"/>
      <dgm:spPr/>
    </dgm:pt>
    <dgm:pt modelId="{6ADAF33C-F531-4BFF-9A2C-B898256BD9A4}" type="pres">
      <dgm:prSet presAssocID="{E0E2FF41-637F-4BFE-B6BF-9230DE13F6E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70304083-0DF0-49CA-9FCE-30913FB81004}" type="pres">
      <dgm:prSet presAssocID="{E0E2FF41-637F-4BFE-B6BF-9230DE13F6EF}" presName="spaceRect" presStyleCnt="0"/>
      <dgm:spPr/>
    </dgm:pt>
    <dgm:pt modelId="{7D6ACA29-FFD6-4F0E-BF05-ED7700A295DA}" type="pres">
      <dgm:prSet presAssocID="{E0E2FF41-637F-4BFE-B6BF-9230DE13F6EF}" presName="textRect" presStyleLbl="revTx" presStyleIdx="3" presStyleCnt="6">
        <dgm:presLayoutVars>
          <dgm:chMax val="1"/>
          <dgm:chPref val="1"/>
        </dgm:presLayoutVars>
      </dgm:prSet>
      <dgm:spPr/>
    </dgm:pt>
    <dgm:pt modelId="{DB2BB54D-F4AA-4CC5-BA14-BB3E5F8A4A69}" type="pres">
      <dgm:prSet presAssocID="{AE6AF488-33FE-4C53-A9FF-DB90D74DBAB4}" presName="sibTrans" presStyleCnt="0"/>
      <dgm:spPr/>
    </dgm:pt>
    <dgm:pt modelId="{B1A5B137-2578-45A3-BF1A-8AD8518B7176}" type="pres">
      <dgm:prSet presAssocID="{92D9B0AB-117D-498E-9715-38511F8CF5DB}" presName="compNode" presStyleCnt="0"/>
      <dgm:spPr/>
    </dgm:pt>
    <dgm:pt modelId="{FB5AB6F8-8076-46D6-813A-94FAFE6CF8CB}" type="pres">
      <dgm:prSet presAssocID="{92D9B0AB-117D-498E-9715-38511F8CF5D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CB123C8-9D45-4127-BE24-E5BB6E559AAC}" type="pres">
      <dgm:prSet presAssocID="{92D9B0AB-117D-498E-9715-38511F8CF5DB}" presName="spaceRect" presStyleCnt="0"/>
      <dgm:spPr/>
    </dgm:pt>
    <dgm:pt modelId="{4C5512C5-24A6-4CFD-8B4A-8C0F097B6C61}" type="pres">
      <dgm:prSet presAssocID="{92D9B0AB-117D-498E-9715-38511F8CF5DB}" presName="textRect" presStyleLbl="revTx" presStyleIdx="4" presStyleCnt="6">
        <dgm:presLayoutVars>
          <dgm:chMax val="1"/>
          <dgm:chPref val="1"/>
        </dgm:presLayoutVars>
      </dgm:prSet>
      <dgm:spPr/>
    </dgm:pt>
    <dgm:pt modelId="{C88F99CF-A236-46E6-A5B9-6E43595C095C}" type="pres">
      <dgm:prSet presAssocID="{422F803C-D218-4A79-8F42-FDCB28348043}" presName="sibTrans" presStyleCnt="0"/>
      <dgm:spPr/>
    </dgm:pt>
    <dgm:pt modelId="{B3359538-7ADA-497E-8D2A-E928AA09B817}" type="pres">
      <dgm:prSet presAssocID="{77068F99-DB8D-4A6B-833E-C5345428DB54}" presName="compNode" presStyleCnt="0"/>
      <dgm:spPr/>
    </dgm:pt>
    <dgm:pt modelId="{65F26556-DC4F-4B4B-B23F-22191B63694F}" type="pres">
      <dgm:prSet presAssocID="{77068F99-DB8D-4A6B-833E-C5345428DB5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st Aid Kit"/>
        </a:ext>
      </dgm:extLst>
    </dgm:pt>
    <dgm:pt modelId="{0C0CAC4E-5C9C-4EB7-A1B3-335EA11F7E50}" type="pres">
      <dgm:prSet presAssocID="{77068F99-DB8D-4A6B-833E-C5345428DB54}" presName="spaceRect" presStyleCnt="0"/>
      <dgm:spPr/>
    </dgm:pt>
    <dgm:pt modelId="{36B776B8-0A00-438F-8EC7-F45BB61843ED}" type="pres">
      <dgm:prSet presAssocID="{77068F99-DB8D-4A6B-833E-C5345428DB5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6032B2B-99C0-49E7-B481-7E1C812D6301}" srcId="{74C1D6E8-6195-49ED-8B7E-B5B4C56EB6D8}" destId="{6BDB8E7F-80D5-4D52-9D2F-6F673B4E4FAA}" srcOrd="2" destOrd="0" parTransId="{392EC23C-109B-48B8-844A-12D595E0C724}" sibTransId="{E19743BF-4616-4059-BCDE-A7E33D0A7595}"/>
    <dgm:cxn modelId="{B729B42C-CC22-413A-B19D-F5DA14ED83D7}" type="presOf" srcId="{A266052A-D481-4E1E-8564-EB62FC2E1C34}" destId="{B85CDC3B-ADBF-4E69-8E1B-B4065A67EC8F}" srcOrd="0" destOrd="0" presId="urn:microsoft.com/office/officeart/2018/2/layout/IconLabelList"/>
    <dgm:cxn modelId="{CA82645F-D997-44EA-8F94-7A957DCF6F40}" srcId="{74C1D6E8-6195-49ED-8B7E-B5B4C56EB6D8}" destId="{A266052A-D481-4E1E-8564-EB62FC2E1C34}" srcOrd="1" destOrd="0" parTransId="{548299D4-5AF5-401F-823D-60E16BD59E3C}" sibTransId="{90ED1115-A435-4CC8-AD2B-8B2F6C57D06F}"/>
    <dgm:cxn modelId="{AF6D4A41-2F5D-47A8-914C-5874E16BF128}" type="presOf" srcId="{92D9B0AB-117D-498E-9715-38511F8CF5DB}" destId="{4C5512C5-24A6-4CFD-8B4A-8C0F097B6C61}" srcOrd="0" destOrd="0" presId="urn:microsoft.com/office/officeart/2018/2/layout/IconLabelList"/>
    <dgm:cxn modelId="{737A4E8B-D047-46E7-8EEF-02EC9171039F}" type="presOf" srcId="{9F99B28D-3186-4146-8CDA-BFA70E690892}" destId="{C31E8DE6-669B-4094-A9D0-238DE4683B33}" srcOrd="0" destOrd="0" presId="urn:microsoft.com/office/officeart/2018/2/layout/IconLabelList"/>
    <dgm:cxn modelId="{FCE0ED8C-CECF-4B17-B5C5-7159FFE331B6}" srcId="{74C1D6E8-6195-49ED-8B7E-B5B4C56EB6D8}" destId="{92D9B0AB-117D-498E-9715-38511F8CF5DB}" srcOrd="4" destOrd="0" parTransId="{CACF6B18-8B4E-47CF-949E-108045BC3F56}" sibTransId="{422F803C-D218-4A79-8F42-FDCB28348043}"/>
    <dgm:cxn modelId="{6232EF90-20B0-4B6D-A659-F2BCBAF7DBC8}" type="presOf" srcId="{74C1D6E8-6195-49ED-8B7E-B5B4C56EB6D8}" destId="{7A54A19B-6947-4011-BD2C-CFFB789653E4}" srcOrd="0" destOrd="0" presId="urn:microsoft.com/office/officeart/2018/2/layout/IconLabelList"/>
    <dgm:cxn modelId="{C9892091-0BBC-4639-92EA-0E1E3B7553DE}" type="presOf" srcId="{6BDB8E7F-80D5-4D52-9D2F-6F673B4E4FAA}" destId="{1A050E19-059B-49B8-97F5-EF2EE9BB05E5}" srcOrd="0" destOrd="0" presId="urn:microsoft.com/office/officeart/2018/2/layout/IconLabelList"/>
    <dgm:cxn modelId="{6049EE93-AAC8-4063-8BE7-1870A739DD26}" type="presOf" srcId="{77068F99-DB8D-4A6B-833E-C5345428DB54}" destId="{36B776B8-0A00-438F-8EC7-F45BB61843ED}" srcOrd="0" destOrd="0" presId="urn:microsoft.com/office/officeart/2018/2/layout/IconLabelList"/>
    <dgm:cxn modelId="{719103A1-8E44-4DED-B3A1-0918BAF8E9E8}" type="presOf" srcId="{E0E2FF41-637F-4BFE-B6BF-9230DE13F6EF}" destId="{7D6ACA29-FFD6-4F0E-BF05-ED7700A295DA}" srcOrd="0" destOrd="0" presId="urn:microsoft.com/office/officeart/2018/2/layout/IconLabelList"/>
    <dgm:cxn modelId="{3AC6C0A9-7EFC-4DC9-BA57-81777D42FF11}" srcId="{74C1D6E8-6195-49ED-8B7E-B5B4C56EB6D8}" destId="{77068F99-DB8D-4A6B-833E-C5345428DB54}" srcOrd="5" destOrd="0" parTransId="{13A62C8F-4FB0-4725-9E80-6508C9DC0F72}" sibTransId="{592B9495-4AAA-4A3D-B0AF-67F15B1403CA}"/>
    <dgm:cxn modelId="{DE13ACE6-01B6-4310-ADEE-13D87AD153AB}" srcId="{74C1D6E8-6195-49ED-8B7E-B5B4C56EB6D8}" destId="{E0E2FF41-637F-4BFE-B6BF-9230DE13F6EF}" srcOrd="3" destOrd="0" parTransId="{AA2794C7-E367-4638-B88A-055EF54B29C1}" sibTransId="{AE6AF488-33FE-4C53-A9FF-DB90D74DBAB4}"/>
    <dgm:cxn modelId="{D0D733FD-C67F-450F-BF5F-610D7B42B1D4}" srcId="{74C1D6E8-6195-49ED-8B7E-B5B4C56EB6D8}" destId="{9F99B28D-3186-4146-8CDA-BFA70E690892}" srcOrd="0" destOrd="0" parTransId="{BDE8472D-EBF9-440A-BAB0-37329007E05D}" sibTransId="{3EF51467-BA9F-4C2B-A8A7-DD3056C9D8F4}"/>
    <dgm:cxn modelId="{E3628081-54CC-4D32-A94A-A54BCA4460E8}" type="presParOf" srcId="{7A54A19B-6947-4011-BD2C-CFFB789653E4}" destId="{10CAF857-34DA-4889-AB97-3A30D7741141}" srcOrd="0" destOrd="0" presId="urn:microsoft.com/office/officeart/2018/2/layout/IconLabelList"/>
    <dgm:cxn modelId="{38304F13-5DC3-48EE-BACF-477B9D6CF6FB}" type="presParOf" srcId="{10CAF857-34DA-4889-AB97-3A30D7741141}" destId="{221601EC-4ECC-4A3B-A2EF-273D317BCEEB}" srcOrd="0" destOrd="0" presId="urn:microsoft.com/office/officeart/2018/2/layout/IconLabelList"/>
    <dgm:cxn modelId="{BD86295F-3F29-42AD-833E-E66B4E1F117A}" type="presParOf" srcId="{10CAF857-34DA-4889-AB97-3A30D7741141}" destId="{AAEFC0C2-DD87-427A-A1B3-14398EE503AB}" srcOrd="1" destOrd="0" presId="urn:microsoft.com/office/officeart/2018/2/layout/IconLabelList"/>
    <dgm:cxn modelId="{EE5870CA-83B4-4F99-AF8C-7B9774943EB1}" type="presParOf" srcId="{10CAF857-34DA-4889-AB97-3A30D7741141}" destId="{C31E8DE6-669B-4094-A9D0-238DE4683B33}" srcOrd="2" destOrd="0" presId="urn:microsoft.com/office/officeart/2018/2/layout/IconLabelList"/>
    <dgm:cxn modelId="{B9AD8CCD-CDEC-4D8E-9D14-294EEAB2AE45}" type="presParOf" srcId="{7A54A19B-6947-4011-BD2C-CFFB789653E4}" destId="{CDF45600-E139-47CF-89ED-D9E91AD4BDE8}" srcOrd="1" destOrd="0" presId="urn:microsoft.com/office/officeart/2018/2/layout/IconLabelList"/>
    <dgm:cxn modelId="{B9440282-D8BF-4683-905D-6AADDE0D7C02}" type="presParOf" srcId="{7A54A19B-6947-4011-BD2C-CFFB789653E4}" destId="{607DD0BA-B39B-453F-9DE6-92167BB6CFE9}" srcOrd="2" destOrd="0" presId="urn:microsoft.com/office/officeart/2018/2/layout/IconLabelList"/>
    <dgm:cxn modelId="{46205E14-5BFF-4BCB-A009-56CD6244A63B}" type="presParOf" srcId="{607DD0BA-B39B-453F-9DE6-92167BB6CFE9}" destId="{C4A892ED-3FCA-4368-B2DC-78225DD6FCF8}" srcOrd="0" destOrd="0" presId="urn:microsoft.com/office/officeart/2018/2/layout/IconLabelList"/>
    <dgm:cxn modelId="{DFA8FCAC-0568-4AEA-A776-711AAE663474}" type="presParOf" srcId="{607DD0BA-B39B-453F-9DE6-92167BB6CFE9}" destId="{7F6C840D-B713-4EA4-9F30-D496CA66FA7C}" srcOrd="1" destOrd="0" presId="urn:microsoft.com/office/officeart/2018/2/layout/IconLabelList"/>
    <dgm:cxn modelId="{2EC3807E-29CF-469E-9F7D-B315E89336B5}" type="presParOf" srcId="{607DD0BA-B39B-453F-9DE6-92167BB6CFE9}" destId="{B85CDC3B-ADBF-4E69-8E1B-B4065A67EC8F}" srcOrd="2" destOrd="0" presId="urn:microsoft.com/office/officeart/2018/2/layout/IconLabelList"/>
    <dgm:cxn modelId="{73EDAF05-2525-4E9B-B0EB-D9D1EBBC62DF}" type="presParOf" srcId="{7A54A19B-6947-4011-BD2C-CFFB789653E4}" destId="{33A3AF8E-F7FB-4E9C-A0FF-A3642849FB17}" srcOrd="3" destOrd="0" presId="urn:microsoft.com/office/officeart/2018/2/layout/IconLabelList"/>
    <dgm:cxn modelId="{AE3BE0BD-13AB-4E4A-B38C-7A43035E5A4A}" type="presParOf" srcId="{7A54A19B-6947-4011-BD2C-CFFB789653E4}" destId="{121E14F8-84F7-4274-9C4D-35E9CC82D632}" srcOrd="4" destOrd="0" presId="urn:microsoft.com/office/officeart/2018/2/layout/IconLabelList"/>
    <dgm:cxn modelId="{62CBCF0D-72BF-4EC7-A0CC-F91D320C5523}" type="presParOf" srcId="{121E14F8-84F7-4274-9C4D-35E9CC82D632}" destId="{D89976C6-4E74-4C3D-8F2E-9B62292747D3}" srcOrd="0" destOrd="0" presId="urn:microsoft.com/office/officeart/2018/2/layout/IconLabelList"/>
    <dgm:cxn modelId="{25BC9B60-CC4E-4445-BB92-B69242ECC6CF}" type="presParOf" srcId="{121E14F8-84F7-4274-9C4D-35E9CC82D632}" destId="{2A63AEA4-07E0-4411-9BE9-1762338F5BE7}" srcOrd="1" destOrd="0" presId="urn:microsoft.com/office/officeart/2018/2/layout/IconLabelList"/>
    <dgm:cxn modelId="{1B55EEB3-9D3E-4669-9B4B-FF43762C8F62}" type="presParOf" srcId="{121E14F8-84F7-4274-9C4D-35E9CC82D632}" destId="{1A050E19-059B-49B8-97F5-EF2EE9BB05E5}" srcOrd="2" destOrd="0" presId="urn:microsoft.com/office/officeart/2018/2/layout/IconLabelList"/>
    <dgm:cxn modelId="{A32A46B5-2052-44EF-9FC7-C902D759130A}" type="presParOf" srcId="{7A54A19B-6947-4011-BD2C-CFFB789653E4}" destId="{9CD4CA91-2775-4BF4-B5FD-D708CA52FA2B}" srcOrd="5" destOrd="0" presId="urn:microsoft.com/office/officeart/2018/2/layout/IconLabelList"/>
    <dgm:cxn modelId="{F40D0793-4938-4212-AF39-2B5049F70013}" type="presParOf" srcId="{7A54A19B-6947-4011-BD2C-CFFB789653E4}" destId="{CE3850B5-FAC7-44E8-83C7-30F3E4F96A13}" srcOrd="6" destOrd="0" presId="urn:microsoft.com/office/officeart/2018/2/layout/IconLabelList"/>
    <dgm:cxn modelId="{FA236D40-17FB-4023-8BA0-90A0426AB297}" type="presParOf" srcId="{CE3850B5-FAC7-44E8-83C7-30F3E4F96A13}" destId="{6ADAF33C-F531-4BFF-9A2C-B898256BD9A4}" srcOrd="0" destOrd="0" presId="urn:microsoft.com/office/officeart/2018/2/layout/IconLabelList"/>
    <dgm:cxn modelId="{5F94F994-77FB-457F-9F44-39FB7EB75744}" type="presParOf" srcId="{CE3850B5-FAC7-44E8-83C7-30F3E4F96A13}" destId="{70304083-0DF0-49CA-9FCE-30913FB81004}" srcOrd="1" destOrd="0" presId="urn:microsoft.com/office/officeart/2018/2/layout/IconLabelList"/>
    <dgm:cxn modelId="{BAC5AD39-E7CB-4614-B6C5-65A221E18E41}" type="presParOf" srcId="{CE3850B5-FAC7-44E8-83C7-30F3E4F96A13}" destId="{7D6ACA29-FFD6-4F0E-BF05-ED7700A295DA}" srcOrd="2" destOrd="0" presId="urn:microsoft.com/office/officeart/2018/2/layout/IconLabelList"/>
    <dgm:cxn modelId="{602F69AC-101D-4EF4-A37A-1FD4365E4FD9}" type="presParOf" srcId="{7A54A19B-6947-4011-BD2C-CFFB789653E4}" destId="{DB2BB54D-F4AA-4CC5-BA14-BB3E5F8A4A69}" srcOrd="7" destOrd="0" presId="urn:microsoft.com/office/officeart/2018/2/layout/IconLabelList"/>
    <dgm:cxn modelId="{C1A9795D-A05D-45CB-8B25-D3D34C9F44C5}" type="presParOf" srcId="{7A54A19B-6947-4011-BD2C-CFFB789653E4}" destId="{B1A5B137-2578-45A3-BF1A-8AD8518B7176}" srcOrd="8" destOrd="0" presId="urn:microsoft.com/office/officeart/2018/2/layout/IconLabelList"/>
    <dgm:cxn modelId="{4C70BDBF-A8F7-4722-B84A-1111252F452F}" type="presParOf" srcId="{B1A5B137-2578-45A3-BF1A-8AD8518B7176}" destId="{FB5AB6F8-8076-46D6-813A-94FAFE6CF8CB}" srcOrd="0" destOrd="0" presId="urn:microsoft.com/office/officeart/2018/2/layout/IconLabelList"/>
    <dgm:cxn modelId="{172FD19B-2336-42E7-A896-C89469B049DC}" type="presParOf" srcId="{B1A5B137-2578-45A3-BF1A-8AD8518B7176}" destId="{4CB123C8-9D45-4127-BE24-E5BB6E559AAC}" srcOrd="1" destOrd="0" presId="urn:microsoft.com/office/officeart/2018/2/layout/IconLabelList"/>
    <dgm:cxn modelId="{908DEA8A-A8A6-4707-89F5-4B87281574A7}" type="presParOf" srcId="{B1A5B137-2578-45A3-BF1A-8AD8518B7176}" destId="{4C5512C5-24A6-4CFD-8B4A-8C0F097B6C61}" srcOrd="2" destOrd="0" presId="urn:microsoft.com/office/officeart/2018/2/layout/IconLabelList"/>
    <dgm:cxn modelId="{54DDC7F6-F59D-4059-9283-C7291F52514F}" type="presParOf" srcId="{7A54A19B-6947-4011-BD2C-CFFB789653E4}" destId="{C88F99CF-A236-46E6-A5B9-6E43595C095C}" srcOrd="9" destOrd="0" presId="urn:microsoft.com/office/officeart/2018/2/layout/IconLabelList"/>
    <dgm:cxn modelId="{BA09F4C3-4DA9-4777-ACFC-F91880F1A2FD}" type="presParOf" srcId="{7A54A19B-6947-4011-BD2C-CFFB789653E4}" destId="{B3359538-7ADA-497E-8D2A-E928AA09B817}" srcOrd="10" destOrd="0" presId="urn:microsoft.com/office/officeart/2018/2/layout/IconLabelList"/>
    <dgm:cxn modelId="{EA6F24F6-9127-4337-A37D-DDAC839FE865}" type="presParOf" srcId="{B3359538-7ADA-497E-8D2A-E928AA09B817}" destId="{65F26556-DC4F-4B4B-B23F-22191B63694F}" srcOrd="0" destOrd="0" presId="urn:microsoft.com/office/officeart/2018/2/layout/IconLabelList"/>
    <dgm:cxn modelId="{8A8C7952-167B-43F2-8E79-E008BA2B9E78}" type="presParOf" srcId="{B3359538-7ADA-497E-8D2A-E928AA09B817}" destId="{0C0CAC4E-5C9C-4EB7-A1B3-335EA11F7E50}" srcOrd="1" destOrd="0" presId="urn:microsoft.com/office/officeart/2018/2/layout/IconLabelList"/>
    <dgm:cxn modelId="{122B40D1-4738-4970-8898-1F91DB8EFB9B}" type="presParOf" srcId="{B3359538-7ADA-497E-8D2A-E928AA09B817}" destId="{36B776B8-0A00-438F-8EC7-F45BB61843E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601EC-4ECC-4A3B-A2EF-273D317BCEEB}">
      <dsp:nvSpPr>
        <dsp:cNvPr id="0" name=""/>
        <dsp:cNvSpPr/>
      </dsp:nvSpPr>
      <dsp:spPr>
        <a:xfrm>
          <a:off x="435776" y="443759"/>
          <a:ext cx="711123" cy="7111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E8DE6-669B-4094-A9D0-238DE4683B33}">
      <dsp:nvSpPr>
        <dsp:cNvPr id="0" name=""/>
        <dsp:cNvSpPr/>
      </dsp:nvSpPr>
      <dsp:spPr>
        <a:xfrm>
          <a:off x="1201" y="1580202"/>
          <a:ext cx="1580273" cy="1698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Advanced ML algorithms enhance IoT network security by analyzing network traffic.</a:t>
          </a:r>
        </a:p>
      </dsp:txBody>
      <dsp:txXfrm>
        <a:off x="1201" y="1580202"/>
        <a:ext cx="1580273" cy="1698793"/>
      </dsp:txXfrm>
    </dsp:sp>
    <dsp:sp modelId="{C4A892ED-3FCA-4368-B2DC-78225DD6FCF8}">
      <dsp:nvSpPr>
        <dsp:cNvPr id="0" name=""/>
        <dsp:cNvSpPr/>
      </dsp:nvSpPr>
      <dsp:spPr>
        <a:xfrm>
          <a:off x="2292597" y="443759"/>
          <a:ext cx="711123" cy="7111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CDC3B-ADBF-4E69-8E1B-B4065A67EC8F}">
      <dsp:nvSpPr>
        <dsp:cNvPr id="0" name=""/>
        <dsp:cNvSpPr/>
      </dsp:nvSpPr>
      <dsp:spPr>
        <a:xfrm>
          <a:off x="1858022" y="1580202"/>
          <a:ext cx="1580273" cy="1698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ML techniques support cybersecurity personnel in detecting threats but are often too complex to interpret.</a:t>
          </a:r>
        </a:p>
      </dsp:txBody>
      <dsp:txXfrm>
        <a:off x="1858022" y="1580202"/>
        <a:ext cx="1580273" cy="1698793"/>
      </dsp:txXfrm>
    </dsp:sp>
    <dsp:sp modelId="{D89976C6-4E74-4C3D-8F2E-9B62292747D3}">
      <dsp:nvSpPr>
        <dsp:cNvPr id="0" name=""/>
        <dsp:cNvSpPr/>
      </dsp:nvSpPr>
      <dsp:spPr>
        <a:xfrm>
          <a:off x="4149418" y="443759"/>
          <a:ext cx="711123" cy="7111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50E19-059B-49B8-97F5-EF2EE9BB05E5}">
      <dsp:nvSpPr>
        <dsp:cNvPr id="0" name=""/>
        <dsp:cNvSpPr/>
      </dsp:nvSpPr>
      <dsp:spPr>
        <a:xfrm>
          <a:off x="3714843" y="1580202"/>
          <a:ext cx="1580273" cy="1698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Traditional tools offer more explainability but may lack effectiveness.</a:t>
          </a:r>
        </a:p>
      </dsp:txBody>
      <dsp:txXfrm>
        <a:off x="3714843" y="1580202"/>
        <a:ext cx="1580273" cy="1698793"/>
      </dsp:txXfrm>
    </dsp:sp>
    <dsp:sp modelId="{6ADAF33C-F531-4BFF-9A2C-B898256BD9A4}">
      <dsp:nvSpPr>
        <dsp:cNvPr id="0" name=""/>
        <dsp:cNvSpPr/>
      </dsp:nvSpPr>
      <dsp:spPr>
        <a:xfrm>
          <a:off x="6006240" y="443759"/>
          <a:ext cx="711123" cy="7111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ACA29-FFD6-4F0E-BF05-ED7700A295DA}">
      <dsp:nvSpPr>
        <dsp:cNvPr id="0" name=""/>
        <dsp:cNvSpPr/>
      </dsp:nvSpPr>
      <dsp:spPr>
        <a:xfrm>
          <a:off x="5571664" y="1580202"/>
          <a:ext cx="1580273" cy="1698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Lack of transparency in ML systems decreases trust in predictions.</a:t>
          </a:r>
        </a:p>
      </dsp:txBody>
      <dsp:txXfrm>
        <a:off x="5571664" y="1580202"/>
        <a:ext cx="1580273" cy="1698793"/>
      </dsp:txXfrm>
    </dsp:sp>
    <dsp:sp modelId="{FB5AB6F8-8076-46D6-813A-94FAFE6CF8CB}">
      <dsp:nvSpPr>
        <dsp:cNvPr id="0" name=""/>
        <dsp:cNvSpPr/>
      </dsp:nvSpPr>
      <dsp:spPr>
        <a:xfrm>
          <a:off x="7863061" y="443759"/>
          <a:ext cx="711123" cy="7111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512C5-24A6-4CFD-8B4A-8C0F097B6C61}">
      <dsp:nvSpPr>
        <dsp:cNvPr id="0" name=""/>
        <dsp:cNvSpPr/>
      </dsp:nvSpPr>
      <dsp:spPr>
        <a:xfrm>
          <a:off x="7428486" y="1580202"/>
          <a:ext cx="1580273" cy="1698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Explainable AI (XAI) provides intuitive explanations for ML model decisions.</a:t>
          </a:r>
        </a:p>
      </dsp:txBody>
      <dsp:txXfrm>
        <a:off x="7428486" y="1580202"/>
        <a:ext cx="1580273" cy="1698793"/>
      </dsp:txXfrm>
    </dsp:sp>
    <dsp:sp modelId="{65F26556-DC4F-4B4B-B23F-22191B63694F}">
      <dsp:nvSpPr>
        <dsp:cNvPr id="0" name=""/>
        <dsp:cNvSpPr/>
      </dsp:nvSpPr>
      <dsp:spPr>
        <a:xfrm>
          <a:off x="9719882" y="443759"/>
          <a:ext cx="711123" cy="71112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776B8-0A00-438F-8EC7-F45BB61843ED}">
      <dsp:nvSpPr>
        <dsp:cNvPr id="0" name=""/>
        <dsp:cNvSpPr/>
      </dsp:nvSpPr>
      <dsp:spPr>
        <a:xfrm>
          <a:off x="9285307" y="1580202"/>
          <a:ext cx="1580273" cy="1698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XAI tools aid in understanding model behavior and increasing trust in predictions.</a:t>
          </a:r>
        </a:p>
      </dsp:txBody>
      <dsp:txXfrm>
        <a:off x="9285307" y="1580202"/>
        <a:ext cx="1580273" cy="1698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5314" y="2185262"/>
            <a:ext cx="7311521" cy="2139833"/>
          </a:xfrm>
        </p:spPr>
        <p:txBody>
          <a:bodyPr>
            <a:noAutofit/>
          </a:bodyPr>
          <a:lstStyle/>
          <a:p>
            <a:pPr algn="ctr"/>
            <a:r>
              <a:rPr lang="en-US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Intrusion Detection System</a:t>
            </a:r>
            <a:endParaRPr lang="en-US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45"/>
            <a:ext cx="6269347" cy="1979844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Group:</a:t>
            </a:r>
          </a:p>
          <a:p>
            <a:pPr marL="571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Raghuvamsi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Mallampalli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(A04316093) - Section-1</a:t>
            </a:r>
          </a:p>
          <a:p>
            <a:pPr marL="571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Koushik Reddy 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Kambham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(A04316083) - Section-3</a:t>
            </a:r>
          </a:p>
          <a:p>
            <a:pPr marL="571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 Avinash 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Vagicherla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(A04312707) -Section-4</a:t>
            </a:r>
          </a:p>
          <a:p>
            <a:pPr marL="571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Jaswanth Sirigiri (A04332429) - Section-4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099042F-2A48-26F5-B37B-171C1E145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255" y="877454"/>
            <a:ext cx="6749660" cy="47816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03DCA2-DFE5-D695-9DB9-75AD0262A6DE}"/>
              </a:ext>
            </a:extLst>
          </p:cNvPr>
          <p:cNvSpPr txBox="1"/>
          <p:nvPr/>
        </p:nvSpPr>
        <p:spPr>
          <a:xfrm>
            <a:off x="196085" y="1021497"/>
            <a:ext cx="488391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considered the several parameters and metrics are used to evaluate the efficiency and performance of a model like Accuracy, Precision, Recall, F1 Score, and ROC Curve.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we have got 89.89% accuracy using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Classifier.</a:t>
            </a:r>
          </a:p>
        </p:txBody>
      </p:sp>
    </p:spTree>
    <p:extLst>
      <p:ext uri="{BB962C8B-B14F-4D97-AF65-F5344CB8AC3E}">
        <p14:creationId xmlns:p14="http://schemas.microsoft.com/office/powerpoint/2010/main" val="118261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5856D-4403-BD8F-B4C0-94793BDE3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Discussion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8F93D-E789-5852-A370-27D962904432}"/>
              </a:ext>
            </a:extLst>
          </p:cNvPr>
          <p:cNvSpPr txBox="1"/>
          <p:nvPr/>
        </p:nvSpPr>
        <p:spPr>
          <a:xfrm>
            <a:off x="471949" y="1994255"/>
            <a:ext cx="59907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</a:t>
            </a:r>
            <a:r>
              <a:rPr lang="en-US" sz="2000" b="0" i="1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en-US" sz="20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371BC-6961-ECDF-5DA6-9B7191EA2E95}"/>
              </a:ext>
            </a:extLst>
          </p:cNvPr>
          <p:cNvSpPr txBox="1"/>
          <p:nvPr/>
        </p:nvSpPr>
        <p:spPr>
          <a:xfrm>
            <a:off x="471949" y="2526129"/>
            <a:ext cx="66378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Utilized Scikit-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learn’s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 Classifier for training.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Achieved 85% accuracy on testing set.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Feature importance was analyzed using Scikit-learn and ELI5.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sttl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 (source to destination time to live value) identified as the most important feature.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 visualizations provide insight into the classification process.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Offers high accuracy and explainability for IoT network security.</a:t>
            </a:r>
          </a:p>
          <a:p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1B224B-FC39-8890-E228-3BC766684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74"/>
          <a:stretch/>
        </p:blipFill>
        <p:spPr>
          <a:xfrm>
            <a:off x="7109788" y="1994255"/>
            <a:ext cx="4794528" cy="2122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2EFEB7-EA1E-495F-47F7-B12C9CC1FD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37"/>
          <a:stretch/>
        </p:blipFill>
        <p:spPr>
          <a:xfrm>
            <a:off x="7109789" y="4116507"/>
            <a:ext cx="5082212" cy="222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39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B736D8C-5AC5-1B37-6A4A-B677817EC262}"/>
              </a:ext>
            </a:extLst>
          </p:cNvPr>
          <p:cNvSpPr txBox="1"/>
          <p:nvPr/>
        </p:nvSpPr>
        <p:spPr>
          <a:xfrm>
            <a:off x="748480" y="810850"/>
            <a:ext cx="7333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Multi-layer Perceptron (MLP) Classifier:</a:t>
            </a:r>
            <a:endParaRPr lang="en-US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7AD495-E4BB-4452-1681-CC8884496FBD}"/>
              </a:ext>
            </a:extLst>
          </p:cNvPr>
          <p:cNvSpPr txBox="1"/>
          <p:nvPr/>
        </p:nvSpPr>
        <p:spPr>
          <a:xfrm>
            <a:off x="748480" y="1471985"/>
            <a:ext cx="82037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89.83% accuracy on testing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LIME for individual prediction explanation.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robust explainability for cybersecurity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transparency despite being a 'black box' algorithm.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4F901E76-B937-1625-F499-27CCEFCD8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261" y="3041646"/>
            <a:ext cx="8777478" cy="27692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F55635-D211-839C-5001-85D205A4D59A}"/>
              </a:ext>
            </a:extLst>
          </p:cNvPr>
          <p:cNvSpPr txBox="1"/>
          <p:nvPr/>
        </p:nvSpPr>
        <p:spPr>
          <a:xfrm>
            <a:off x="2842750" y="5810866"/>
            <a:ext cx="6905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Single Classification Prediction using the MLP Classifier Explanation</a:t>
            </a:r>
            <a:endParaRPr lang="en-US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95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B736D8C-5AC5-1B37-6A4A-B677817EC262}"/>
              </a:ext>
            </a:extLst>
          </p:cNvPr>
          <p:cNvSpPr txBox="1"/>
          <p:nvPr/>
        </p:nvSpPr>
        <p:spPr>
          <a:xfrm>
            <a:off x="748480" y="416192"/>
            <a:ext cx="7333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Classifier:</a:t>
            </a:r>
            <a:endParaRPr lang="en-US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7AD495-E4BB-4452-1681-CC8884496FBD}"/>
              </a:ext>
            </a:extLst>
          </p:cNvPr>
          <p:cNvSpPr txBox="1"/>
          <p:nvPr/>
        </p:nvSpPr>
        <p:spPr>
          <a:xfrm>
            <a:off x="748480" y="939412"/>
            <a:ext cx="1128620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Achieved 89.89% accuracy on testing 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Utilized SHAP for feature importance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SHAP values indicate feature impact on classification predictions.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insights into individual and collective feature effects.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high performance and flexibility with robust explainability features.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2F429E-B9B6-52A6-A49C-820E2DA99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69" y="3139453"/>
            <a:ext cx="5863031" cy="22118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695C96-3F59-A4FE-CB76-121C5F771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3244645"/>
            <a:ext cx="6096000" cy="22118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EA8E54-1B70-6EEA-E8CA-475D1526D6A4}"/>
              </a:ext>
            </a:extLst>
          </p:cNvPr>
          <p:cNvSpPr txBox="1"/>
          <p:nvPr/>
        </p:nvSpPr>
        <p:spPr>
          <a:xfrm>
            <a:off x="910713" y="5271816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XGBoost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SHAP- Visualize a single prediction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77ADD2-9B6E-652A-7945-CE210884ACDB}"/>
              </a:ext>
            </a:extLst>
          </p:cNvPr>
          <p:cNvSpPr txBox="1"/>
          <p:nvPr/>
        </p:nvSpPr>
        <p:spPr>
          <a:xfrm>
            <a:off x="6883810" y="5350979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XGBoost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SHAP - Visualize many predictions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59184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6F5F68F5-8809-B1B8-BF76-0C88185BF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37" y="668638"/>
            <a:ext cx="4451123" cy="4876755"/>
          </a:xfrm>
          <a:prstGeom prst="rect">
            <a:avLst/>
          </a:prstGeom>
        </p:spPr>
      </p:pic>
      <p:pic>
        <p:nvPicPr>
          <p:cNvPr id="3" name="Content Placeholder 9">
            <a:extLst>
              <a:ext uri="{FF2B5EF4-FFF2-40B4-BE49-F238E27FC236}">
                <a16:creationId xmlns:a16="http://schemas.microsoft.com/office/drawing/2014/main" id="{6D238589-C8ED-3F0A-4C38-E184F89BDC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18"/>
          <a:stretch/>
        </p:blipFill>
        <p:spPr>
          <a:xfrm>
            <a:off x="6961239" y="781665"/>
            <a:ext cx="4451123" cy="47637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BE28F4-DAA7-5676-2826-1E1BF8AF5387}"/>
              </a:ext>
            </a:extLst>
          </p:cNvPr>
          <p:cNvSpPr txBox="1"/>
          <p:nvPr/>
        </p:nvSpPr>
        <p:spPr>
          <a:xfrm>
            <a:off x="710384" y="5545393"/>
            <a:ext cx="5385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SHAP Feature Importance on </a:t>
            </a:r>
            <a:r>
              <a:rPr lang="en-US" sz="18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XGBoost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Classifier</a:t>
            </a:r>
            <a:endParaRPr lang="en-US" sz="18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DE2930-EFA6-D598-768C-34E81B747DEF}"/>
              </a:ext>
            </a:extLst>
          </p:cNvPr>
          <p:cNvSpPr txBox="1"/>
          <p:nvPr/>
        </p:nvSpPr>
        <p:spPr>
          <a:xfrm>
            <a:off x="7429500" y="5545393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SHAP Summary Plot for </a:t>
            </a:r>
            <a:r>
              <a:rPr lang="en-US" sz="18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XGBoost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846370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907482-D86A-FE96-F90E-66C6C01286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51"/>
          <a:stretch/>
        </p:blipFill>
        <p:spPr>
          <a:xfrm>
            <a:off x="214989" y="280218"/>
            <a:ext cx="4843708" cy="31221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39246A-5307-EE09-36D9-142BFB91A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309" y="280218"/>
            <a:ext cx="6506098" cy="3303640"/>
          </a:xfrm>
          <a:prstGeom prst="rect">
            <a:avLst/>
          </a:prstGeom>
        </p:spPr>
      </p:pic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56C71BE4-50AF-EC6E-438E-0EB200BA0E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75" b="3725"/>
          <a:stretch/>
        </p:blipFill>
        <p:spPr>
          <a:xfrm>
            <a:off x="2134321" y="3923071"/>
            <a:ext cx="7923357" cy="19467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A957A5-BE25-0188-ABC5-A0180B36714F}"/>
              </a:ext>
            </a:extLst>
          </p:cNvPr>
          <p:cNvSpPr txBox="1"/>
          <p:nvPr/>
        </p:nvSpPr>
        <p:spPr>
          <a:xfrm>
            <a:off x="674739" y="3270924"/>
            <a:ext cx="5932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SHAP Dependence Plots for ‘sttl’ feature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A4755-D1F9-39B1-DB6B-96ED32D08A1F}"/>
              </a:ext>
            </a:extLst>
          </p:cNvPr>
          <p:cNvSpPr txBox="1"/>
          <p:nvPr/>
        </p:nvSpPr>
        <p:spPr>
          <a:xfrm>
            <a:off x="6875714" y="3455590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SHAP Interaction Value Summary Plot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C2369D-1822-6352-B5A5-7B14CEC69EED}"/>
              </a:ext>
            </a:extLst>
          </p:cNvPr>
          <p:cNvSpPr txBox="1"/>
          <p:nvPr/>
        </p:nvSpPr>
        <p:spPr>
          <a:xfrm>
            <a:off x="2636843" y="5783342"/>
            <a:ext cx="7197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Single Classification Prediction using the </a:t>
            </a:r>
            <a:r>
              <a:rPr lang="en-US" sz="18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 Explanation</a:t>
            </a:r>
            <a:endParaRPr lang="en-US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36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7DD5-56DC-6A49-4925-77BDE165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8E8BF-98D5-3D15-47D4-806B417F5155}"/>
              </a:ext>
            </a:extLst>
          </p:cNvPr>
          <p:cNvSpPr txBox="1"/>
          <p:nvPr/>
        </p:nvSpPr>
        <p:spPr>
          <a:xfrm>
            <a:off x="737419" y="1954271"/>
            <a:ext cx="10972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ML models in IoT network security are becoming more complex.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Human analysts play a critical role in analyzing outcomes and developing cybersecurity strategies.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ML algorithms often lack interpretability, being perceived as "black boxes".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Utilizing the UNSW-NB15 dataset, Decision Tree, MLP, and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classifiers achieved high accuracy in analyzing network behavior.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Established XAI techniques were applied to enhance explainability and evaluate feature importance.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Increased transparency enhances trust in ML systems for IoT cybersecurity.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extraction of insights from sophisticated ML models to better predict cyber-attacks.</a:t>
            </a:r>
          </a:p>
        </p:txBody>
      </p:sp>
    </p:spTree>
    <p:extLst>
      <p:ext uri="{BB962C8B-B14F-4D97-AF65-F5344CB8AC3E}">
        <p14:creationId xmlns:p14="http://schemas.microsoft.com/office/powerpoint/2010/main" val="2525805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24BE-63A9-3602-EC44-ED758D7949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0374" y="-317346"/>
            <a:ext cx="10058400" cy="1449387"/>
          </a:xfrm>
        </p:spPr>
        <p:txBody>
          <a:bodyPr/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A13E2-0FB5-0385-75E6-7F18599AFE69}"/>
              </a:ext>
            </a:extLst>
          </p:cNvPr>
          <p:cNvSpPr txBox="1"/>
          <p:nvPr/>
        </p:nvSpPr>
        <p:spPr>
          <a:xfrm>
            <a:off x="285135" y="1248270"/>
            <a:ext cx="11621729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Mane, Shraddha, and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Dattaraj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Rao. "Explaining Network Intrusion Detection System Using Explainable AI Framework."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arXiv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preprint arXiv:2103.07110 (2021).</a:t>
            </a:r>
          </a:p>
          <a:p>
            <a:pPr marL="285750" indent="-285750" algn="just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Moustafa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Nour, and Jill Slay. "UNSW-NB15: a comprehensive data set for network intrusion detection systems (UNSW-NB15 network data set)." Military Communications and Information Systems Conference 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MilCIS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2015. IEEE, 2015.</a:t>
            </a:r>
          </a:p>
          <a:p>
            <a:pPr marL="285750" indent="-285750" algn="just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 Costa, Kelton AP, et al. "Internet of Things: A survey on machine learning-based intrusion detection approaches." Computer Networks 151 (2019): 147-157.</a:t>
            </a:r>
          </a:p>
          <a:p>
            <a:pPr marL="285750" indent="-285750" algn="just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Arrieta, Alejandro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Barredo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et al. "Explainable Artificial Intelligence (XAI): Concepts, taxonomies, opportunities and challenges toward responsible AI." Information Fusion 58 (2020): 82-115.</a:t>
            </a:r>
          </a:p>
          <a:p>
            <a:pPr marL="28575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Zoghi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Zeinab, and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Gursel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Serpen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"UNSW-NB15 Computer Security Dataset: Analysis through Visualization."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arXiv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preprint arXiv:2101.05067 (2021).</a:t>
            </a:r>
          </a:p>
          <a:p>
            <a:pPr marL="28575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García-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Magariño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Muttukrishnan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J.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Lloret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"Human-Centric AI for Trustworthy IoT Systems With Explainable Multilayer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Perceptrons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," in IEEE Access, vol. 7, pp. 125562-125574, 2019,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10.1109/ACCESS.2019.2937521.</a:t>
            </a:r>
          </a:p>
          <a:p>
            <a:pPr marL="28575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Wang Z: Deep learning-based intrusion detection with adversaries. IEEE Access. 2018;6:38367–384.</a:t>
            </a:r>
          </a:p>
        </p:txBody>
      </p:sp>
    </p:spTree>
    <p:extLst>
      <p:ext uri="{BB962C8B-B14F-4D97-AF65-F5344CB8AC3E}">
        <p14:creationId xmlns:p14="http://schemas.microsoft.com/office/powerpoint/2010/main" val="744379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1" y="2830603"/>
            <a:ext cx="5367131" cy="1196794"/>
          </a:xfrm>
        </p:spPr>
        <p:txBody>
          <a:bodyPr anchor="b">
            <a:normAutofit/>
          </a:bodyPr>
          <a:lstStyle/>
          <a:p>
            <a:pPr lvl="0" algn="ctr"/>
            <a:r>
              <a:rPr lang="en-US" sz="7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You..!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4B46-CF3B-23C1-B99E-85BB0B638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C0F9A-3755-8E45-E266-4BC3C1B2F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776668" cy="4001051"/>
          </a:xfrm>
        </p:spPr>
        <p:txBody>
          <a:bodyPr>
            <a:normAutofit fontScale="85000" lnSpcReduction="20000"/>
          </a:bodyPr>
          <a:lstStyle/>
          <a:p>
            <a:pPr marL="285750" indent="-228600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28600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285750" indent="-228600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&amp; Benefits of Explainable (XAI) Machine Learning</a:t>
            </a:r>
          </a:p>
          <a:p>
            <a:pPr marL="285750" indent="-228600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285750" indent="-228600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</a:t>
            </a:r>
          </a:p>
          <a:p>
            <a:pPr marL="285750" indent="-228600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285750" indent="-228600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Discussion</a:t>
            </a:r>
          </a:p>
          <a:p>
            <a:pPr marL="285750" indent="-228600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231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3CE2-17B4-2473-1DD0-B7B28697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4E8D2-E1F2-4373-5B49-C3B41EE1C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" y="2108201"/>
            <a:ext cx="10787269" cy="3760891"/>
          </a:xfrm>
        </p:spPr>
        <p:txBody>
          <a:bodyPr/>
          <a:lstStyle/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networks are increasingly targeted by cyber-attacks due to the valuable user data they contain, posing risks to critical services. Traditional security measures face challenges in IoT environments, leading to the development of ML-based intrusion detection systems (IDS). 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However, existing systems lack transparency, hindering optimal evaluation and resource allocation. This work aims to enhance understanding of ML-based IDS by surveying Explainable AI (XAI) methods, facilitating transparency in decision-making. Performance metrics will also be measured for accuracy.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693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7459-8671-640D-5C32-427A2FFA5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833305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C96F4-6816-5865-7B77-56B805505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04" y="812799"/>
            <a:ext cx="6983896" cy="565426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Protecting Internet of Things (IoT) networks is crucial for cybersecurity as IoT is integrated into various applications. Machine learning-based intrusion detection systems are emerging but still minimally applied. Mustafa's study developed an ensemble-based technique using statistical flow features and AdaBoost, showing high performance in detecting normal and malicious activity. Costa's survey highlights various machine-learning techniques applied to IoT security.</a:t>
            </a:r>
          </a:p>
          <a:p>
            <a:pPr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Explainable AI (XAI) literature, a comprehensive publication discusses key concepts and challenges, emphasizing transparency and fairness. Mane and Rao explored XAI in Network Intrusion Detection, proposing a framework using deep neural networks and XAI algorithms like SHAP and LIME to enhance model transparency.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3404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68A81C-FA44-A04C-37A2-29C2CB137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300" i="0" kern="1200" spc="-5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&amp; Benefits of Explainable (XAI) Machine Learning</a:t>
            </a: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81FCCD6F-ADDB-D0F6-DB45-FE2ED6FC42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3041216"/>
              </p:ext>
            </p:extLst>
          </p:nvPr>
        </p:nvGraphicFramePr>
        <p:xfrm>
          <a:off x="728870" y="2108201"/>
          <a:ext cx="10866782" cy="3722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5404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ECE2-905A-312D-3C97-18EDF7D3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4A553-1BFE-9CD5-A1E8-687B6B7E0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374" y="2120900"/>
            <a:ext cx="6824869" cy="4213639"/>
          </a:xfrm>
        </p:spPr>
        <p:txBody>
          <a:bodyPr>
            <a:normAutofit fontScale="85000" lnSpcReduction="20000"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Utilizing UNSW-NB15 dataset for IoT network traffic analysis.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includes normal activities and malicious attack behaviors categorized by attack type.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using IXIA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PerfectStorm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 in the Cyber Range Lab of ACCS.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Pre-partitioned into training and testing sets.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set: 175,341 records, Testing set: 82,332 records.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Features: 39 numeric features, target feature: binary classification of Normal or Attack behavior.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2E6E00-71FE-0ED5-AFC8-5DF53C356F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3835"/>
          <a:stretch/>
        </p:blipFill>
        <p:spPr>
          <a:xfrm>
            <a:off x="7580243" y="2014330"/>
            <a:ext cx="4200939" cy="432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34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A4652-D106-CF89-5F65-C6948D03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2005583"/>
            <a:ext cx="3517567" cy="20939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Dataset Distribution and Counts</a:t>
            </a:r>
          </a:p>
        </p:txBody>
      </p:sp>
      <p:pic>
        <p:nvPicPr>
          <p:cNvPr id="8" name="Picture Placeholder 7" descr="A graph of a number of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13D8298C-8E32-1B79-D9F5-FD9857D55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73" t="7677" r="5776" b="5861"/>
          <a:stretch/>
        </p:blipFill>
        <p:spPr>
          <a:xfrm>
            <a:off x="4669421" y="486696"/>
            <a:ext cx="7339235" cy="6245407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376527-067D-A532-D166-93406E9155C6}"/>
              </a:ext>
            </a:extLst>
          </p:cNvPr>
          <p:cNvSpPr txBox="1"/>
          <p:nvPr/>
        </p:nvSpPr>
        <p:spPr>
          <a:xfrm>
            <a:off x="6813755" y="235974"/>
            <a:ext cx="334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0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C3691F-0632-C54A-432D-90A1744B53F3}"/>
              </a:ext>
            </a:extLst>
          </p:cNvPr>
          <p:cNvSpPr txBox="1"/>
          <p:nvPr/>
        </p:nvSpPr>
        <p:spPr>
          <a:xfrm>
            <a:off x="860091" y="753572"/>
            <a:ext cx="11022428" cy="2334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Methods: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tree-like model for classification.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Multi-layer Perceptron (MLP)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model for complex tasks.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Gradient-boosted decision trees for efficiency and performance.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528364-8E4C-8D04-EA50-4FA7701F30FB}"/>
              </a:ext>
            </a:extLst>
          </p:cNvPr>
          <p:cNvSpPr txBox="1"/>
          <p:nvPr/>
        </p:nvSpPr>
        <p:spPr>
          <a:xfrm>
            <a:off x="860091" y="3429000"/>
            <a:ext cx="980299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debugging and explanation library.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LIME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Local interpretable model-agnostic explanations.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Shapley Additive explanations for feature impact understanding.</a:t>
            </a:r>
            <a:endParaRPr lang="id-ID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0693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program code">
            <a:extLst>
              <a:ext uri="{FF2B5EF4-FFF2-40B4-BE49-F238E27FC236}">
                <a16:creationId xmlns:a16="http://schemas.microsoft.com/office/drawing/2014/main" id="{EC487ED1-AF4F-3113-8255-10ED0E15C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490" y="646546"/>
            <a:ext cx="5654706" cy="2387097"/>
          </a:xfrm>
          <a:prstGeom prst="rect">
            <a:avLst/>
          </a:prstGeom>
        </p:spPr>
      </p:pic>
      <p:pic>
        <p:nvPicPr>
          <p:cNvPr id="8" name="Picture 7" descr="A screenshot of a computer program">
            <a:extLst>
              <a:ext uri="{FF2B5EF4-FFF2-40B4-BE49-F238E27FC236}">
                <a16:creationId xmlns:a16="http://schemas.microsoft.com/office/drawing/2014/main" id="{196A5D78-7112-BA95-9559-C768E9A1D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490" y="3225215"/>
            <a:ext cx="5643289" cy="30855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25DA74-FE1D-C596-A427-51BB56A3495F}"/>
              </a:ext>
            </a:extLst>
          </p:cNvPr>
          <p:cNvSpPr txBox="1"/>
          <p:nvPr/>
        </p:nvSpPr>
        <p:spPr>
          <a:xfrm>
            <a:off x="360218" y="230909"/>
            <a:ext cx="5144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B9E9F-9DF6-87CB-2B14-74346C64F87E}"/>
              </a:ext>
            </a:extLst>
          </p:cNvPr>
          <p:cNvSpPr txBox="1"/>
          <p:nvPr/>
        </p:nvSpPr>
        <p:spPr>
          <a:xfrm>
            <a:off x="360218" y="884146"/>
            <a:ext cx="514465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preprocessing stage of machine learning, one-hot encoding and categorical encoding are often employed techniques, especially when working with categorical inputs.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prediction of attacks algorithms like Decision Tree, XG Boost and Multi-Layer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Perceptrons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been used. Explainable AI (XAI) techniques are used for the interpretability of classification predictions, suggesting the feasibility and value of integrating XAI with traditional ML systems for cybersecurity applications.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820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{479D7341-866C-4A85-B919-678CE527CE11}tf56160789_win32</Template>
  <TotalTime>174</TotalTime>
  <Words>1160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Bookman Old Style</vt:lpstr>
      <vt:lpstr>Calibri</vt:lpstr>
      <vt:lpstr>Franklin Gothic Book</vt:lpstr>
      <vt:lpstr>Söhne</vt:lpstr>
      <vt:lpstr>Times New Roman</vt:lpstr>
      <vt:lpstr>Custom</vt:lpstr>
      <vt:lpstr>Network Intrusion Detection System</vt:lpstr>
      <vt:lpstr>Contents</vt:lpstr>
      <vt:lpstr>Introduction</vt:lpstr>
      <vt:lpstr>Literature Survey</vt:lpstr>
      <vt:lpstr>Overview &amp; Benefits of Explainable (XAI) Machine Learning</vt:lpstr>
      <vt:lpstr>Methodology</vt:lpstr>
      <vt:lpstr>Training Dataset Distribution and Counts</vt:lpstr>
      <vt:lpstr>PowerPoint Presentation</vt:lpstr>
      <vt:lpstr>PowerPoint Presentation</vt:lpstr>
      <vt:lpstr>PowerPoint Presentation</vt:lpstr>
      <vt:lpstr>Results &amp; Discussion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Thank You..!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Intrusion Detection System</dc:title>
  <dc:creator>Jaswanth Sirigiri</dc:creator>
  <cp:lastModifiedBy>Jaswanth Sirigiri</cp:lastModifiedBy>
  <cp:revision>5</cp:revision>
  <dcterms:created xsi:type="dcterms:W3CDTF">2024-04-26T01:01:45Z</dcterms:created>
  <dcterms:modified xsi:type="dcterms:W3CDTF">2024-04-26T03:56:19Z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