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4650"/>
  </p:normalViewPr>
  <p:slideViewPr>
    <p:cSldViewPr snapToGrid="0">
      <p:cViewPr varScale="1">
        <p:scale>
          <a:sx n="160" d="100"/>
          <a:sy n="160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BCE87-B65F-457B-8D78-5B72AB43AB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A6E9F7-9640-4075-980B-967A52961034}">
      <dgm:prSet/>
      <dgm:spPr/>
      <dgm:t>
        <a:bodyPr/>
        <a:lstStyle/>
        <a:p>
          <a:r>
            <a:rPr lang="en-US" b="1"/>
            <a:t>Team </a:t>
          </a:r>
          <a:endParaRPr lang="en-US"/>
        </a:p>
      </dgm:t>
    </dgm:pt>
    <dgm:pt modelId="{CE9667B5-261B-4238-8753-3B73CB5EE2CE}" type="parTrans" cxnId="{1990FDF4-CF9A-4255-B01E-E932A8AF4DDD}">
      <dgm:prSet/>
      <dgm:spPr/>
      <dgm:t>
        <a:bodyPr/>
        <a:lstStyle/>
        <a:p>
          <a:endParaRPr lang="en-US"/>
        </a:p>
      </dgm:t>
    </dgm:pt>
    <dgm:pt modelId="{2EB152FD-0406-4F84-9DDE-5E03AE493180}" type="sibTrans" cxnId="{1990FDF4-CF9A-4255-B01E-E932A8AF4DDD}">
      <dgm:prSet/>
      <dgm:spPr/>
      <dgm:t>
        <a:bodyPr/>
        <a:lstStyle/>
        <a:p>
          <a:endParaRPr lang="en-US"/>
        </a:p>
      </dgm:t>
    </dgm:pt>
    <dgm:pt modelId="{113BDD22-1A02-4B7E-B909-C633D246BADB}">
      <dgm:prSet/>
      <dgm:spPr/>
      <dgm:t>
        <a:bodyPr/>
        <a:lstStyle/>
        <a:p>
          <a:r>
            <a:rPr lang="en-US"/>
            <a:t>Koushik Pabbathireddy -Grad</a:t>
          </a:r>
        </a:p>
      </dgm:t>
    </dgm:pt>
    <dgm:pt modelId="{2F8BEBAB-357B-441A-83D4-9D166038C390}" type="parTrans" cxnId="{3306BB3F-9CEF-4A48-A0F5-B8809C6987D8}">
      <dgm:prSet/>
      <dgm:spPr/>
      <dgm:t>
        <a:bodyPr/>
        <a:lstStyle/>
        <a:p>
          <a:endParaRPr lang="en-US"/>
        </a:p>
      </dgm:t>
    </dgm:pt>
    <dgm:pt modelId="{BA2C1AE7-D96B-4F97-8CA8-3EAF3D975FE3}" type="sibTrans" cxnId="{3306BB3F-9CEF-4A48-A0F5-B8809C6987D8}">
      <dgm:prSet/>
      <dgm:spPr/>
      <dgm:t>
        <a:bodyPr/>
        <a:lstStyle/>
        <a:p>
          <a:endParaRPr lang="en-US"/>
        </a:p>
      </dgm:t>
    </dgm:pt>
    <dgm:pt modelId="{5756121C-98D6-47EB-9CDA-4CF89883C02D}">
      <dgm:prSet/>
      <dgm:spPr/>
      <dgm:t>
        <a:bodyPr/>
        <a:lstStyle/>
        <a:p>
          <a:r>
            <a:rPr lang="en-US"/>
            <a:t>Sanjana Peddi -Grad</a:t>
          </a:r>
        </a:p>
      </dgm:t>
    </dgm:pt>
    <dgm:pt modelId="{C070B78F-6690-423C-B815-FDEFD76F0EF4}" type="parTrans" cxnId="{D684664A-1884-477B-A042-4CE4677B56D5}">
      <dgm:prSet/>
      <dgm:spPr/>
      <dgm:t>
        <a:bodyPr/>
        <a:lstStyle/>
        <a:p>
          <a:endParaRPr lang="en-US"/>
        </a:p>
      </dgm:t>
    </dgm:pt>
    <dgm:pt modelId="{A5AD169A-9285-4A46-BC7E-BE9DDCC9CE4F}" type="sibTrans" cxnId="{D684664A-1884-477B-A042-4CE4677B56D5}">
      <dgm:prSet/>
      <dgm:spPr/>
      <dgm:t>
        <a:bodyPr/>
        <a:lstStyle/>
        <a:p>
          <a:endParaRPr lang="en-US"/>
        </a:p>
      </dgm:t>
    </dgm:pt>
    <dgm:pt modelId="{E4230B74-2347-49CC-8DD9-9F5B8D50A6EE}">
      <dgm:prSet/>
      <dgm:spPr/>
      <dgm:t>
        <a:bodyPr/>
        <a:lstStyle/>
        <a:p>
          <a:r>
            <a:rPr lang="en-US"/>
            <a:t>Pravallika Putti -Grad</a:t>
          </a:r>
        </a:p>
      </dgm:t>
    </dgm:pt>
    <dgm:pt modelId="{E06EFB0F-CE64-42D3-9CFF-FC114C5F299E}" type="parTrans" cxnId="{C4404E34-2E9E-4060-8B6F-9E5D0102DAA1}">
      <dgm:prSet/>
      <dgm:spPr/>
      <dgm:t>
        <a:bodyPr/>
        <a:lstStyle/>
        <a:p>
          <a:endParaRPr lang="en-US"/>
        </a:p>
      </dgm:t>
    </dgm:pt>
    <dgm:pt modelId="{8E222B5D-5012-4053-8522-C2A60675DD6C}" type="sibTrans" cxnId="{C4404E34-2E9E-4060-8B6F-9E5D0102DAA1}">
      <dgm:prSet/>
      <dgm:spPr/>
      <dgm:t>
        <a:bodyPr/>
        <a:lstStyle/>
        <a:p>
          <a:endParaRPr lang="en-US"/>
        </a:p>
      </dgm:t>
    </dgm:pt>
    <dgm:pt modelId="{C3667AAE-51EF-48FE-87CE-638130FCB393}">
      <dgm:prSet/>
      <dgm:spPr/>
      <dgm:t>
        <a:bodyPr/>
        <a:lstStyle/>
        <a:p>
          <a:r>
            <a:rPr lang="en-US"/>
            <a:t>Ariana Whitaker-Undergrad</a:t>
          </a:r>
        </a:p>
      </dgm:t>
    </dgm:pt>
    <dgm:pt modelId="{BBAADB15-766E-45C4-9477-9B9FF2B40006}" type="parTrans" cxnId="{AB315155-D083-4507-96F9-1D7DCECDFD92}">
      <dgm:prSet/>
      <dgm:spPr/>
      <dgm:t>
        <a:bodyPr/>
        <a:lstStyle/>
        <a:p>
          <a:endParaRPr lang="en-US"/>
        </a:p>
      </dgm:t>
    </dgm:pt>
    <dgm:pt modelId="{402B6222-E582-4D80-BC8B-0796EA6660CE}" type="sibTrans" cxnId="{AB315155-D083-4507-96F9-1D7DCECDFD92}">
      <dgm:prSet/>
      <dgm:spPr/>
      <dgm:t>
        <a:bodyPr/>
        <a:lstStyle/>
        <a:p>
          <a:endParaRPr lang="en-US"/>
        </a:p>
      </dgm:t>
    </dgm:pt>
    <dgm:pt modelId="{6BEE1868-9708-4B40-8DC5-A562B328FBEC}" type="pres">
      <dgm:prSet presAssocID="{81CBCE87-B65F-457B-8D78-5B72AB43AB32}" presName="linear" presStyleCnt="0">
        <dgm:presLayoutVars>
          <dgm:animLvl val="lvl"/>
          <dgm:resizeHandles val="exact"/>
        </dgm:presLayoutVars>
      </dgm:prSet>
      <dgm:spPr/>
    </dgm:pt>
    <dgm:pt modelId="{65FBE56D-9C61-6040-B464-1B3AE5956933}" type="pres">
      <dgm:prSet presAssocID="{70A6E9F7-9640-4075-980B-967A5296103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486DDF-4646-074A-B0CF-E72F93547F73}" type="pres">
      <dgm:prSet presAssocID="{2EB152FD-0406-4F84-9DDE-5E03AE493180}" presName="spacer" presStyleCnt="0"/>
      <dgm:spPr/>
    </dgm:pt>
    <dgm:pt modelId="{07D85364-C650-E141-AA89-54F31E7D9F11}" type="pres">
      <dgm:prSet presAssocID="{113BDD22-1A02-4B7E-B909-C633D246BAD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B361543-00B9-F245-BEDF-AA29F3C973F0}" type="pres">
      <dgm:prSet presAssocID="{BA2C1AE7-D96B-4F97-8CA8-3EAF3D975FE3}" presName="spacer" presStyleCnt="0"/>
      <dgm:spPr/>
    </dgm:pt>
    <dgm:pt modelId="{8FC3960E-588F-0D41-9205-5899AA11FD45}" type="pres">
      <dgm:prSet presAssocID="{5756121C-98D6-47EB-9CDA-4CF89883C02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EC8FF5-7875-8E4E-8A8F-2B8AF32EA602}" type="pres">
      <dgm:prSet presAssocID="{A5AD169A-9285-4A46-BC7E-BE9DDCC9CE4F}" presName="spacer" presStyleCnt="0"/>
      <dgm:spPr/>
    </dgm:pt>
    <dgm:pt modelId="{D86868E9-EA5B-724C-A212-1E8E4B50EB43}" type="pres">
      <dgm:prSet presAssocID="{E4230B74-2347-49CC-8DD9-9F5B8D50A6E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3C7FFE1-2C76-6C47-9A4B-E0BD050BC76D}" type="pres">
      <dgm:prSet presAssocID="{8E222B5D-5012-4053-8522-C2A60675DD6C}" presName="spacer" presStyleCnt="0"/>
      <dgm:spPr/>
    </dgm:pt>
    <dgm:pt modelId="{66412530-921F-FF4B-8DB6-6395AFDD5736}" type="pres">
      <dgm:prSet presAssocID="{C3667AAE-51EF-48FE-87CE-638130FCB39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367AA22-9BA0-0245-A276-DC9201563245}" type="presOf" srcId="{113BDD22-1A02-4B7E-B909-C633D246BADB}" destId="{07D85364-C650-E141-AA89-54F31E7D9F11}" srcOrd="0" destOrd="0" presId="urn:microsoft.com/office/officeart/2005/8/layout/vList2"/>
    <dgm:cxn modelId="{C4404E34-2E9E-4060-8B6F-9E5D0102DAA1}" srcId="{81CBCE87-B65F-457B-8D78-5B72AB43AB32}" destId="{E4230B74-2347-49CC-8DD9-9F5B8D50A6EE}" srcOrd="3" destOrd="0" parTransId="{E06EFB0F-CE64-42D3-9CFF-FC114C5F299E}" sibTransId="{8E222B5D-5012-4053-8522-C2A60675DD6C}"/>
    <dgm:cxn modelId="{3306BB3F-9CEF-4A48-A0F5-B8809C6987D8}" srcId="{81CBCE87-B65F-457B-8D78-5B72AB43AB32}" destId="{113BDD22-1A02-4B7E-B909-C633D246BADB}" srcOrd="1" destOrd="0" parTransId="{2F8BEBAB-357B-441A-83D4-9D166038C390}" sibTransId="{BA2C1AE7-D96B-4F97-8CA8-3EAF3D975FE3}"/>
    <dgm:cxn modelId="{D684664A-1884-477B-A042-4CE4677B56D5}" srcId="{81CBCE87-B65F-457B-8D78-5B72AB43AB32}" destId="{5756121C-98D6-47EB-9CDA-4CF89883C02D}" srcOrd="2" destOrd="0" parTransId="{C070B78F-6690-423C-B815-FDEFD76F0EF4}" sibTransId="{A5AD169A-9285-4A46-BC7E-BE9DDCC9CE4F}"/>
    <dgm:cxn modelId="{AB315155-D083-4507-96F9-1D7DCECDFD92}" srcId="{81CBCE87-B65F-457B-8D78-5B72AB43AB32}" destId="{C3667AAE-51EF-48FE-87CE-638130FCB393}" srcOrd="4" destOrd="0" parTransId="{BBAADB15-766E-45C4-9477-9B9FF2B40006}" sibTransId="{402B6222-E582-4D80-BC8B-0796EA6660CE}"/>
    <dgm:cxn modelId="{86AD6F6A-1596-E246-BE08-C46369B85CC6}" type="presOf" srcId="{70A6E9F7-9640-4075-980B-967A52961034}" destId="{65FBE56D-9C61-6040-B464-1B3AE5956933}" srcOrd="0" destOrd="0" presId="urn:microsoft.com/office/officeart/2005/8/layout/vList2"/>
    <dgm:cxn modelId="{1619CFAC-80CB-274B-AAEF-E77796156EEC}" type="presOf" srcId="{C3667AAE-51EF-48FE-87CE-638130FCB393}" destId="{66412530-921F-FF4B-8DB6-6395AFDD5736}" srcOrd="0" destOrd="0" presId="urn:microsoft.com/office/officeart/2005/8/layout/vList2"/>
    <dgm:cxn modelId="{45B0DBBF-A891-5E4C-9CBC-E2C8E46AE43E}" type="presOf" srcId="{E4230B74-2347-49CC-8DD9-9F5B8D50A6EE}" destId="{D86868E9-EA5B-724C-A212-1E8E4B50EB43}" srcOrd="0" destOrd="0" presId="urn:microsoft.com/office/officeart/2005/8/layout/vList2"/>
    <dgm:cxn modelId="{581251D6-9018-6C4D-8D8B-5239FB9A9A37}" type="presOf" srcId="{81CBCE87-B65F-457B-8D78-5B72AB43AB32}" destId="{6BEE1868-9708-4B40-8DC5-A562B328FBEC}" srcOrd="0" destOrd="0" presId="urn:microsoft.com/office/officeart/2005/8/layout/vList2"/>
    <dgm:cxn modelId="{C44925E0-A03A-1B4A-B6E9-9FC30BB782A7}" type="presOf" srcId="{5756121C-98D6-47EB-9CDA-4CF89883C02D}" destId="{8FC3960E-588F-0D41-9205-5899AA11FD45}" srcOrd="0" destOrd="0" presId="urn:microsoft.com/office/officeart/2005/8/layout/vList2"/>
    <dgm:cxn modelId="{1990FDF4-CF9A-4255-B01E-E932A8AF4DDD}" srcId="{81CBCE87-B65F-457B-8D78-5B72AB43AB32}" destId="{70A6E9F7-9640-4075-980B-967A52961034}" srcOrd="0" destOrd="0" parTransId="{CE9667B5-261B-4238-8753-3B73CB5EE2CE}" sibTransId="{2EB152FD-0406-4F84-9DDE-5E03AE493180}"/>
    <dgm:cxn modelId="{E0447D06-988B-F949-8897-D2C5236463BA}" type="presParOf" srcId="{6BEE1868-9708-4B40-8DC5-A562B328FBEC}" destId="{65FBE56D-9C61-6040-B464-1B3AE5956933}" srcOrd="0" destOrd="0" presId="urn:microsoft.com/office/officeart/2005/8/layout/vList2"/>
    <dgm:cxn modelId="{43DC5A07-B9E2-C247-ABDF-DAE07FE6AE46}" type="presParOf" srcId="{6BEE1868-9708-4B40-8DC5-A562B328FBEC}" destId="{05486DDF-4646-074A-B0CF-E72F93547F73}" srcOrd="1" destOrd="0" presId="urn:microsoft.com/office/officeart/2005/8/layout/vList2"/>
    <dgm:cxn modelId="{FEA70418-7EF2-5D47-A718-DF8AD08FAD30}" type="presParOf" srcId="{6BEE1868-9708-4B40-8DC5-A562B328FBEC}" destId="{07D85364-C650-E141-AA89-54F31E7D9F11}" srcOrd="2" destOrd="0" presId="urn:microsoft.com/office/officeart/2005/8/layout/vList2"/>
    <dgm:cxn modelId="{F702764B-CDD9-8941-BA77-8704F1C102A3}" type="presParOf" srcId="{6BEE1868-9708-4B40-8DC5-A562B328FBEC}" destId="{8B361543-00B9-F245-BEDF-AA29F3C973F0}" srcOrd="3" destOrd="0" presId="urn:microsoft.com/office/officeart/2005/8/layout/vList2"/>
    <dgm:cxn modelId="{4657AA6C-C941-C84B-B467-5880880962B7}" type="presParOf" srcId="{6BEE1868-9708-4B40-8DC5-A562B328FBEC}" destId="{8FC3960E-588F-0D41-9205-5899AA11FD45}" srcOrd="4" destOrd="0" presId="urn:microsoft.com/office/officeart/2005/8/layout/vList2"/>
    <dgm:cxn modelId="{FF833A56-2DC0-1643-9598-4175CCC9C04E}" type="presParOf" srcId="{6BEE1868-9708-4B40-8DC5-A562B328FBEC}" destId="{F0EC8FF5-7875-8E4E-8A8F-2B8AF32EA602}" srcOrd="5" destOrd="0" presId="urn:microsoft.com/office/officeart/2005/8/layout/vList2"/>
    <dgm:cxn modelId="{AD83DEC2-772C-5146-AA32-4170A7F6DB3C}" type="presParOf" srcId="{6BEE1868-9708-4B40-8DC5-A562B328FBEC}" destId="{D86868E9-EA5B-724C-A212-1E8E4B50EB43}" srcOrd="6" destOrd="0" presId="urn:microsoft.com/office/officeart/2005/8/layout/vList2"/>
    <dgm:cxn modelId="{C2D3E010-C951-BC42-AEE4-79AFACDBA7A3}" type="presParOf" srcId="{6BEE1868-9708-4B40-8DC5-A562B328FBEC}" destId="{83C7FFE1-2C76-6C47-9A4B-E0BD050BC76D}" srcOrd="7" destOrd="0" presId="urn:microsoft.com/office/officeart/2005/8/layout/vList2"/>
    <dgm:cxn modelId="{96C1B0FE-3565-2E42-B4C6-C9E963024E35}" type="presParOf" srcId="{6BEE1868-9708-4B40-8DC5-A562B328FBEC}" destId="{66412530-921F-FF4B-8DB6-6395AFDD573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BE56D-9C61-6040-B464-1B3AE5956933}">
      <dsp:nvSpPr>
        <dsp:cNvPr id="0" name=""/>
        <dsp:cNvSpPr/>
      </dsp:nvSpPr>
      <dsp:spPr>
        <a:xfrm>
          <a:off x="0" y="498090"/>
          <a:ext cx="38370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Team </a:t>
          </a:r>
          <a:endParaRPr lang="en-US" sz="2100" kern="1200"/>
        </a:p>
      </dsp:txBody>
      <dsp:txXfrm>
        <a:off x="23988" y="522078"/>
        <a:ext cx="3789024" cy="443423"/>
      </dsp:txXfrm>
    </dsp:sp>
    <dsp:sp modelId="{07D85364-C650-E141-AA89-54F31E7D9F11}">
      <dsp:nvSpPr>
        <dsp:cNvPr id="0" name=""/>
        <dsp:cNvSpPr/>
      </dsp:nvSpPr>
      <dsp:spPr>
        <a:xfrm>
          <a:off x="0" y="1049970"/>
          <a:ext cx="38370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Koushik Pabbathireddy -Grad</a:t>
          </a:r>
        </a:p>
      </dsp:txBody>
      <dsp:txXfrm>
        <a:off x="23988" y="1073958"/>
        <a:ext cx="3789024" cy="443423"/>
      </dsp:txXfrm>
    </dsp:sp>
    <dsp:sp modelId="{8FC3960E-588F-0D41-9205-5899AA11FD45}">
      <dsp:nvSpPr>
        <dsp:cNvPr id="0" name=""/>
        <dsp:cNvSpPr/>
      </dsp:nvSpPr>
      <dsp:spPr>
        <a:xfrm>
          <a:off x="0" y="1601849"/>
          <a:ext cx="38370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Sanjana Peddi -Grad</a:t>
          </a:r>
        </a:p>
      </dsp:txBody>
      <dsp:txXfrm>
        <a:off x="23988" y="1625837"/>
        <a:ext cx="3789024" cy="443423"/>
      </dsp:txXfrm>
    </dsp:sp>
    <dsp:sp modelId="{D86868E9-EA5B-724C-A212-1E8E4B50EB43}">
      <dsp:nvSpPr>
        <dsp:cNvPr id="0" name=""/>
        <dsp:cNvSpPr/>
      </dsp:nvSpPr>
      <dsp:spPr>
        <a:xfrm>
          <a:off x="0" y="2153730"/>
          <a:ext cx="38370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Pravallika Putti -Grad</a:t>
          </a:r>
        </a:p>
      </dsp:txBody>
      <dsp:txXfrm>
        <a:off x="23988" y="2177718"/>
        <a:ext cx="3789024" cy="443423"/>
      </dsp:txXfrm>
    </dsp:sp>
    <dsp:sp modelId="{66412530-921F-FF4B-8DB6-6395AFDD5736}">
      <dsp:nvSpPr>
        <dsp:cNvPr id="0" name=""/>
        <dsp:cNvSpPr/>
      </dsp:nvSpPr>
      <dsp:spPr>
        <a:xfrm>
          <a:off x="0" y="2705610"/>
          <a:ext cx="38370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Ariana Whitaker-Undergrad</a:t>
          </a:r>
        </a:p>
      </dsp:txBody>
      <dsp:txXfrm>
        <a:off x="23988" y="2729598"/>
        <a:ext cx="3789024" cy="44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5d1b5ec0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5d1b5ec0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5d1b5ec0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5d1b5ec0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5d1b5ec0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5d1b5ec0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d1b5ec06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d1b5ec06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d1b5ec06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d1b5ec06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5d1b5ec06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5d1b5ec06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d1b5ec06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d1b5ec06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5d1b5ec0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5d1b5ec0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d1b5ec06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5d1b5ec06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" sz="2300" b="1" dirty="0">
                <a:solidFill>
                  <a:srgbClr val="3030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</a:t>
            </a:r>
            <a:r>
              <a:rPr lang="en" sz="4000" b="1" dirty="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License Plate Detection</a:t>
            </a:r>
            <a:endParaRPr sz="4000" b="1" dirty="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272526" y="1418289"/>
            <a:ext cx="401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Koushik </a:t>
            </a:r>
            <a:r>
              <a:rPr lang="en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Pabbathireddy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-Grad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Sanjana </a:t>
            </a:r>
            <a:r>
              <a:rPr lang="en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Peddi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-Grad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Pravallika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Putti -Grad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Ariana Whitaker-Undergrad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525" y="1313925"/>
            <a:ext cx="4516200" cy="3319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have achieved a very good Accuracy of which shows us that the model will be able to detect the number plate from an image provided.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Accuracy is calculated by comparing X_test and its predicted values which is Y_test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" sz="24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56F8-3D47-1571-2612-0458E269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786605"/>
            <a:ext cx="4045200" cy="1482300"/>
          </a:xfrm>
        </p:spPr>
        <p:txBody>
          <a:bodyPr wrap="square" anchor="b">
            <a:normAutofit/>
          </a:bodyPr>
          <a:lstStyle/>
          <a:p>
            <a:r>
              <a:rPr lang="en" b="1" dirty="0">
                <a:highlight>
                  <a:srgbClr val="FFFFFF"/>
                </a:highlight>
              </a:rPr>
              <a:t> License Plate Detection</a:t>
            </a:r>
            <a:endParaRPr lang="en-US" dirty="0"/>
          </a:p>
        </p:txBody>
      </p:sp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F6301CCE-979A-2A9F-35CF-D3BD4D80FFE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5500" y="2455923"/>
            <a:ext cx="3837001" cy="26131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Text Placeholder 2">
            <a:extLst>
              <a:ext uri="{FF2B5EF4-FFF2-40B4-BE49-F238E27FC236}">
                <a16:creationId xmlns:a16="http://schemas.microsoft.com/office/drawing/2014/main" id="{65175DB5-BF53-B957-23AE-8CD939FD619E}"/>
              </a:ext>
            </a:extLst>
          </p:cNvPr>
          <p:cNvGraphicFramePr/>
          <p:nvPr/>
        </p:nvGraphicFramePr>
        <p:xfrm>
          <a:off x="4939500" y="724075"/>
          <a:ext cx="3837000" cy="369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74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" sz="2400" dirty="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License Plate Recognition is a software which is used to perform Optical Character Recognition on images of cars which contains the license plate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how the human vision does ,in the same way Computer Vision also attempts to see, identify, and process images but instead of dealing with datasets they deal with images .</a:t>
            </a:r>
            <a:endParaRPr sz="900" dirty="0">
              <a:solidFill>
                <a:srgbClr val="19191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will be used to find out what a license plate looks like from the given images, videos of cars and how to detect one.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primary target for the project is to train a model which detects a number plate from an image and draws a bounding box over it. This box is used to extract the number plate information using OCR which can be used for multiple purposes.</a:t>
            </a:r>
            <a:endParaRPr sz="900" dirty="0">
              <a:solidFill>
                <a:srgbClr val="19191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C925-AB51-3FFA-30CD-3C655079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1F565-D959-66F8-E8B0-58DCF3047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Problem and Motivation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the popularization of automobiles and the progress of computer vision detection technology, intelligent license plate detection technology has gradually become important for intelligent traffic management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License plate detection is used to segment vehicle image and obtain license plate area for follow-up recognition system to screen. It is widely used in intelligent traffic management, vehicle video monitoring and other fields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Addd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motivation</a:t>
            </a:r>
            <a:endParaRPr b="1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083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●"/>
            </a:pPr>
            <a:r>
              <a:rPr lang="en" sz="2300" dirty="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have a huge data set of 400 images and 400 XML files. </a:t>
            </a:r>
            <a:endParaRPr sz="2300" dirty="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83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●"/>
            </a:pPr>
            <a:r>
              <a:rPr lang="en" sz="2300" dirty="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model is trained using the data set of images and XML files.</a:t>
            </a:r>
            <a:endParaRPr sz="2300" dirty="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83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●"/>
            </a:pPr>
            <a:r>
              <a:rPr lang="en" sz="2300" dirty="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Inputs given to model are Car images with number plate and XML files defining the location of the number plates using dimensions.</a:t>
            </a:r>
            <a:endParaRPr sz="2300" dirty="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83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●"/>
            </a:pPr>
            <a:r>
              <a:rPr lang="en" sz="2300" dirty="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have provided an image to the model to predict the Bounding box covering the number plate .</a:t>
            </a:r>
            <a:endParaRPr sz="2300" dirty="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83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●"/>
            </a:pPr>
            <a:r>
              <a:rPr lang="en" sz="2300" dirty="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have split the Data 80 percentage of it to train and 20 percentage to test the model.</a:t>
            </a:r>
            <a:endParaRPr sz="2300" dirty="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83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●"/>
            </a:pPr>
            <a:r>
              <a:rPr lang="en" sz="2300" dirty="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also used 10 percentage of Training Data to validate the model by itself in the process of training which is special input argument for a </a:t>
            </a:r>
            <a:r>
              <a:rPr lang="en" sz="2300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r>
              <a:rPr lang="en" sz="2300" dirty="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model.</a:t>
            </a:r>
            <a:endParaRPr sz="2300" dirty="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Literature Review VGG16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the VGG-19 which is a convolutional neural network</a:t>
            </a:r>
            <a:endParaRPr b="1" dirty="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●"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ImageNet, a massive visual database project utilized in visual object recognition software research, uses VGG16, a simple and widely used Convolutional Neural Network (CNN) Architecture. Karen </a:t>
            </a:r>
            <a:r>
              <a:rPr lang="en" dirty="0" err="1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Simonyan</a:t>
            </a: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Andrew Zisserman of the University of Oxford created and launched the VGG16 Architecture in their essay "Very Deep Convolutional Networks for Large-Scale Image Recognition" in 2014.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●"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term 'VGG' stands for Visual Geometry Group, a group of scholars at the University of Oxford who designed this architecture, and the number '16' indicates that there are 16 layers in this architecture.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●"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ImageNet, a dataset of over 14 million images belonging to 1000 classes, the VGG16 model obtained 92.7 percent top-5 test accuracy.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r>
              <a:rPr lang="en" sz="24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lvl="0" indent="-342106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00" dirty="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Car photos with number plates and XML files describing the placement of the number plates using dimensions are given to the model as inputs.</a:t>
            </a:r>
            <a:endParaRPr sz="5500" dirty="0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106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5500" dirty="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an image is submitted to model, it gives the estimated coordinates of the rectangular number plate as an output.</a:t>
            </a:r>
            <a:endParaRPr sz="5500" dirty="0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106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5500" dirty="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model is a sequential </a:t>
            </a:r>
            <a:r>
              <a:rPr lang="en" sz="5500" dirty="0" err="1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model.We</a:t>
            </a:r>
            <a:r>
              <a:rPr lang="en" sz="5500" dirty="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have 6 layers in the model out which the VGG16 layer is the most important one which can give </a:t>
            </a:r>
            <a:r>
              <a:rPr lang="en" sz="5500" dirty="0" err="1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upto</a:t>
            </a:r>
            <a:r>
              <a:rPr lang="en" sz="5500" dirty="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138 trainable parameters. I have briefly mentioned about VGG16 in Literature Review.</a:t>
            </a:r>
            <a:endParaRPr sz="5500" dirty="0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106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5500" dirty="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have 4 dense layers and one flatten </a:t>
            </a:r>
            <a:r>
              <a:rPr lang="en" sz="5500" dirty="0" err="1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layer.Dense</a:t>
            </a:r>
            <a:r>
              <a:rPr lang="en" sz="5500" dirty="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layer is utilized in the activation function for a desired output. Flatten layer is utilized for converting the multi dimensional output to single dimension for better flexible usage of output.</a:t>
            </a:r>
            <a:endParaRPr sz="5500" dirty="0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448650"/>
            <a:ext cx="8520600" cy="4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450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 a whole we have 17,099,140 parameters which is nothing but weights which increases the efficiency of the model by using forward process.</a:t>
            </a:r>
            <a:endParaRPr sz="4500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450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have calculated the loss and Cost function for each epoch iteration. The loss we calculated is mean_squared_error. </a:t>
            </a:r>
            <a:endParaRPr sz="4500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450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average squared difference between observed and expected values is calculated. The MSE equals zero when a model has no errors. Its value rises as the model inaccuracy rises.</a:t>
            </a:r>
            <a:endParaRPr sz="4500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50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utilized 'adam' optimizer as it has highest efficiency over all optimizers.</a:t>
            </a:r>
            <a:endParaRPr sz="4500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50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used a Batch size of 32.</a:t>
            </a:r>
            <a:endParaRPr sz="4500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500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have metrics like Accuracy to evaluate the model.</a:t>
            </a:r>
            <a:endParaRPr sz="4500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endParaRPr sz="10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Macintosh PowerPoint</Application>
  <PresentationFormat>On-screen Show (16:9)</PresentationFormat>
  <Paragraphs>54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Times New Roman</vt:lpstr>
      <vt:lpstr>Arial</vt:lpstr>
      <vt:lpstr>Courier New</vt:lpstr>
      <vt:lpstr>Roboto</vt:lpstr>
      <vt:lpstr>Simple Light</vt:lpstr>
      <vt:lpstr>                               License Plate Detection </vt:lpstr>
      <vt:lpstr> License Plate Detection</vt:lpstr>
      <vt:lpstr>Introduction </vt:lpstr>
      <vt:lpstr>Introduction</vt:lpstr>
      <vt:lpstr>Problem and Motivation</vt:lpstr>
      <vt:lpstr>Dataset</vt:lpstr>
      <vt:lpstr>Literature Review VGG16</vt:lpstr>
      <vt:lpstr>Methodology 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License Plate Detection </dc:title>
  <cp:lastModifiedBy>Koushik Pabbathireddy</cp:lastModifiedBy>
  <cp:revision>1</cp:revision>
  <dcterms:modified xsi:type="dcterms:W3CDTF">2022-04-26T22:36:57Z</dcterms:modified>
</cp:coreProperties>
</file>