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70" r:id="rId8"/>
    <p:sldId id="262" r:id="rId9"/>
    <p:sldId id="263" r:id="rId10"/>
    <p:sldId id="264" r:id="rId11"/>
    <p:sldId id="265" r:id="rId12"/>
    <p:sldId id="268" r:id="rId13"/>
    <p:sldId id="266" r:id="rId14"/>
    <p:sldId id="26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7BADCB-7704-408E-A724-45C5EF489343}" v="1966" dt="2022-04-26T06:11:15.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08" d="100"/>
          <a:sy n="108" d="100"/>
        </p:scale>
        <p:origin x="48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829905-BCC4-4647-8B66-F2BFAF3275E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0B176F3-12EF-497E-B362-709EA871FA62}">
      <dgm:prSet/>
      <dgm:spPr/>
      <dgm:t>
        <a:bodyPr/>
        <a:lstStyle/>
        <a:p>
          <a:pPr>
            <a:defRPr cap="all"/>
          </a:pPr>
          <a:r>
            <a:rPr lang="en-US"/>
            <a:t>Sensing Layer</a:t>
          </a:r>
        </a:p>
      </dgm:t>
    </dgm:pt>
    <dgm:pt modelId="{801E8FB9-1653-4764-A6AB-BC3F065AC3C2}" type="parTrans" cxnId="{DF22D6C7-294C-490B-8C5E-A124C7B2B000}">
      <dgm:prSet/>
      <dgm:spPr/>
      <dgm:t>
        <a:bodyPr/>
        <a:lstStyle/>
        <a:p>
          <a:endParaRPr lang="en-US"/>
        </a:p>
      </dgm:t>
    </dgm:pt>
    <dgm:pt modelId="{FFA38284-C82F-4E14-84F2-082D3DFA1B08}" type="sibTrans" cxnId="{DF22D6C7-294C-490B-8C5E-A124C7B2B000}">
      <dgm:prSet/>
      <dgm:spPr/>
      <dgm:t>
        <a:bodyPr/>
        <a:lstStyle/>
        <a:p>
          <a:endParaRPr lang="en-US"/>
        </a:p>
      </dgm:t>
    </dgm:pt>
    <dgm:pt modelId="{D9801270-0ADE-4FCB-A715-428F9415A957}">
      <dgm:prSet/>
      <dgm:spPr/>
      <dgm:t>
        <a:bodyPr/>
        <a:lstStyle/>
        <a:p>
          <a:pPr>
            <a:defRPr cap="all"/>
          </a:pPr>
          <a:r>
            <a:rPr lang="en-US"/>
            <a:t>Networking Layer</a:t>
          </a:r>
        </a:p>
      </dgm:t>
    </dgm:pt>
    <dgm:pt modelId="{3712F188-3B6D-45A2-8565-16718A2A9285}" type="parTrans" cxnId="{AB5BEC43-F639-485F-AD7C-1D4A6B37AAF8}">
      <dgm:prSet/>
      <dgm:spPr/>
      <dgm:t>
        <a:bodyPr/>
        <a:lstStyle/>
        <a:p>
          <a:endParaRPr lang="en-US"/>
        </a:p>
      </dgm:t>
    </dgm:pt>
    <dgm:pt modelId="{D267FEA7-C878-4612-BB55-99BB06E573E3}" type="sibTrans" cxnId="{AB5BEC43-F639-485F-AD7C-1D4A6B37AAF8}">
      <dgm:prSet/>
      <dgm:spPr/>
      <dgm:t>
        <a:bodyPr/>
        <a:lstStyle/>
        <a:p>
          <a:endParaRPr lang="en-US"/>
        </a:p>
      </dgm:t>
    </dgm:pt>
    <dgm:pt modelId="{CE9FB6E4-FAC3-46D0-9164-D4573CEEE822}">
      <dgm:prSet/>
      <dgm:spPr/>
      <dgm:t>
        <a:bodyPr/>
        <a:lstStyle/>
        <a:p>
          <a:pPr>
            <a:defRPr cap="all"/>
          </a:pPr>
          <a:r>
            <a:rPr lang="en-US"/>
            <a:t>Service Layer</a:t>
          </a:r>
        </a:p>
      </dgm:t>
    </dgm:pt>
    <dgm:pt modelId="{2CD9A4DB-46F0-46E6-8AC6-A15E5733DF41}" type="parTrans" cxnId="{C2F980BA-13DB-4A91-99B4-74AA6AFA5082}">
      <dgm:prSet/>
      <dgm:spPr/>
      <dgm:t>
        <a:bodyPr/>
        <a:lstStyle/>
        <a:p>
          <a:endParaRPr lang="en-US"/>
        </a:p>
      </dgm:t>
    </dgm:pt>
    <dgm:pt modelId="{2D7D9879-C1AB-4B94-AE01-C2A24B564664}" type="sibTrans" cxnId="{C2F980BA-13DB-4A91-99B4-74AA6AFA5082}">
      <dgm:prSet/>
      <dgm:spPr/>
      <dgm:t>
        <a:bodyPr/>
        <a:lstStyle/>
        <a:p>
          <a:endParaRPr lang="en-US"/>
        </a:p>
      </dgm:t>
    </dgm:pt>
    <dgm:pt modelId="{1D74EA20-F4B3-4060-A64C-2A90F04A13C6}">
      <dgm:prSet/>
      <dgm:spPr/>
      <dgm:t>
        <a:bodyPr/>
        <a:lstStyle/>
        <a:p>
          <a:pPr>
            <a:defRPr cap="all"/>
          </a:pPr>
          <a:r>
            <a:rPr lang="en-US"/>
            <a:t>Interface Layer</a:t>
          </a:r>
        </a:p>
      </dgm:t>
    </dgm:pt>
    <dgm:pt modelId="{1F3A723C-FB62-4C6E-8917-D88872A4C872}" type="parTrans" cxnId="{CE7D1420-FD06-4418-9FF3-A4B7921978B3}">
      <dgm:prSet/>
      <dgm:spPr/>
      <dgm:t>
        <a:bodyPr/>
        <a:lstStyle/>
        <a:p>
          <a:endParaRPr lang="en-US"/>
        </a:p>
      </dgm:t>
    </dgm:pt>
    <dgm:pt modelId="{55C453E1-4EEF-4094-BDB3-E8B3445EE5AA}" type="sibTrans" cxnId="{CE7D1420-FD06-4418-9FF3-A4B7921978B3}">
      <dgm:prSet/>
      <dgm:spPr/>
      <dgm:t>
        <a:bodyPr/>
        <a:lstStyle/>
        <a:p>
          <a:endParaRPr lang="en-US"/>
        </a:p>
      </dgm:t>
    </dgm:pt>
    <dgm:pt modelId="{21B90E20-44CF-4BE2-B7C5-2B997B919EAC}" type="pres">
      <dgm:prSet presAssocID="{EF829905-BCC4-4647-8B66-F2BFAF3275E7}" presName="root" presStyleCnt="0">
        <dgm:presLayoutVars>
          <dgm:dir/>
          <dgm:resizeHandles val="exact"/>
        </dgm:presLayoutVars>
      </dgm:prSet>
      <dgm:spPr/>
    </dgm:pt>
    <dgm:pt modelId="{0DE90FC9-EA91-406D-8C78-AD9223CA983A}" type="pres">
      <dgm:prSet presAssocID="{80B176F3-12EF-497E-B362-709EA871FA62}" presName="compNode" presStyleCnt="0"/>
      <dgm:spPr/>
    </dgm:pt>
    <dgm:pt modelId="{73FFE6EE-E9CB-4E8D-A468-6CA02A4D8B6B}" type="pres">
      <dgm:prSet presAssocID="{80B176F3-12EF-497E-B362-709EA871FA62}" presName="iconBgRect" presStyleLbl="bgShp" presStyleIdx="0" presStyleCnt="4"/>
      <dgm:spPr/>
    </dgm:pt>
    <dgm:pt modelId="{7C0E602E-B7BD-4EA2-8821-219E9A049025}" type="pres">
      <dgm:prSet presAssocID="{80B176F3-12EF-497E-B362-709EA871FA6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Fi"/>
        </a:ext>
      </dgm:extLst>
    </dgm:pt>
    <dgm:pt modelId="{B3E90C49-C518-4274-8D87-2BFCDECA7A42}" type="pres">
      <dgm:prSet presAssocID="{80B176F3-12EF-497E-B362-709EA871FA62}" presName="spaceRect" presStyleCnt="0"/>
      <dgm:spPr/>
    </dgm:pt>
    <dgm:pt modelId="{542BAB35-B94F-4C49-AD92-FB151E98EEE9}" type="pres">
      <dgm:prSet presAssocID="{80B176F3-12EF-497E-B362-709EA871FA62}" presName="textRect" presStyleLbl="revTx" presStyleIdx="0" presStyleCnt="4">
        <dgm:presLayoutVars>
          <dgm:chMax val="1"/>
          <dgm:chPref val="1"/>
        </dgm:presLayoutVars>
      </dgm:prSet>
      <dgm:spPr/>
    </dgm:pt>
    <dgm:pt modelId="{FA2BCAB2-EC9C-444E-870A-2A9E5DC99308}" type="pres">
      <dgm:prSet presAssocID="{FFA38284-C82F-4E14-84F2-082D3DFA1B08}" presName="sibTrans" presStyleCnt="0"/>
      <dgm:spPr/>
    </dgm:pt>
    <dgm:pt modelId="{ED492960-28E9-4D85-9879-7380AA0875EE}" type="pres">
      <dgm:prSet presAssocID="{D9801270-0ADE-4FCB-A715-428F9415A957}" presName="compNode" presStyleCnt="0"/>
      <dgm:spPr/>
    </dgm:pt>
    <dgm:pt modelId="{F7BF8A21-5A06-4E2D-928D-BED1A729B2BB}" type="pres">
      <dgm:prSet presAssocID="{D9801270-0ADE-4FCB-A715-428F9415A957}" presName="iconBgRect" presStyleLbl="bgShp" presStyleIdx="1" presStyleCnt="4"/>
      <dgm:spPr/>
    </dgm:pt>
    <dgm:pt modelId="{2B9EC4E4-768D-411A-AC5A-93F4FE553710}" type="pres">
      <dgm:prSet presAssocID="{D9801270-0ADE-4FCB-A715-428F9415A95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012F2A4B-870D-4F9E-A6B6-D15545F7AE54}" type="pres">
      <dgm:prSet presAssocID="{D9801270-0ADE-4FCB-A715-428F9415A957}" presName="spaceRect" presStyleCnt="0"/>
      <dgm:spPr/>
    </dgm:pt>
    <dgm:pt modelId="{0840924F-F93B-4AD0-ACE2-DEA4E3DD81D8}" type="pres">
      <dgm:prSet presAssocID="{D9801270-0ADE-4FCB-A715-428F9415A957}" presName="textRect" presStyleLbl="revTx" presStyleIdx="1" presStyleCnt="4">
        <dgm:presLayoutVars>
          <dgm:chMax val="1"/>
          <dgm:chPref val="1"/>
        </dgm:presLayoutVars>
      </dgm:prSet>
      <dgm:spPr/>
    </dgm:pt>
    <dgm:pt modelId="{16699C70-5008-41A9-A3F8-C8F6A44C41E9}" type="pres">
      <dgm:prSet presAssocID="{D267FEA7-C878-4612-BB55-99BB06E573E3}" presName="sibTrans" presStyleCnt="0"/>
      <dgm:spPr/>
    </dgm:pt>
    <dgm:pt modelId="{8DEA7FF6-9987-4359-AD58-483562AECCC3}" type="pres">
      <dgm:prSet presAssocID="{CE9FB6E4-FAC3-46D0-9164-D4573CEEE822}" presName="compNode" presStyleCnt="0"/>
      <dgm:spPr/>
    </dgm:pt>
    <dgm:pt modelId="{33B498F8-9A57-4046-9375-C2BB0902DAC4}" type="pres">
      <dgm:prSet presAssocID="{CE9FB6E4-FAC3-46D0-9164-D4573CEEE822}" presName="iconBgRect" presStyleLbl="bgShp" presStyleIdx="2" presStyleCnt="4"/>
      <dgm:spPr/>
    </dgm:pt>
    <dgm:pt modelId="{336AC65B-9626-4C41-A5C1-5E9A66D54551}" type="pres">
      <dgm:prSet presAssocID="{CE9FB6E4-FAC3-46D0-9164-D4573CEEE82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151A5F3B-AB0B-4FE2-9D9C-1EFC9B756B6A}" type="pres">
      <dgm:prSet presAssocID="{CE9FB6E4-FAC3-46D0-9164-D4573CEEE822}" presName="spaceRect" presStyleCnt="0"/>
      <dgm:spPr/>
    </dgm:pt>
    <dgm:pt modelId="{BD98AFDE-9C21-4991-AE05-94FEBA47F694}" type="pres">
      <dgm:prSet presAssocID="{CE9FB6E4-FAC3-46D0-9164-D4573CEEE822}" presName="textRect" presStyleLbl="revTx" presStyleIdx="2" presStyleCnt="4">
        <dgm:presLayoutVars>
          <dgm:chMax val="1"/>
          <dgm:chPref val="1"/>
        </dgm:presLayoutVars>
      </dgm:prSet>
      <dgm:spPr/>
    </dgm:pt>
    <dgm:pt modelId="{DB1491DD-C6FB-44A2-B4B2-7C613340B4B8}" type="pres">
      <dgm:prSet presAssocID="{2D7D9879-C1AB-4B94-AE01-C2A24B564664}" presName="sibTrans" presStyleCnt="0"/>
      <dgm:spPr/>
    </dgm:pt>
    <dgm:pt modelId="{EDE2B3BB-19EA-4C3B-9C86-42D2A352CFBA}" type="pres">
      <dgm:prSet presAssocID="{1D74EA20-F4B3-4060-A64C-2A90F04A13C6}" presName="compNode" presStyleCnt="0"/>
      <dgm:spPr/>
    </dgm:pt>
    <dgm:pt modelId="{6551BC05-E877-4D1B-BF4B-3ACF034C852F}" type="pres">
      <dgm:prSet presAssocID="{1D74EA20-F4B3-4060-A64C-2A90F04A13C6}" presName="iconBgRect" presStyleLbl="bgShp" presStyleIdx="3" presStyleCnt="4"/>
      <dgm:spPr/>
    </dgm:pt>
    <dgm:pt modelId="{61DB3D18-4D44-4B5F-BCF8-6115D2E84775}" type="pres">
      <dgm:prSet presAssocID="{1D74EA20-F4B3-4060-A64C-2A90F04A13C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49B3ABE8-AFBB-45D5-8AAC-6BB3C04872A1}" type="pres">
      <dgm:prSet presAssocID="{1D74EA20-F4B3-4060-A64C-2A90F04A13C6}" presName="spaceRect" presStyleCnt="0"/>
      <dgm:spPr/>
    </dgm:pt>
    <dgm:pt modelId="{F463F9EC-8901-4DC9-AE9F-0D1D6B647B56}" type="pres">
      <dgm:prSet presAssocID="{1D74EA20-F4B3-4060-A64C-2A90F04A13C6}" presName="textRect" presStyleLbl="revTx" presStyleIdx="3" presStyleCnt="4">
        <dgm:presLayoutVars>
          <dgm:chMax val="1"/>
          <dgm:chPref val="1"/>
        </dgm:presLayoutVars>
      </dgm:prSet>
      <dgm:spPr/>
    </dgm:pt>
  </dgm:ptLst>
  <dgm:cxnLst>
    <dgm:cxn modelId="{CE7D1420-FD06-4418-9FF3-A4B7921978B3}" srcId="{EF829905-BCC4-4647-8B66-F2BFAF3275E7}" destId="{1D74EA20-F4B3-4060-A64C-2A90F04A13C6}" srcOrd="3" destOrd="0" parTransId="{1F3A723C-FB62-4C6E-8917-D88872A4C872}" sibTransId="{55C453E1-4EEF-4094-BDB3-E8B3445EE5AA}"/>
    <dgm:cxn modelId="{FAFFC024-0A58-4915-A4B8-02CA3DC212BF}" type="presOf" srcId="{80B176F3-12EF-497E-B362-709EA871FA62}" destId="{542BAB35-B94F-4C49-AD92-FB151E98EEE9}" srcOrd="0" destOrd="0" presId="urn:microsoft.com/office/officeart/2018/5/layout/IconCircleLabelList"/>
    <dgm:cxn modelId="{E4A5C429-B794-4C6A-9ED7-2012BE4BFB3D}" type="presOf" srcId="{CE9FB6E4-FAC3-46D0-9164-D4573CEEE822}" destId="{BD98AFDE-9C21-4991-AE05-94FEBA47F694}" srcOrd="0" destOrd="0" presId="urn:microsoft.com/office/officeart/2018/5/layout/IconCircleLabelList"/>
    <dgm:cxn modelId="{AB5BEC43-F639-485F-AD7C-1D4A6B37AAF8}" srcId="{EF829905-BCC4-4647-8B66-F2BFAF3275E7}" destId="{D9801270-0ADE-4FCB-A715-428F9415A957}" srcOrd="1" destOrd="0" parTransId="{3712F188-3B6D-45A2-8565-16718A2A9285}" sibTransId="{D267FEA7-C878-4612-BB55-99BB06E573E3}"/>
    <dgm:cxn modelId="{A4B80B5F-5E7B-42C7-99F1-BFDB73FAE90F}" type="presOf" srcId="{EF829905-BCC4-4647-8B66-F2BFAF3275E7}" destId="{21B90E20-44CF-4BE2-B7C5-2B997B919EAC}" srcOrd="0" destOrd="0" presId="urn:microsoft.com/office/officeart/2018/5/layout/IconCircleLabelList"/>
    <dgm:cxn modelId="{A4F423AE-68AF-4A5F-B14B-1648AB196302}" type="presOf" srcId="{1D74EA20-F4B3-4060-A64C-2A90F04A13C6}" destId="{F463F9EC-8901-4DC9-AE9F-0D1D6B647B56}" srcOrd="0" destOrd="0" presId="urn:microsoft.com/office/officeart/2018/5/layout/IconCircleLabelList"/>
    <dgm:cxn modelId="{C2F980BA-13DB-4A91-99B4-74AA6AFA5082}" srcId="{EF829905-BCC4-4647-8B66-F2BFAF3275E7}" destId="{CE9FB6E4-FAC3-46D0-9164-D4573CEEE822}" srcOrd="2" destOrd="0" parTransId="{2CD9A4DB-46F0-46E6-8AC6-A15E5733DF41}" sibTransId="{2D7D9879-C1AB-4B94-AE01-C2A24B564664}"/>
    <dgm:cxn modelId="{67C817BB-1DC3-413B-8DB6-0E51E087EC99}" type="presOf" srcId="{D9801270-0ADE-4FCB-A715-428F9415A957}" destId="{0840924F-F93B-4AD0-ACE2-DEA4E3DD81D8}" srcOrd="0" destOrd="0" presId="urn:microsoft.com/office/officeart/2018/5/layout/IconCircleLabelList"/>
    <dgm:cxn modelId="{DF22D6C7-294C-490B-8C5E-A124C7B2B000}" srcId="{EF829905-BCC4-4647-8B66-F2BFAF3275E7}" destId="{80B176F3-12EF-497E-B362-709EA871FA62}" srcOrd="0" destOrd="0" parTransId="{801E8FB9-1653-4764-A6AB-BC3F065AC3C2}" sibTransId="{FFA38284-C82F-4E14-84F2-082D3DFA1B08}"/>
    <dgm:cxn modelId="{00F6FC55-F37D-4D60-9122-E61C66718753}" type="presParOf" srcId="{21B90E20-44CF-4BE2-B7C5-2B997B919EAC}" destId="{0DE90FC9-EA91-406D-8C78-AD9223CA983A}" srcOrd="0" destOrd="0" presId="urn:microsoft.com/office/officeart/2018/5/layout/IconCircleLabelList"/>
    <dgm:cxn modelId="{04E0564A-B905-4A61-B878-74D57056EEDC}" type="presParOf" srcId="{0DE90FC9-EA91-406D-8C78-AD9223CA983A}" destId="{73FFE6EE-E9CB-4E8D-A468-6CA02A4D8B6B}" srcOrd="0" destOrd="0" presId="urn:microsoft.com/office/officeart/2018/5/layout/IconCircleLabelList"/>
    <dgm:cxn modelId="{5B5FA2EF-39AD-4D79-9EC5-C2F484FCC761}" type="presParOf" srcId="{0DE90FC9-EA91-406D-8C78-AD9223CA983A}" destId="{7C0E602E-B7BD-4EA2-8821-219E9A049025}" srcOrd="1" destOrd="0" presId="urn:microsoft.com/office/officeart/2018/5/layout/IconCircleLabelList"/>
    <dgm:cxn modelId="{4559B67F-6D3D-45BE-BB95-C9D5344AF6A9}" type="presParOf" srcId="{0DE90FC9-EA91-406D-8C78-AD9223CA983A}" destId="{B3E90C49-C518-4274-8D87-2BFCDECA7A42}" srcOrd="2" destOrd="0" presId="urn:microsoft.com/office/officeart/2018/5/layout/IconCircleLabelList"/>
    <dgm:cxn modelId="{7A80B6E9-3F75-4389-BB70-7CFF252F0C16}" type="presParOf" srcId="{0DE90FC9-EA91-406D-8C78-AD9223CA983A}" destId="{542BAB35-B94F-4C49-AD92-FB151E98EEE9}" srcOrd="3" destOrd="0" presId="urn:microsoft.com/office/officeart/2018/5/layout/IconCircleLabelList"/>
    <dgm:cxn modelId="{CCA5AB4B-1E0C-488E-8057-25C15CDCD194}" type="presParOf" srcId="{21B90E20-44CF-4BE2-B7C5-2B997B919EAC}" destId="{FA2BCAB2-EC9C-444E-870A-2A9E5DC99308}" srcOrd="1" destOrd="0" presId="urn:microsoft.com/office/officeart/2018/5/layout/IconCircleLabelList"/>
    <dgm:cxn modelId="{32870454-EA6C-428F-A92C-9A56133E5339}" type="presParOf" srcId="{21B90E20-44CF-4BE2-B7C5-2B997B919EAC}" destId="{ED492960-28E9-4D85-9879-7380AA0875EE}" srcOrd="2" destOrd="0" presId="urn:microsoft.com/office/officeart/2018/5/layout/IconCircleLabelList"/>
    <dgm:cxn modelId="{8695EFA7-E58A-4DD5-8E8E-77366F1CB2BC}" type="presParOf" srcId="{ED492960-28E9-4D85-9879-7380AA0875EE}" destId="{F7BF8A21-5A06-4E2D-928D-BED1A729B2BB}" srcOrd="0" destOrd="0" presId="urn:microsoft.com/office/officeart/2018/5/layout/IconCircleLabelList"/>
    <dgm:cxn modelId="{801219EF-C38A-4720-BAAE-9E7AA6B0929C}" type="presParOf" srcId="{ED492960-28E9-4D85-9879-7380AA0875EE}" destId="{2B9EC4E4-768D-411A-AC5A-93F4FE553710}" srcOrd="1" destOrd="0" presId="urn:microsoft.com/office/officeart/2018/5/layout/IconCircleLabelList"/>
    <dgm:cxn modelId="{E1D8F551-6CE6-4AED-A369-7ECC04F44EAD}" type="presParOf" srcId="{ED492960-28E9-4D85-9879-7380AA0875EE}" destId="{012F2A4B-870D-4F9E-A6B6-D15545F7AE54}" srcOrd="2" destOrd="0" presId="urn:microsoft.com/office/officeart/2018/5/layout/IconCircleLabelList"/>
    <dgm:cxn modelId="{AC695165-28C9-4B35-BD8B-4EB350530770}" type="presParOf" srcId="{ED492960-28E9-4D85-9879-7380AA0875EE}" destId="{0840924F-F93B-4AD0-ACE2-DEA4E3DD81D8}" srcOrd="3" destOrd="0" presId="urn:microsoft.com/office/officeart/2018/5/layout/IconCircleLabelList"/>
    <dgm:cxn modelId="{85AE27B5-432D-4441-9468-9CFC437E3CEA}" type="presParOf" srcId="{21B90E20-44CF-4BE2-B7C5-2B997B919EAC}" destId="{16699C70-5008-41A9-A3F8-C8F6A44C41E9}" srcOrd="3" destOrd="0" presId="urn:microsoft.com/office/officeart/2018/5/layout/IconCircleLabelList"/>
    <dgm:cxn modelId="{A3BF3EE6-8C64-421B-856B-81FF545AD0AD}" type="presParOf" srcId="{21B90E20-44CF-4BE2-B7C5-2B997B919EAC}" destId="{8DEA7FF6-9987-4359-AD58-483562AECCC3}" srcOrd="4" destOrd="0" presId="urn:microsoft.com/office/officeart/2018/5/layout/IconCircleLabelList"/>
    <dgm:cxn modelId="{F55FDE3E-3073-4253-8E8D-0D7B51C93917}" type="presParOf" srcId="{8DEA7FF6-9987-4359-AD58-483562AECCC3}" destId="{33B498F8-9A57-4046-9375-C2BB0902DAC4}" srcOrd="0" destOrd="0" presId="urn:microsoft.com/office/officeart/2018/5/layout/IconCircleLabelList"/>
    <dgm:cxn modelId="{BCB68743-F909-4EC0-8280-41C29051B8CA}" type="presParOf" srcId="{8DEA7FF6-9987-4359-AD58-483562AECCC3}" destId="{336AC65B-9626-4C41-A5C1-5E9A66D54551}" srcOrd="1" destOrd="0" presId="urn:microsoft.com/office/officeart/2018/5/layout/IconCircleLabelList"/>
    <dgm:cxn modelId="{37FDAE48-8042-465D-8C52-D51FC3E3DE7C}" type="presParOf" srcId="{8DEA7FF6-9987-4359-AD58-483562AECCC3}" destId="{151A5F3B-AB0B-4FE2-9D9C-1EFC9B756B6A}" srcOrd="2" destOrd="0" presId="urn:microsoft.com/office/officeart/2018/5/layout/IconCircleLabelList"/>
    <dgm:cxn modelId="{95EEB0C2-5E40-4501-B335-39B05F4E8457}" type="presParOf" srcId="{8DEA7FF6-9987-4359-AD58-483562AECCC3}" destId="{BD98AFDE-9C21-4991-AE05-94FEBA47F694}" srcOrd="3" destOrd="0" presId="urn:microsoft.com/office/officeart/2018/5/layout/IconCircleLabelList"/>
    <dgm:cxn modelId="{5A39FB14-5DB1-47CA-9051-CF2BBC53CC0D}" type="presParOf" srcId="{21B90E20-44CF-4BE2-B7C5-2B997B919EAC}" destId="{DB1491DD-C6FB-44A2-B4B2-7C613340B4B8}" srcOrd="5" destOrd="0" presId="urn:microsoft.com/office/officeart/2018/5/layout/IconCircleLabelList"/>
    <dgm:cxn modelId="{CC47A36E-F735-4524-B7DF-D9089AC1332E}" type="presParOf" srcId="{21B90E20-44CF-4BE2-B7C5-2B997B919EAC}" destId="{EDE2B3BB-19EA-4C3B-9C86-42D2A352CFBA}" srcOrd="6" destOrd="0" presId="urn:microsoft.com/office/officeart/2018/5/layout/IconCircleLabelList"/>
    <dgm:cxn modelId="{FEAF3ACE-0E41-4C60-B1D7-35837705A373}" type="presParOf" srcId="{EDE2B3BB-19EA-4C3B-9C86-42D2A352CFBA}" destId="{6551BC05-E877-4D1B-BF4B-3ACF034C852F}" srcOrd="0" destOrd="0" presId="urn:microsoft.com/office/officeart/2018/5/layout/IconCircleLabelList"/>
    <dgm:cxn modelId="{9931912B-2ABC-42D7-A98B-E09DF835A941}" type="presParOf" srcId="{EDE2B3BB-19EA-4C3B-9C86-42D2A352CFBA}" destId="{61DB3D18-4D44-4B5F-BCF8-6115D2E84775}" srcOrd="1" destOrd="0" presId="urn:microsoft.com/office/officeart/2018/5/layout/IconCircleLabelList"/>
    <dgm:cxn modelId="{89E6DDCC-2037-42E5-87F7-34B2D4461F2E}" type="presParOf" srcId="{EDE2B3BB-19EA-4C3B-9C86-42D2A352CFBA}" destId="{49B3ABE8-AFBB-45D5-8AAC-6BB3C04872A1}" srcOrd="2" destOrd="0" presId="urn:microsoft.com/office/officeart/2018/5/layout/IconCircleLabelList"/>
    <dgm:cxn modelId="{2E368A42-123D-44E7-8C32-11F97E5CC33C}" type="presParOf" srcId="{EDE2B3BB-19EA-4C3B-9C86-42D2A352CFBA}" destId="{F463F9EC-8901-4DC9-AE9F-0D1D6B647B5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FFE6EE-E9CB-4E8D-A468-6CA02A4D8B6B}">
      <dsp:nvSpPr>
        <dsp:cNvPr id="0" name=""/>
        <dsp:cNvSpPr/>
      </dsp:nvSpPr>
      <dsp:spPr>
        <a:xfrm>
          <a:off x="906836" y="327493"/>
          <a:ext cx="1261236" cy="126123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0E602E-B7BD-4EA2-8821-219E9A049025}">
      <dsp:nvSpPr>
        <dsp:cNvPr id="0" name=""/>
        <dsp:cNvSpPr/>
      </dsp:nvSpPr>
      <dsp:spPr>
        <a:xfrm>
          <a:off x="1175624" y="596281"/>
          <a:ext cx="723660" cy="7236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2BAB35-B94F-4C49-AD92-FB151E98EEE9}">
      <dsp:nvSpPr>
        <dsp:cNvPr id="0" name=""/>
        <dsp:cNvSpPr/>
      </dsp:nvSpPr>
      <dsp:spPr>
        <a:xfrm>
          <a:off x="503654" y="1981573"/>
          <a:ext cx="20676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Sensing Layer</a:t>
          </a:r>
        </a:p>
      </dsp:txBody>
      <dsp:txXfrm>
        <a:off x="503654" y="1981573"/>
        <a:ext cx="2067600" cy="720000"/>
      </dsp:txXfrm>
    </dsp:sp>
    <dsp:sp modelId="{F7BF8A21-5A06-4E2D-928D-BED1A729B2BB}">
      <dsp:nvSpPr>
        <dsp:cNvPr id="0" name=""/>
        <dsp:cNvSpPr/>
      </dsp:nvSpPr>
      <dsp:spPr>
        <a:xfrm>
          <a:off x="3336266" y="327493"/>
          <a:ext cx="1261236" cy="126123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9EC4E4-768D-411A-AC5A-93F4FE553710}">
      <dsp:nvSpPr>
        <dsp:cNvPr id="0" name=""/>
        <dsp:cNvSpPr/>
      </dsp:nvSpPr>
      <dsp:spPr>
        <a:xfrm>
          <a:off x="3605054" y="596281"/>
          <a:ext cx="723660" cy="7236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40924F-F93B-4AD0-ACE2-DEA4E3DD81D8}">
      <dsp:nvSpPr>
        <dsp:cNvPr id="0" name=""/>
        <dsp:cNvSpPr/>
      </dsp:nvSpPr>
      <dsp:spPr>
        <a:xfrm>
          <a:off x="2933084" y="1981573"/>
          <a:ext cx="20676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Networking Layer</a:t>
          </a:r>
        </a:p>
      </dsp:txBody>
      <dsp:txXfrm>
        <a:off x="2933084" y="1981573"/>
        <a:ext cx="2067600" cy="720000"/>
      </dsp:txXfrm>
    </dsp:sp>
    <dsp:sp modelId="{33B498F8-9A57-4046-9375-C2BB0902DAC4}">
      <dsp:nvSpPr>
        <dsp:cNvPr id="0" name=""/>
        <dsp:cNvSpPr/>
      </dsp:nvSpPr>
      <dsp:spPr>
        <a:xfrm>
          <a:off x="5765696" y="327493"/>
          <a:ext cx="1261236" cy="126123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6AC65B-9626-4C41-A5C1-5E9A66D54551}">
      <dsp:nvSpPr>
        <dsp:cNvPr id="0" name=""/>
        <dsp:cNvSpPr/>
      </dsp:nvSpPr>
      <dsp:spPr>
        <a:xfrm>
          <a:off x="6034484" y="596281"/>
          <a:ext cx="723660" cy="7236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98AFDE-9C21-4991-AE05-94FEBA47F694}">
      <dsp:nvSpPr>
        <dsp:cNvPr id="0" name=""/>
        <dsp:cNvSpPr/>
      </dsp:nvSpPr>
      <dsp:spPr>
        <a:xfrm>
          <a:off x="5362514" y="1981573"/>
          <a:ext cx="20676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Service Layer</a:t>
          </a:r>
        </a:p>
      </dsp:txBody>
      <dsp:txXfrm>
        <a:off x="5362514" y="1981573"/>
        <a:ext cx="2067600" cy="720000"/>
      </dsp:txXfrm>
    </dsp:sp>
    <dsp:sp modelId="{6551BC05-E877-4D1B-BF4B-3ACF034C852F}">
      <dsp:nvSpPr>
        <dsp:cNvPr id="0" name=""/>
        <dsp:cNvSpPr/>
      </dsp:nvSpPr>
      <dsp:spPr>
        <a:xfrm>
          <a:off x="8195127" y="327493"/>
          <a:ext cx="1261236" cy="126123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DB3D18-4D44-4B5F-BCF8-6115D2E84775}">
      <dsp:nvSpPr>
        <dsp:cNvPr id="0" name=""/>
        <dsp:cNvSpPr/>
      </dsp:nvSpPr>
      <dsp:spPr>
        <a:xfrm>
          <a:off x="8463915" y="596281"/>
          <a:ext cx="723660" cy="7236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63F9EC-8901-4DC9-AE9F-0D1D6B647B56}">
      <dsp:nvSpPr>
        <dsp:cNvPr id="0" name=""/>
        <dsp:cNvSpPr/>
      </dsp:nvSpPr>
      <dsp:spPr>
        <a:xfrm>
          <a:off x="7791945" y="1981573"/>
          <a:ext cx="20676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Interface Layer</a:t>
          </a:r>
        </a:p>
      </dsp:txBody>
      <dsp:txXfrm>
        <a:off x="7791945" y="1981573"/>
        <a:ext cx="20676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35332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3484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40059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6567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1976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8/4/22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64774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8/4/22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84381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35222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75653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46CE7D5-CF57-46EF-B807-FDD0502418D4}" type="datetimeFigureOut">
              <a:rPr lang="en-US" smtClean="0"/>
              <a:t>8/4/22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86768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42814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93591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51318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00707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75794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46CE7D5-CF57-46EF-B807-FDD0502418D4}" type="datetimeFigureOut">
              <a:rPr lang="en-US" smtClean="0"/>
              <a:t>8/4/22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07989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52434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0246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46CE7D5-CF57-46EF-B807-FDD0502418D4}" type="datetimeFigureOut">
              <a:rPr lang="en-US" smtClean="0"/>
              <a:t>8/4/22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76171270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14.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4427" y="939479"/>
            <a:ext cx="10294164" cy="5701772"/>
          </a:xfrm>
        </p:spPr>
        <p:txBody>
          <a:bodyPr vert="horz" lIns="91440" tIns="45720" rIns="91440" bIns="45720" rtlCol="0" anchor="t">
            <a:normAutofit fontScale="90000"/>
          </a:bodyPr>
          <a:lstStyle/>
          <a:p>
            <a:r>
              <a:rPr lang="en-US" sz="3300" b="1" kern="1200" dirty="0">
                <a:solidFill>
                  <a:schemeClr val="accent5">
                    <a:lumMod val="75000"/>
                  </a:schemeClr>
                </a:solidFill>
                <a:latin typeface="+mj-lt"/>
                <a:ea typeface="+mj-ea"/>
                <a:cs typeface="+mj-cs"/>
              </a:rPr>
              <a:t>PAPER PRESENTATION</a:t>
            </a:r>
            <a:br>
              <a:rPr lang="en-US" sz="3300" kern="1200" dirty="0">
                <a:latin typeface="+mj-lt"/>
                <a:ea typeface="+mj-ea"/>
                <a:cs typeface="+mj-cs"/>
              </a:rPr>
            </a:br>
            <a:r>
              <a:rPr lang="en-US" sz="3300" b="1" kern="1200" dirty="0">
                <a:solidFill>
                  <a:schemeClr val="accent5">
                    <a:lumMod val="75000"/>
                  </a:schemeClr>
                </a:solidFill>
                <a:latin typeface="+mj-lt"/>
                <a:ea typeface="+mj-ea"/>
                <a:cs typeface="+mj-cs"/>
              </a:rPr>
              <a:t>TOWARDS FOG-DRIVEN IOT EHEALTH: PROMISES AND CHALLENGES OF IOT IN MEDICINE AND HEALTHCARE</a:t>
            </a:r>
            <a:br>
              <a:rPr lang="en-US" sz="3300" b="1" kern="1200" dirty="0">
                <a:latin typeface="+mj-lt"/>
                <a:ea typeface="+mj-ea"/>
                <a:cs typeface="+mj-cs"/>
              </a:rPr>
            </a:br>
            <a:br>
              <a:rPr lang="en-US" sz="3300" b="1" kern="1200" dirty="0"/>
            </a:br>
            <a:br>
              <a:rPr lang="en-US" sz="3300" b="1" kern="1200" dirty="0"/>
            </a:br>
            <a:br>
              <a:rPr lang="en-US" sz="3300" b="1" kern="1200" dirty="0"/>
            </a:br>
            <a:br>
              <a:rPr lang="en-US" sz="3300" b="1" kern="1200" dirty="0"/>
            </a:br>
            <a:r>
              <a:rPr lang="en-US" sz="3300" b="1" kern="1200" dirty="0"/>
              <a:t>						</a:t>
            </a:r>
            <a:r>
              <a:rPr lang="en-US" sz="3300" b="1" kern="1200" dirty="0">
                <a:solidFill>
                  <a:schemeClr val="accent5">
                    <a:lumMod val="75000"/>
                  </a:schemeClr>
                </a:solidFill>
              </a:rPr>
              <a:t>Team </a:t>
            </a:r>
            <a:br>
              <a:rPr lang="en-US" sz="3300" b="1" kern="1200" dirty="0"/>
            </a:br>
            <a:r>
              <a:rPr lang="en-US" sz="3300" b="1" kern="1200" dirty="0"/>
              <a:t>					</a:t>
            </a:r>
            <a:r>
              <a:rPr lang="en-US" sz="3300" b="1" dirty="0"/>
              <a:t>     		</a:t>
            </a:r>
            <a:r>
              <a:rPr lang="en-US" sz="1800" b="1" kern="1200" dirty="0"/>
              <a:t>Koushik Pabbathireddy – 801203319</a:t>
            </a:r>
            <a:br>
              <a:rPr lang="en-US" sz="1800" b="1" kern="1200" dirty="0"/>
            </a:br>
            <a:r>
              <a:rPr lang="en-US" sz="1800" b="1" kern="1200" dirty="0"/>
              <a:t>			  </a:t>
            </a:r>
            <a:r>
              <a:rPr lang="en-US" sz="1800" b="1" dirty="0"/>
              <a:t>                	                                Poojith Chandra Borra - 801197162</a:t>
            </a:r>
            <a:br>
              <a:rPr lang="en-US" sz="1800" b="1" dirty="0"/>
            </a:br>
            <a:r>
              <a:rPr lang="en-US" sz="1800" b="1" dirty="0"/>
              <a:t>						         Kushal Guduru Venkateshgupta</a:t>
            </a:r>
            <a:br>
              <a:rPr lang="en-US" sz="1800" b="1" dirty="0"/>
            </a:br>
            <a:r>
              <a:rPr lang="en-US" sz="1800" b="1" dirty="0"/>
              <a:t>					                        Mahika </a:t>
            </a:r>
            <a:r>
              <a:rPr lang="en-US" sz="1800" b="1" dirty="0" err="1"/>
              <a:t>SareenMahika</a:t>
            </a:r>
            <a:r>
              <a:rPr lang="en-US" sz="1800" b="1" dirty="0"/>
              <a:t> Sareen</a:t>
            </a:r>
            <a:br>
              <a:rPr lang="en-US" dirty="0"/>
            </a:br>
            <a:br>
              <a:rPr lang="en-US" sz="1800" b="1" kern="1200" dirty="0"/>
            </a:br>
            <a:endParaRPr lang="en-US" sz="1800" b="1" kern="1200" dirty="0">
              <a:latin typeface="+mj-lt"/>
              <a:cs typeface="Calibri Ligh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2" name="Title 1">
            <a:extLst>
              <a:ext uri="{FF2B5EF4-FFF2-40B4-BE49-F238E27FC236}">
                <a16:creationId xmlns:a16="http://schemas.microsoft.com/office/drawing/2014/main" id="{AA98FD4C-35C2-F8DC-D47E-2B25E0CCABC8}"/>
              </a:ext>
            </a:extLst>
          </p:cNvPr>
          <p:cNvSpPr>
            <a:spLocks noGrp="1"/>
          </p:cNvSpPr>
          <p:nvPr>
            <p:ph type="title"/>
          </p:nvPr>
        </p:nvSpPr>
        <p:spPr>
          <a:xfrm>
            <a:off x="959896" y="960814"/>
            <a:ext cx="2732249" cy="4912936"/>
          </a:xfrm>
        </p:spPr>
        <p:txBody>
          <a:bodyPr anchor="b">
            <a:normAutofit/>
          </a:bodyPr>
          <a:lstStyle/>
          <a:p>
            <a:pPr algn="r"/>
            <a:r>
              <a:rPr lang="en-US" sz="4000" b="1">
                <a:solidFill>
                  <a:schemeClr val="bg1"/>
                </a:solidFill>
                <a:ea typeface="+mj-lt"/>
                <a:cs typeface="+mj-lt"/>
              </a:rPr>
              <a:t>eHealth Fog Layer</a:t>
            </a:r>
            <a:endParaRPr lang="en-US" sz="4000">
              <a:solidFill>
                <a:schemeClr val="bg1"/>
              </a:solidFill>
              <a:ea typeface="+mj-lt"/>
              <a:cs typeface="+mj-lt"/>
            </a:endParaRPr>
          </a:p>
        </p:txBody>
      </p:sp>
      <p:sp>
        <p:nvSpPr>
          <p:cNvPr id="3" name="Content Placeholder 2">
            <a:extLst>
              <a:ext uri="{FF2B5EF4-FFF2-40B4-BE49-F238E27FC236}">
                <a16:creationId xmlns:a16="http://schemas.microsoft.com/office/drawing/2014/main" id="{B360C1E8-11FB-803B-3B13-DEB0F3F50ADD}"/>
              </a:ext>
            </a:extLst>
          </p:cNvPr>
          <p:cNvSpPr>
            <a:spLocks noGrp="1"/>
          </p:cNvSpPr>
          <p:nvPr>
            <p:ph idx="1"/>
          </p:nvPr>
        </p:nvSpPr>
        <p:spPr>
          <a:xfrm>
            <a:off x="4979078" y="960814"/>
            <a:ext cx="6247722" cy="4830385"/>
          </a:xfrm>
        </p:spPr>
        <p:txBody>
          <a:bodyPr vert="horz" lIns="91440" tIns="45720" rIns="91440" bIns="45720" rtlCol="0" anchor="ctr">
            <a:normAutofit/>
          </a:bodyPr>
          <a:lstStyle/>
          <a:p>
            <a:pPr marL="0" indent="0">
              <a:buNone/>
            </a:pPr>
            <a:r>
              <a:rPr lang="en-US" sz="1800" b="1">
                <a:ea typeface="+mn-lt"/>
                <a:cs typeface="+mn-lt"/>
              </a:rPr>
              <a:t>Problem: </a:t>
            </a:r>
            <a:endParaRPr lang="en-US" sz="1800">
              <a:ea typeface="+mn-lt"/>
              <a:cs typeface="+mn-lt"/>
            </a:endParaRPr>
          </a:p>
          <a:p>
            <a:pPr marL="0" indent="0">
              <a:buNone/>
            </a:pPr>
            <a:r>
              <a:rPr lang="en-US" sz="1800">
                <a:ea typeface="+mn-lt"/>
                <a:cs typeface="+mn-lt"/>
              </a:rPr>
              <a:t>Another main issue with IoT eHealth is to conserve the network bandwidth.</a:t>
            </a:r>
            <a:endParaRPr lang="en-US" sz="1800"/>
          </a:p>
          <a:p>
            <a:pPr marL="0" indent="0">
              <a:buNone/>
            </a:pPr>
            <a:r>
              <a:rPr lang="en-US" sz="1800" b="1">
                <a:ea typeface="+mn-lt"/>
                <a:cs typeface="+mn-lt"/>
              </a:rPr>
              <a:t>Solution:</a:t>
            </a:r>
            <a:endParaRPr lang="en-US" sz="1800">
              <a:ea typeface="+mn-lt"/>
              <a:cs typeface="+mn-lt"/>
            </a:endParaRPr>
          </a:p>
          <a:p>
            <a:pPr marL="0" indent="0">
              <a:buNone/>
            </a:pPr>
            <a:r>
              <a:rPr lang="en-US" sz="1800">
                <a:ea typeface="+mn-lt"/>
                <a:cs typeface="+mn-lt"/>
              </a:rPr>
              <a:t>Lots of data is sent to the cloud from the patient's dictionary which is also including some duplicate data is not efficient. As a result, fog nodes are reasonable to process, filter, and compress the data traveling between the medical devices and the cloud that are available within the point of communication.</a:t>
            </a:r>
            <a:endParaRPr lang="en-US" sz="1800">
              <a:cs typeface="Calibri"/>
            </a:endParaRPr>
          </a:p>
        </p:txBody>
      </p:sp>
    </p:spTree>
    <p:extLst>
      <p:ext uri="{BB962C8B-B14F-4D97-AF65-F5344CB8AC3E}">
        <p14:creationId xmlns:p14="http://schemas.microsoft.com/office/powerpoint/2010/main" val="1375423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1"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5" name="Rectangle 34">
            <a:extLst>
              <a:ext uri="{FF2B5EF4-FFF2-40B4-BE49-F238E27FC236}">
                <a16:creationId xmlns:a16="http://schemas.microsoft.com/office/drawing/2014/main" id="{53E559B7-FFF0-4CD8-9260-633468131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diagram&#10;&#10;Description automatically generated">
            <a:extLst>
              <a:ext uri="{FF2B5EF4-FFF2-40B4-BE49-F238E27FC236}">
                <a16:creationId xmlns:a16="http://schemas.microsoft.com/office/drawing/2014/main" id="{87E14C17-4557-10A4-97ED-C3315CFEEA58}"/>
              </a:ext>
            </a:extLst>
          </p:cNvPr>
          <p:cNvPicPr>
            <a:picLocks noChangeAspect="1"/>
          </p:cNvPicPr>
          <p:nvPr/>
        </p:nvPicPr>
        <p:blipFill>
          <a:blip r:embed="rId4"/>
          <a:stretch>
            <a:fillRect/>
          </a:stretch>
        </p:blipFill>
        <p:spPr>
          <a:xfrm>
            <a:off x="6095903" y="1739872"/>
            <a:ext cx="5135784" cy="3370358"/>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37" name="Picture 36">
            <a:extLst>
              <a:ext uri="{FF2B5EF4-FFF2-40B4-BE49-F238E27FC236}">
                <a16:creationId xmlns:a16="http://schemas.microsoft.com/office/drawing/2014/main" id="{180BC9E0-1901-4FD9-90B5-82D9EE5137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6" name="Title 1">
            <a:extLst>
              <a:ext uri="{FF2B5EF4-FFF2-40B4-BE49-F238E27FC236}">
                <a16:creationId xmlns:a16="http://schemas.microsoft.com/office/drawing/2014/main" id="{17BB3140-69EB-5976-155C-C196B071F83C}"/>
              </a:ext>
            </a:extLst>
          </p:cNvPr>
          <p:cNvSpPr>
            <a:spLocks noGrp="1"/>
          </p:cNvSpPr>
          <p:nvPr>
            <p:ph type="title"/>
          </p:nvPr>
        </p:nvSpPr>
        <p:spPr>
          <a:xfrm>
            <a:off x="960120" y="957486"/>
            <a:ext cx="4175471" cy="3131913"/>
          </a:xfrm>
        </p:spPr>
        <p:txBody>
          <a:bodyPr vert="horz" lIns="91440" tIns="45720" rIns="91440" bIns="45720" rtlCol="0" anchor="b">
            <a:normAutofit/>
          </a:bodyPr>
          <a:lstStyle/>
          <a:p>
            <a:r>
              <a:rPr lang="en-US" sz="4800"/>
              <a:t>eHealth IoT Fog Layer</a:t>
            </a:r>
          </a:p>
        </p:txBody>
      </p:sp>
      <p:sp>
        <p:nvSpPr>
          <p:cNvPr id="8" name="Content Placeholder 7">
            <a:extLst>
              <a:ext uri="{FF2B5EF4-FFF2-40B4-BE49-F238E27FC236}">
                <a16:creationId xmlns:a16="http://schemas.microsoft.com/office/drawing/2014/main" id="{EBF56658-283B-4A60-CEE0-DD860026D744}"/>
              </a:ext>
            </a:extLst>
          </p:cNvPr>
          <p:cNvSpPr>
            <a:spLocks noGrp="1"/>
          </p:cNvSpPr>
          <p:nvPr>
            <p:ph idx="1"/>
          </p:nvPr>
        </p:nvSpPr>
        <p:spPr>
          <a:xfrm>
            <a:off x="960120" y="4165600"/>
            <a:ext cx="4192557" cy="1727016"/>
          </a:xfrm>
        </p:spPr>
        <p:txBody>
          <a:bodyPr vert="horz" lIns="91440" tIns="45720" rIns="91440" bIns="45720" rtlCol="0">
            <a:normAutofit/>
          </a:bodyPr>
          <a:lstStyle/>
          <a:p>
            <a:pPr marL="0" indent="0" algn="ctr">
              <a:buNone/>
            </a:pPr>
            <a:r>
              <a:rPr lang="en-US" sz="2200" b="1">
                <a:solidFill>
                  <a:schemeClr val="tx1">
                    <a:lumMod val="50000"/>
                    <a:lumOff val="50000"/>
                  </a:schemeClr>
                </a:solidFill>
              </a:rPr>
              <a:t>Architecture of Fog Computing Layer</a:t>
            </a:r>
            <a:endParaRPr lang="en-US" sz="2200">
              <a:solidFill>
                <a:schemeClr val="tx1">
                  <a:lumMod val="50000"/>
                  <a:lumOff val="50000"/>
                </a:schemeClr>
              </a:solidFill>
            </a:endParaRPr>
          </a:p>
        </p:txBody>
      </p:sp>
    </p:spTree>
    <p:extLst>
      <p:ext uri="{BB962C8B-B14F-4D97-AF65-F5344CB8AC3E}">
        <p14:creationId xmlns:p14="http://schemas.microsoft.com/office/powerpoint/2010/main" val="4120624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2" name="Title 1">
            <a:extLst>
              <a:ext uri="{FF2B5EF4-FFF2-40B4-BE49-F238E27FC236}">
                <a16:creationId xmlns:a16="http://schemas.microsoft.com/office/drawing/2014/main" id="{7ECF6EAD-7A0C-1A09-2B5B-844A253768EE}"/>
              </a:ext>
            </a:extLst>
          </p:cNvPr>
          <p:cNvSpPr>
            <a:spLocks noGrp="1"/>
          </p:cNvSpPr>
          <p:nvPr>
            <p:ph type="title"/>
          </p:nvPr>
        </p:nvSpPr>
        <p:spPr>
          <a:xfrm>
            <a:off x="641074" y="1419900"/>
            <a:ext cx="2844002" cy="4018201"/>
          </a:xfrm>
        </p:spPr>
        <p:txBody>
          <a:bodyPr>
            <a:normAutofit/>
          </a:bodyPr>
          <a:lstStyle/>
          <a:p>
            <a:pPr algn="l"/>
            <a:r>
              <a:rPr lang="en-US" sz="3700" b="1">
                <a:cs typeface="Calibri Light"/>
              </a:rPr>
              <a:t>Features of Fog Computing</a:t>
            </a:r>
            <a:endParaRPr lang="en-US" sz="3700" b="1"/>
          </a:p>
        </p:txBody>
      </p:sp>
      <p:sp>
        <p:nvSpPr>
          <p:cNvPr id="19" name="Content Placeholder 2">
            <a:extLst>
              <a:ext uri="{FF2B5EF4-FFF2-40B4-BE49-F238E27FC236}">
                <a16:creationId xmlns:a16="http://schemas.microsoft.com/office/drawing/2014/main" id="{4A1A0A54-B2BB-9C87-164D-B66296CD09E0}"/>
              </a:ext>
            </a:extLst>
          </p:cNvPr>
          <p:cNvSpPr>
            <a:spLocks noGrp="1"/>
          </p:cNvSpPr>
          <p:nvPr>
            <p:ph idx="1"/>
          </p:nvPr>
        </p:nvSpPr>
        <p:spPr>
          <a:xfrm>
            <a:off x="4701008" y="1193576"/>
            <a:ext cx="6576591" cy="4470850"/>
          </a:xfrm>
        </p:spPr>
        <p:txBody>
          <a:bodyPr vert="horz" lIns="91440" tIns="45720" rIns="91440" bIns="45720" rtlCol="0" anchor="ctr">
            <a:normAutofit/>
          </a:bodyPr>
          <a:lstStyle/>
          <a:p>
            <a:pPr marL="457200" indent="-457200">
              <a:lnSpc>
                <a:spcPct val="110000"/>
              </a:lnSpc>
            </a:pPr>
            <a:r>
              <a:rPr lang="en-US" sz="1000" b="1">
                <a:ea typeface="+mn-lt"/>
                <a:cs typeface="+mn-lt"/>
              </a:rPr>
              <a:t>Connectivity</a:t>
            </a:r>
            <a:r>
              <a:rPr lang="en-US" sz="1000">
                <a:ea typeface="+mn-lt"/>
                <a:cs typeface="+mn-lt"/>
              </a:rPr>
              <a:t>: fog nodes support wide-range of hardware interfaces and protocols.</a:t>
            </a:r>
            <a:endParaRPr lang="en-US" sz="1000"/>
          </a:p>
          <a:p>
            <a:pPr marL="457200" indent="-457200">
              <a:lnSpc>
                <a:spcPct val="110000"/>
              </a:lnSpc>
            </a:pPr>
            <a:r>
              <a:rPr lang="en-US" sz="1000" b="1">
                <a:ea typeface="+mn-lt"/>
                <a:cs typeface="+mn-lt"/>
              </a:rPr>
              <a:t>Two-way data exchange</a:t>
            </a:r>
            <a:r>
              <a:rPr lang="en-US" sz="1000">
                <a:ea typeface="+mn-lt"/>
                <a:cs typeface="+mn-lt"/>
              </a:rPr>
              <a:t>: fog nodes involve a bi-directional data flowing.</a:t>
            </a:r>
          </a:p>
          <a:p>
            <a:pPr marL="457200" indent="-457200">
              <a:lnSpc>
                <a:spcPct val="110000"/>
              </a:lnSpc>
            </a:pPr>
            <a:r>
              <a:rPr lang="en-US" sz="1000" b="1">
                <a:ea typeface="+mn-lt"/>
                <a:cs typeface="+mn-lt"/>
              </a:rPr>
              <a:t>Flexible integration</a:t>
            </a:r>
            <a:r>
              <a:rPr lang="en-US" sz="1000">
                <a:ea typeface="+mn-lt"/>
                <a:cs typeface="+mn-lt"/>
              </a:rPr>
              <a:t>: fog nodes receive, collect and capture patient’s data from sensors and medical devices in real-time.</a:t>
            </a:r>
          </a:p>
          <a:p>
            <a:pPr marL="457200" indent="-457200">
              <a:lnSpc>
                <a:spcPct val="110000"/>
              </a:lnSpc>
            </a:pPr>
            <a:r>
              <a:rPr lang="en-US" sz="1000" b="1">
                <a:ea typeface="+mn-lt"/>
                <a:cs typeface="+mn-lt"/>
              </a:rPr>
              <a:t>Protocol translation</a:t>
            </a:r>
            <a:r>
              <a:rPr lang="en-US" sz="1000">
                <a:ea typeface="+mn-lt"/>
                <a:cs typeface="+mn-lt"/>
              </a:rPr>
              <a:t>: similar to devices, there is a wide variety of protocols. </a:t>
            </a:r>
          </a:p>
          <a:p>
            <a:pPr marL="914400" lvl="1" indent="-457200">
              <a:lnSpc>
                <a:spcPct val="110000"/>
              </a:lnSpc>
            </a:pPr>
            <a:r>
              <a:rPr lang="en-US" sz="1000">
                <a:ea typeface="+mn-lt"/>
                <a:cs typeface="+mn-lt"/>
              </a:rPr>
              <a:t>Interoperability at network layer</a:t>
            </a:r>
          </a:p>
          <a:p>
            <a:pPr marL="914400" lvl="1" indent="-457200">
              <a:lnSpc>
                <a:spcPct val="110000"/>
              </a:lnSpc>
            </a:pPr>
            <a:r>
              <a:rPr lang="en-US" sz="1000">
                <a:ea typeface="+mn-lt"/>
                <a:cs typeface="+mn-lt"/>
              </a:rPr>
              <a:t>Interoperability at messaging layer</a:t>
            </a:r>
          </a:p>
          <a:p>
            <a:pPr marL="914400" lvl="1" indent="-457200">
              <a:lnSpc>
                <a:spcPct val="110000"/>
              </a:lnSpc>
            </a:pPr>
            <a:r>
              <a:rPr lang="en-US" sz="1000">
                <a:ea typeface="+mn-lt"/>
                <a:cs typeface="+mn-lt"/>
              </a:rPr>
              <a:t>Interoperability at data annotation layer</a:t>
            </a:r>
          </a:p>
          <a:p>
            <a:pPr marL="457200" indent="-457200">
              <a:lnSpc>
                <a:spcPct val="110000"/>
              </a:lnSpc>
            </a:pPr>
            <a:r>
              <a:rPr lang="en-US" sz="1000" b="1">
                <a:ea typeface="+mn-lt"/>
                <a:cs typeface="+mn-lt"/>
              </a:rPr>
              <a:t>Data aggregation</a:t>
            </a:r>
            <a:r>
              <a:rPr lang="en-US" sz="1000">
                <a:ea typeface="+mn-lt"/>
                <a:cs typeface="+mn-lt"/>
              </a:rPr>
              <a:t>, filtering, formatting, and encoding/decoding.</a:t>
            </a:r>
          </a:p>
          <a:p>
            <a:pPr marL="457200" indent="-457200">
              <a:lnSpc>
                <a:spcPct val="110000"/>
              </a:lnSpc>
            </a:pPr>
            <a:r>
              <a:rPr lang="en-US" sz="1000" b="1">
                <a:ea typeface="+mn-lt"/>
                <a:cs typeface="+mn-lt"/>
              </a:rPr>
              <a:t>Short-time database</a:t>
            </a:r>
          </a:p>
          <a:p>
            <a:pPr marL="457200" indent="-457200">
              <a:lnSpc>
                <a:spcPct val="110000"/>
              </a:lnSpc>
            </a:pPr>
            <a:r>
              <a:rPr lang="en-US" sz="1000" b="1">
                <a:ea typeface="+mn-lt"/>
                <a:cs typeface="+mn-lt"/>
              </a:rPr>
              <a:t>Security and data protection</a:t>
            </a:r>
          </a:p>
          <a:p>
            <a:pPr marL="457200" indent="-457200">
              <a:lnSpc>
                <a:spcPct val="110000"/>
              </a:lnSpc>
            </a:pPr>
            <a:r>
              <a:rPr lang="en-US" sz="1000" b="1">
                <a:ea typeface="+mn-lt"/>
                <a:cs typeface="+mn-lt"/>
              </a:rPr>
              <a:t>Assessment and notification</a:t>
            </a:r>
          </a:p>
          <a:p>
            <a:pPr marL="457200" indent="-457200">
              <a:lnSpc>
                <a:spcPct val="110000"/>
              </a:lnSpc>
            </a:pPr>
            <a:r>
              <a:rPr lang="en-US" sz="1000" b="1">
                <a:ea typeface="+mn-lt"/>
                <a:cs typeface="+mn-lt"/>
              </a:rPr>
              <a:t>Local processing</a:t>
            </a:r>
            <a:endParaRPr lang="en-US" sz="1000" b="1">
              <a:cs typeface="Calibri" panose="020F0502020204030204"/>
            </a:endParaRPr>
          </a:p>
        </p:txBody>
      </p:sp>
      <p:pic>
        <p:nvPicPr>
          <p:cNvPr id="30" name="Picture 29">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3460937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2" name="Title 1">
            <a:extLst>
              <a:ext uri="{FF2B5EF4-FFF2-40B4-BE49-F238E27FC236}">
                <a16:creationId xmlns:a16="http://schemas.microsoft.com/office/drawing/2014/main" id="{3EB8145D-65F6-4CD0-8705-44C158A090FF}"/>
              </a:ext>
            </a:extLst>
          </p:cNvPr>
          <p:cNvSpPr>
            <a:spLocks noGrp="1"/>
          </p:cNvSpPr>
          <p:nvPr>
            <p:ph type="title"/>
          </p:nvPr>
        </p:nvSpPr>
        <p:spPr>
          <a:xfrm>
            <a:off x="641074" y="1419900"/>
            <a:ext cx="2844002" cy="4018201"/>
          </a:xfrm>
        </p:spPr>
        <p:txBody>
          <a:bodyPr>
            <a:normAutofit/>
          </a:bodyPr>
          <a:lstStyle/>
          <a:p>
            <a:pPr algn="l"/>
            <a:r>
              <a:rPr lang="en-US" sz="3700" b="1">
                <a:cs typeface="Calibri Light"/>
              </a:rPr>
              <a:t>Case study 1 - </a:t>
            </a:r>
            <a:r>
              <a:rPr lang="en-US" sz="3700" b="1"/>
              <a:t>Smart Eyeglasses</a:t>
            </a:r>
            <a:endParaRPr lang="en-US" sz="3700" b="1">
              <a:cs typeface="Calibri Light" panose="020F0302020204030204"/>
            </a:endParaRPr>
          </a:p>
        </p:txBody>
      </p:sp>
      <p:sp>
        <p:nvSpPr>
          <p:cNvPr id="3" name="Content Placeholder 2">
            <a:extLst>
              <a:ext uri="{FF2B5EF4-FFF2-40B4-BE49-F238E27FC236}">
                <a16:creationId xmlns:a16="http://schemas.microsoft.com/office/drawing/2014/main" id="{412EA755-B754-301A-572E-2DFC710C7B15}"/>
              </a:ext>
            </a:extLst>
          </p:cNvPr>
          <p:cNvSpPr>
            <a:spLocks noGrp="1"/>
          </p:cNvSpPr>
          <p:nvPr>
            <p:ph idx="1"/>
          </p:nvPr>
        </p:nvSpPr>
        <p:spPr>
          <a:xfrm>
            <a:off x="4701008" y="1193576"/>
            <a:ext cx="6576591" cy="4470850"/>
          </a:xfrm>
        </p:spPr>
        <p:txBody>
          <a:bodyPr vert="horz" lIns="91440" tIns="45720" rIns="91440" bIns="45720" rtlCol="0" anchor="ctr">
            <a:normAutofit/>
          </a:bodyPr>
          <a:lstStyle/>
          <a:p>
            <a:r>
              <a:rPr lang="en-US">
                <a:cs typeface="Calibri" panose="020F0502020204030204"/>
              </a:rPr>
              <a:t>Monitoring continuous heart rate.</a:t>
            </a:r>
          </a:p>
          <a:p>
            <a:r>
              <a:rPr lang="en-US">
                <a:cs typeface="Calibri" panose="020F0502020204030204"/>
              </a:rPr>
              <a:t>This device consists of amplified pulse sensor with green LED light.</a:t>
            </a:r>
          </a:p>
          <a:p>
            <a:r>
              <a:rPr lang="en-US">
                <a:cs typeface="Calibri" panose="020F0502020204030204"/>
              </a:rPr>
              <a:t>Microcontroller will amplify the output signal of the heart rate to the nearby fog node.</a:t>
            </a:r>
          </a:p>
          <a:p>
            <a:r>
              <a:rPr lang="en-US">
                <a:cs typeface="Calibri" panose="020F0502020204030204"/>
              </a:rPr>
              <a:t>Fog node is responsible to aggregate the HR values from the smart glasses, convert them to XML format.</a:t>
            </a:r>
          </a:p>
          <a:p>
            <a:r>
              <a:rPr lang="en-US">
                <a:cs typeface="Calibri" panose="020F0502020204030204"/>
              </a:rPr>
              <a:t>Fog node used in this case study is based on Qualcomm Snapdragon.</a:t>
            </a:r>
          </a:p>
        </p:txBody>
      </p:sp>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3922814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2" name="Title 1">
            <a:extLst>
              <a:ext uri="{FF2B5EF4-FFF2-40B4-BE49-F238E27FC236}">
                <a16:creationId xmlns:a16="http://schemas.microsoft.com/office/drawing/2014/main" id="{D2B2251E-AA8D-4436-9142-143D5AF687DA}"/>
              </a:ext>
            </a:extLst>
          </p:cNvPr>
          <p:cNvSpPr>
            <a:spLocks noGrp="1"/>
          </p:cNvSpPr>
          <p:nvPr>
            <p:ph type="title"/>
          </p:nvPr>
        </p:nvSpPr>
        <p:spPr>
          <a:xfrm>
            <a:off x="641074" y="1419900"/>
            <a:ext cx="2844002" cy="4018201"/>
          </a:xfrm>
        </p:spPr>
        <p:txBody>
          <a:bodyPr>
            <a:normAutofit/>
          </a:bodyPr>
          <a:lstStyle/>
          <a:p>
            <a:pPr algn="l"/>
            <a:r>
              <a:rPr lang="en-US" sz="4100" b="1">
                <a:ea typeface="+mj-lt"/>
                <a:cs typeface="+mj-lt"/>
              </a:rPr>
              <a:t>Case study 2 - Smart glove with fog-driven IoT</a:t>
            </a:r>
            <a:endParaRPr lang="en-US" sz="4100"/>
          </a:p>
        </p:txBody>
      </p:sp>
      <p:sp>
        <p:nvSpPr>
          <p:cNvPr id="3" name="Content Placeholder 2">
            <a:extLst>
              <a:ext uri="{FF2B5EF4-FFF2-40B4-BE49-F238E27FC236}">
                <a16:creationId xmlns:a16="http://schemas.microsoft.com/office/drawing/2014/main" id="{5D8731BE-E2E1-0E88-3261-5E9F072B3526}"/>
              </a:ext>
            </a:extLst>
          </p:cNvPr>
          <p:cNvSpPr>
            <a:spLocks noGrp="1"/>
          </p:cNvSpPr>
          <p:nvPr>
            <p:ph idx="1"/>
          </p:nvPr>
        </p:nvSpPr>
        <p:spPr>
          <a:xfrm>
            <a:off x="4701008" y="1193576"/>
            <a:ext cx="6576591" cy="4470850"/>
          </a:xfrm>
        </p:spPr>
        <p:txBody>
          <a:bodyPr vert="horz" lIns="91440" tIns="45720" rIns="91440" bIns="45720" rtlCol="0" anchor="ctr">
            <a:normAutofit/>
          </a:bodyPr>
          <a:lstStyle/>
          <a:p>
            <a:pPr>
              <a:buFont typeface="Wingdings" panose="05000000000000000000" pitchFamily="2" charset="2"/>
              <a:buChar char="Ø"/>
            </a:pPr>
            <a:r>
              <a:rPr lang="en-US" sz="1900">
                <a:cs typeface="Calibri" panose="020F0502020204030204"/>
              </a:rPr>
              <a:t>Monitoring Parkinson's disease</a:t>
            </a:r>
          </a:p>
          <a:p>
            <a:pPr>
              <a:buFont typeface="Wingdings" panose="05000000000000000000" pitchFamily="2" charset="2"/>
              <a:buChar char="Ø"/>
            </a:pPr>
            <a:r>
              <a:rPr lang="en-US" sz="1900">
                <a:ea typeface="+mn-lt"/>
                <a:cs typeface="+mn-lt"/>
              </a:rPr>
              <a:t>The smart glove is stitched with flex sensors on the pointing finger and the thumb to detect the motor symptoms in the hand such as tremors, rigidity, and slowness of movements</a:t>
            </a:r>
            <a:endParaRPr lang="en-US" sz="1900"/>
          </a:p>
          <a:p>
            <a:pPr>
              <a:buFont typeface="Wingdings" panose="05000000000000000000" pitchFamily="2" charset="2"/>
              <a:buChar char="Ø"/>
            </a:pPr>
            <a:r>
              <a:rPr lang="en-US" sz="1900">
                <a:ea typeface="+mn-lt"/>
                <a:cs typeface="+mn-lt"/>
              </a:rPr>
              <a:t>The Smart Glove uses Bluetooth low energy for communication with local network.</a:t>
            </a:r>
            <a:endParaRPr lang="en-US" sz="1900"/>
          </a:p>
          <a:p>
            <a:pPr>
              <a:buFont typeface="Wingdings" panose="05000000000000000000" pitchFamily="2" charset="2"/>
              <a:buChar char="Ø"/>
            </a:pPr>
            <a:r>
              <a:rPr lang="en-US" sz="1900">
                <a:ea typeface="+mn-lt"/>
                <a:cs typeface="+mn-lt"/>
              </a:rPr>
              <a:t>The data collected from the Smart Glove is stored into a text file. The embedded fog computer (Edison or Raspberry Pi) acts as a gateway to the cloud as well as a platform for processing the data. </a:t>
            </a:r>
            <a:endParaRPr lang="en-US" sz="1900"/>
          </a:p>
          <a:p>
            <a:pPr marL="0" indent="0">
              <a:buNone/>
            </a:pPr>
            <a:endParaRPr lang="en-US" sz="1900">
              <a:cs typeface="Calibri" panose="020F0502020204030204"/>
            </a:endParaRPr>
          </a:p>
        </p:txBody>
      </p:sp>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2557381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55295" t="89389" r="26987" b="24"/>
          <a:stretch/>
        </p:blipFill>
        <p:spPr>
          <a:xfrm>
            <a:off x="9595556" y="-1"/>
            <a:ext cx="2596444" cy="872709"/>
          </a:xfrm>
          <a:prstGeom prst="rect">
            <a:avLst/>
          </a:prstGeom>
        </p:spPr>
      </p:pic>
      <p:pic>
        <p:nvPicPr>
          <p:cNvPr id="6" name="Graphic 5" descr="Handshake">
            <a:extLst>
              <a:ext uri="{FF2B5EF4-FFF2-40B4-BE49-F238E27FC236}">
                <a16:creationId xmlns:a16="http://schemas.microsoft.com/office/drawing/2014/main" id="{26BEDB9D-1838-D3DF-F744-76B0F313F3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2168" y="957486"/>
            <a:ext cx="4935130" cy="4935130"/>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5" name="Picture 14">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91927" t="72411" b="13751"/>
          <a:stretch/>
        </p:blipFill>
        <p:spPr>
          <a:xfrm>
            <a:off x="150925"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17" name="Picture 16">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73623" t="43915" r="1" b="18252"/>
          <a:stretch/>
        </p:blipFill>
        <p:spPr>
          <a:xfrm>
            <a:off x="7586661" y="3142319"/>
            <a:ext cx="4605339" cy="3715682"/>
          </a:xfrm>
          <a:prstGeom prst="rect">
            <a:avLst/>
          </a:prstGeom>
        </p:spPr>
      </p:pic>
      <p:sp>
        <p:nvSpPr>
          <p:cNvPr id="2" name="Title 1">
            <a:extLst>
              <a:ext uri="{FF2B5EF4-FFF2-40B4-BE49-F238E27FC236}">
                <a16:creationId xmlns:a16="http://schemas.microsoft.com/office/drawing/2014/main" id="{E04E7383-E579-78E8-6C8B-08E40E469CD6}"/>
              </a:ext>
            </a:extLst>
          </p:cNvPr>
          <p:cNvSpPr>
            <a:spLocks noGrp="1"/>
          </p:cNvSpPr>
          <p:nvPr>
            <p:ph type="ctrTitle"/>
          </p:nvPr>
        </p:nvSpPr>
        <p:spPr>
          <a:xfrm>
            <a:off x="6736419" y="1227279"/>
            <a:ext cx="4328819" cy="2509213"/>
          </a:xfrm>
        </p:spPr>
        <p:txBody>
          <a:bodyPr vert="horz" lIns="91440" tIns="45720" rIns="91440" bIns="45720" rtlCol="0">
            <a:normAutofit/>
          </a:bodyPr>
          <a:lstStyle/>
          <a:p>
            <a:r>
              <a:rPr lang="en-US" kern="1200">
                <a:latin typeface="+mj-lt"/>
                <a:ea typeface="+mj-ea"/>
                <a:cs typeface="+mj-cs"/>
              </a:rPr>
              <a:t>Thank you</a:t>
            </a:r>
          </a:p>
        </p:txBody>
      </p:sp>
    </p:spTree>
    <p:extLst>
      <p:ext uri="{BB962C8B-B14F-4D97-AF65-F5344CB8AC3E}">
        <p14:creationId xmlns:p14="http://schemas.microsoft.com/office/powerpoint/2010/main" val="131838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2" name="Title 1">
            <a:extLst>
              <a:ext uri="{FF2B5EF4-FFF2-40B4-BE49-F238E27FC236}">
                <a16:creationId xmlns:a16="http://schemas.microsoft.com/office/drawing/2014/main" id="{F5DE01BD-5656-43A5-6872-D96F40E8A183}"/>
              </a:ext>
            </a:extLst>
          </p:cNvPr>
          <p:cNvSpPr>
            <a:spLocks noGrp="1"/>
          </p:cNvSpPr>
          <p:nvPr>
            <p:ph type="title"/>
          </p:nvPr>
        </p:nvSpPr>
        <p:spPr>
          <a:xfrm>
            <a:off x="641074" y="1419900"/>
            <a:ext cx="2844002" cy="4018201"/>
          </a:xfrm>
        </p:spPr>
        <p:txBody>
          <a:bodyPr>
            <a:normAutofit/>
          </a:bodyPr>
          <a:lstStyle/>
          <a:p>
            <a:pPr algn="l"/>
            <a:r>
              <a:rPr lang="en-US" sz="3100" b="1">
                <a:ea typeface="+mj-lt"/>
                <a:cs typeface="+mj-lt"/>
              </a:rPr>
              <a:t>Introduction to IoT</a:t>
            </a:r>
          </a:p>
        </p:txBody>
      </p:sp>
      <p:sp>
        <p:nvSpPr>
          <p:cNvPr id="3" name="Content Placeholder 2">
            <a:extLst>
              <a:ext uri="{FF2B5EF4-FFF2-40B4-BE49-F238E27FC236}">
                <a16:creationId xmlns:a16="http://schemas.microsoft.com/office/drawing/2014/main" id="{D48075ED-8CE8-881E-730E-C0FF2D057D69}"/>
              </a:ext>
            </a:extLst>
          </p:cNvPr>
          <p:cNvSpPr>
            <a:spLocks noGrp="1"/>
          </p:cNvSpPr>
          <p:nvPr>
            <p:ph idx="1"/>
          </p:nvPr>
        </p:nvSpPr>
        <p:spPr>
          <a:xfrm>
            <a:off x="4701008" y="1193576"/>
            <a:ext cx="6576591" cy="4470850"/>
          </a:xfrm>
        </p:spPr>
        <p:txBody>
          <a:bodyPr vert="horz" lIns="91440" tIns="45720" rIns="91440" bIns="45720" rtlCol="0" anchor="ctr">
            <a:normAutofit/>
          </a:bodyPr>
          <a:lstStyle/>
          <a:p>
            <a:pPr marL="0" indent="0">
              <a:lnSpc>
                <a:spcPct val="110000"/>
              </a:lnSpc>
              <a:buNone/>
            </a:pPr>
            <a:r>
              <a:rPr lang="en-US" sz="1900">
                <a:ea typeface="+mn-lt"/>
                <a:cs typeface="+mn-lt"/>
              </a:rPr>
              <a:t>IoT system consists of sensors, interfaces for communication, advanced algorithms, and cloud interface. </a:t>
            </a:r>
          </a:p>
          <a:p>
            <a:pPr marL="0" indent="0">
              <a:lnSpc>
                <a:spcPct val="110000"/>
              </a:lnSpc>
              <a:buNone/>
            </a:pPr>
            <a:endParaRPr lang="en-US" sz="1900">
              <a:cs typeface="Calibri" panose="020F0502020204030204"/>
            </a:endParaRPr>
          </a:p>
          <a:p>
            <a:pPr marL="0" indent="0">
              <a:lnSpc>
                <a:spcPct val="110000"/>
              </a:lnSpc>
              <a:buNone/>
            </a:pPr>
            <a:r>
              <a:rPr lang="en-US" sz="1900" b="1">
                <a:ea typeface="+mn-lt"/>
                <a:cs typeface="+mn-lt"/>
              </a:rPr>
              <a:t>Types of IoT Devices</a:t>
            </a:r>
          </a:p>
          <a:p>
            <a:pPr>
              <a:lnSpc>
                <a:spcPct val="110000"/>
              </a:lnSpc>
              <a:buFont typeface="Wingdings" panose="020B0604020202020204" pitchFamily="34" charset="0"/>
              <a:buChar char="Ø"/>
            </a:pPr>
            <a:r>
              <a:rPr lang="en-US" sz="1900">
                <a:ea typeface="+mn-lt"/>
                <a:cs typeface="+mn-lt"/>
              </a:rPr>
              <a:t>Smart wearable devices.</a:t>
            </a:r>
          </a:p>
          <a:p>
            <a:pPr>
              <a:lnSpc>
                <a:spcPct val="110000"/>
              </a:lnSpc>
              <a:buFont typeface="Wingdings" panose="020B0604020202020204" pitchFamily="34" charset="0"/>
              <a:buChar char="Ø"/>
            </a:pPr>
            <a:r>
              <a:rPr lang="en-US" sz="1900">
                <a:ea typeface="+mn-lt"/>
                <a:cs typeface="+mn-lt"/>
              </a:rPr>
              <a:t>Sensors can detect the changes in temperature, air-conditioning systems can be monitored. </a:t>
            </a:r>
          </a:p>
          <a:p>
            <a:pPr>
              <a:lnSpc>
                <a:spcPct val="110000"/>
              </a:lnSpc>
              <a:buFont typeface="Wingdings" panose="020B0604020202020204" pitchFamily="34" charset="0"/>
              <a:buChar char="Ø"/>
            </a:pPr>
            <a:r>
              <a:rPr lang="en-US" sz="1900">
                <a:ea typeface="+mn-lt"/>
                <a:cs typeface="+mn-lt"/>
              </a:rPr>
              <a:t>Home security cameras.</a:t>
            </a:r>
          </a:p>
          <a:p>
            <a:pPr>
              <a:lnSpc>
                <a:spcPct val="110000"/>
              </a:lnSpc>
              <a:buFont typeface="Wingdings" panose="020B0604020202020204" pitchFamily="34" charset="0"/>
              <a:buChar char="Ø"/>
            </a:pPr>
            <a:r>
              <a:rPr lang="en-US" sz="1900">
                <a:ea typeface="+mn-lt"/>
                <a:cs typeface="+mn-lt"/>
              </a:rPr>
              <a:t>Traffic and transport systems.</a:t>
            </a:r>
          </a:p>
          <a:p>
            <a:pPr>
              <a:lnSpc>
                <a:spcPct val="110000"/>
              </a:lnSpc>
              <a:buFont typeface="Wingdings" panose="020B0604020202020204" pitchFamily="34" charset="0"/>
              <a:buChar char="Ø"/>
            </a:pPr>
            <a:r>
              <a:rPr lang="en-US" sz="1900">
                <a:ea typeface="+mn-lt"/>
                <a:cs typeface="+mn-lt"/>
              </a:rPr>
              <a:t>Supply chain system.</a:t>
            </a:r>
            <a:endParaRPr lang="en-US" sz="1900">
              <a:cs typeface="Calibri"/>
            </a:endParaRPr>
          </a:p>
        </p:txBody>
      </p:sp>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3254413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F3F9620-B492-499F-B279-C43A5FC22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C19C663E-9BA6-4496-BC9B-93FF2283E8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46757"/>
          <a:stretch/>
        </p:blipFill>
        <p:spPr>
          <a:xfrm>
            <a:off x="0" y="0"/>
            <a:ext cx="12192000" cy="3651393"/>
          </a:xfrm>
          <a:prstGeom prst="rect">
            <a:avLst/>
          </a:prstGeom>
        </p:spPr>
      </p:pic>
      <p:pic>
        <p:nvPicPr>
          <p:cNvPr id="4" name="Picture 4" descr="Graphical user interface&#10;&#10;Description automatically generated">
            <a:extLst>
              <a:ext uri="{FF2B5EF4-FFF2-40B4-BE49-F238E27FC236}">
                <a16:creationId xmlns:a16="http://schemas.microsoft.com/office/drawing/2014/main" id="{34EE218D-FF22-2806-B41B-B2675927BED9}"/>
              </a:ext>
            </a:extLst>
          </p:cNvPr>
          <p:cNvPicPr>
            <a:picLocks noChangeAspect="1"/>
          </p:cNvPicPr>
          <p:nvPr/>
        </p:nvPicPr>
        <p:blipFill>
          <a:blip r:embed="rId3"/>
          <a:stretch>
            <a:fillRect/>
          </a:stretch>
        </p:blipFill>
        <p:spPr>
          <a:xfrm>
            <a:off x="5663459" y="3721250"/>
            <a:ext cx="5252866" cy="2258732"/>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7" name="Picture 16">
            <a:extLst>
              <a:ext uri="{FF2B5EF4-FFF2-40B4-BE49-F238E27FC236}">
                <a16:creationId xmlns:a16="http://schemas.microsoft.com/office/drawing/2014/main" id="{B0F28EC2-7576-4063-8685-C3F01C33EC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61810" r="21258"/>
          <a:stretch/>
        </p:blipFill>
        <p:spPr>
          <a:xfrm>
            <a:off x="0" y="4238951"/>
            <a:ext cx="9600237" cy="2619049"/>
          </a:xfrm>
          <a:prstGeom prst="rect">
            <a:avLst/>
          </a:prstGeom>
        </p:spPr>
      </p:pic>
      <p:sp>
        <p:nvSpPr>
          <p:cNvPr id="2" name="Title 1">
            <a:extLst>
              <a:ext uri="{FF2B5EF4-FFF2-40B4-BE49-F238E27FC236}">
                <a16:creationId xmlns:a16="http://schemas.microsoft.com/office/drawing/2014/main" id="{28DEA4E3-C769-36E7-0C35-FF0329C8613B}"/>
              </a:ext>
            </a:extLst>
          </p:cNvPr>
          <p:cNvSpPr>
            <a:spLocks noGrp="1"/>
          </p:cNvSpPr>
          <p:nvPr>
            <p:ph type="title"/>
          </p:nvPr>
        </p:nvSpPr>
        <p:spPr>
          <a:xfrm>
            <a:off x="654649" y="618517"/>
            <a:ext cx="3748035" cy="5641606"/>
          </a:xfrm>
        </p:spPr>
        <p:txBody>
          <a:bodyPr>
            <a:normAutofit/>
          </a:bodyPr>
          <a:lstStyle/>
          <a:p>
            <a:r>
              <a:rPr lang="en-US" b="1">
                <a:cs typeface="Calibri Light"/>
              </a:rPr>
              <a:t>Introduction</a:t>
            </a:r>
          </a:p>
        </p:txBody>
      </p:sp>
      <p:sp>
        <p:nvSpPr>
          <p:cNvPr id="8" name="Content Placeholder 7">
            <a:extLst>
              <a:ext uri="{FF2B5EF4-FFF2-40B4-BE49-F238E27FC236}">
                <a16:creationId xmlns:a16="http://schemas.microsoft.com/office/drawing/2014/main" id="{DF0A0185-0448-B859-CA8D-9A789E319FE3}"/>
              </a:ext>
            </a:extLst>
          </p:cNvPr>
          <p:cNvSpPr>
            <a:spLocks noGrp="1"/>
          </p:cNvSpPr>
          <p:nvPr>
            <p:ph idx="1"/>
          </p:nvPr>
        </p:nvSpPr>
        <p:spPr>
          <a:xfrm>
            <a:off x="4722724" y="618519"/>
            <a:ext cx="7104186" cy="3157026"/>
          </a:xfrm>
        </p:spPr>
        <p:txBody>
          <a:bodyPr vert="horz" lIns="91440" tIns="45720" rIns="91440" bIns="45720" rtlCol="0">
            <a:normAutofit/>
          </a:bodyPr>
          <a:lstStyle/>
          <a:p>
            <a:pPr>
              <a:buFont typeface="Wingdings" panose="020B0604020202020204" pitchFamily="34" charset="0"/>
              <a:buChar char="Ø"/>
            </a:pPr>
            <a:r>
              <a:rPr lang="en-US">
                <a:cs typeface="Calibri"/>
              </a:rPr>
              <a:t>IoT follows a multi-layer architecture to communicate and  is applicable to healthcare technologies and services</a:t>
            </a:r>
          </a:p>
          <a:p>
            <a:pPr>
              <a:buFont typeface="Wingdings" panose="020B0604020202020204" pitchFamily="34" charset="0"/>
              <a:buChar char="Ø"/>
            </a:pPr>
            <a:r>
              <a:rPr lang="en-US">
                <a:cs typeface="Calibri"/>
              </a:rPr>
              <a:t>IoT eHealth can work seamlessly with security. Since it is a challenge to retain a high level of security and privacy for healthcare sector.</a:t>
            </a:r>
          </a:p>
        </p:txBody>
      </p:sp>
    </p:spTree>
    <p:extLst>
      <p:ext uri="{BB962C8B-B14F-4D97-AF65-F5344CB8AC3E}">
        <p14:creationId xmlns:p14="http://schemas.microsoft.com/office/powerpoint/2010/main" val="13427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1117-3FD2-3458-558C-1E510E3B5E3D}"/>
              </a:ext>
            </a:extLst>
          </p:cNvPr>
          <p:cNvSpPr>
            <a:spLocks noGrp="1"/>
          </p:cNvSpPr>
          <p:nvPr>
            <p:ph type="title"/>
          </p:nvPr>
        </p:nvSpPr>
        <p:spPr>
          <a:xfrm>
            <a:off x="913775" y="618517"/>
            <a:ext cx="10364451" cy="1596177"/>
          </a:xfrm>
        </p:spPr>
        <p:txBody>
          <a:bodyPr>
            <a:normAutofit/>
          </a:bodyPr>
          <a:lstStyle/>
          <a:p>
            <a:r>
              <a:rPr lang="en-US" b="1">
                <a:cs typeface="Calibri Light"/>
              </a:rPr>
              <a:t>Introduction</a:t>
            </a:r>
            <a:endParaRPr lang="en-US" b="1" dirty="0"/>
          </a:p>
        </p:txBody>
      </p:sp>
      <p:graphicFrame>
        <p:nvGraphicFramePr>
          <p:cNvPr id="17" name="Content Placeholder 2">
            <a:extLst>
              <a:ext uri="{FF2B5EF4-FFF2-40B4-BE49-F238E27FC236}">
                <a16:creationId xmlns:a16="http://schemas.microsoft.com/office/drawing/2014/main" id="{A5686902-5188-1C4E-BB60-4A22CF1B43AE}"/>
              </a:ext>
            </a:extLst>
          </p:cNvPr>
          <p:cNvGraphicFramePr>
            <a:graphicFrameLocks noGrp="1"/>
          </p:cNvGraphicFramePr>
          <p:nvPr>
            <p:ph idx="1"/>
            <p:extLst>
              <p:ext uri="{D42A27DB-BD31-4B8C-83A1-F6EECF244321}">
                <p14:modId xmlns:p14="http://schemas.microsoft.com/office/powerpoint/2010/main" val="523712974"/>
              </p:ext>
            </p:extLst>
          </p:nvPr>
        </p:nvGraphicFramePr>
        <p:xfrm>
          <a:off x="914400" y="2532475"/>
          <a:ext cx="10363200" cy="302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1543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2" name="Title 1">
            <a:extLst>
              <a:ext uri="{FF2B5EF4-FFF2-40B4-BE49-F238E27FC236}">
                <a16:creationId xmlns:a16="http://schemas.microsoft.com/office/drawing/2014/main" id="{C0DF4F5B-61ED-7142-21B6-E862EF89F770}"/>
              </a:ext>
            </a:extLst>
          </p:cNvPr>
          <p:cNvSpPr>
            <a:spLocks noGrp="1"/>
          </p:cNvSpPr>
          <p:nvPr>
            <p:ph type="title"/>
          </p:nvPr>
        </p:nvSpPr>
        <p:spPr>
          <a:xfrm>
            <a:off x="641074" y="1419900"/>
            <a:ext cx="2844002" cy="4018201"/>
          </a:xfrm>
        </p:spPr>
        <p:txBody>
          <a:bodyPr>
            <a:normAutofit/>
          </a:bodyPr>
          <a:lstStyle/>
          <a:p>
            <a:pPr algn="l"/>
            <a:r>
              <a:rPr lang="en-US" sz="3700"/>
              <a:t>Promises and visions of IoT in healthcare</a:t>
            </a:r>
          </a:p>
        </p:txBody>
      </p:sp>
      <p:sp>
        <p:nvSpPr>
          <p:cNvPr id="3" name="Content Placeholder 2">
            <a:extLst>
              <a:ext uri="{FF2B5EF4-FFF2-40B4-BE49-F238E27FC236}">
                <a16:creationId xmlns:a16="http://schemas.microsoft.com/office/drawing/2014/main" id="{03AC7954-D4AB-E1BB-646F-0041CEA69FC6}"/>
              </a:ext>
            </a:extLst>
          </p:cNvPr>
          <p:cNvSpPr>
            <a:spLocks noGrp="1"/>
          </p:cNvSpPr>
          <p:nvPr>
            <p:ph idx="1"/>
          </p:nvPr>
        </p:nvSpPr>
        <p:spPr>
          <a:xfrm>
            <a:off x="4701008" y="1193576"/>
            <a:ext cx="6576591" cy="4470850"/>
          </a:xfrm>
        </p:spPr>
        <p:txBody>
          <a:bodyPr vert="horz" lIns="91440" tIns="45720" rIns="91440" bIns="45720" rtlCol="0" anchor="ctr">
            <a:normAutofit/>
          </a:bodyPr>
          <a:lstStyle/>
          <a:p>
            <a:pPr marL="342900" indent="-342900">
              <a:lnSpc>
                <a:spcPct val="110000"/>
              </a:lnSpc>
            </a:pPr>
            <a:endParaRPr lang="en-US" sz="1600" b="1">
              <a:ea typeface="+mn-lt"/>
              <a:cs typeface="+mn-lt"/>
            </a:endParaRPr>
          </a:p>
          <a:p>
            <a:pPr marL="342900" indent="-342900">
              <a:lnSpc>
                <a:spcPct val="110000"/>
              </a:lnSpc>
            </a:pPr>
            <a:r>
              <a:rPr lang="en-US" sz="1600" b="1">
                <a:ea typeface="+mn-lt"/>
                <a:cs typeface="+mn-lt"/>
              </a:rPr>
              <a:t>Limited time and prospective:</a:t>
            </a:r>
            <a:r>
              <a:rPr lang="en-US" sz="1600">
                <a:ea typeface="+mn-lt"/>
                <a:cs typeface="+mn-lt"/>
              </a:rPr>
              <a:t> increasing population with illnesses and disabilities limits the physicians to check each patient with a quality time.</a:t>
            </a:r>
            <a:endParaRPr lang="en-US" sz="1600">
              <a:cs typeface="Calibri"/>
            </a:endParaRPr>
          </a:p>
          <a:p>
            <a:pPr marL="342900" indent="-342900">
              <a:lnSpc>
                <a:spcPct val="110000"/>
              </a:lnSpc>
            </a:pPr>
            <a:r>
              <a:rPr lang="en-US" sz="1600" b="1">
                <a:ea typeface="+mn-lt"/>
                <a:cs typeface="+mn-lt"/>
              </a:rPr>
              <a:t>Adherence monitoring:</a:t>
            </a:r>
            <a:r>
              <a:rPr lang="en-US" sz="1600">
                <a:ea typeface="+mn-lt"/>
                <a:cs typeface="+mn-lt"/>
              </a:rPr>
              <a:t> physicians are not better equipped to check if their patients are adhering to prescribed treatment that may include medications, rehabilitation exercises, and some preventive activities such as avoiding some diet.</a:t>
            </a:r>
          </a:p>
          <a:p>
            <a:pPr marL="342900" indent="-342900">
              <a:lnSpc>
                <a:spcPct val="110000"/>
              </a:lnSpc>
            </a:pPr>
            <a:r>
              <a:rPr lang="en-US" sz="1600" b="1">
                <a:ea typeface="+mn-lt"/>
                <a:cs typeface="+mn-lt"/>
              </a:rPr>
              <a:t>Shortage of healthcare workforce</a:t>
            </a:r>
            <a:r>
              <a:rPr lang="en-US" sz="1600">
                <a:ea typeface="+mn-lt"/>
                <a:cs typeface="+mn-lt"/>
              </a:rPr>
              <a:t>: as the demand for healthcare services increases, it equally increases the demand for healthcare workers including physicians, surgeons, dentists, nursing staff, nurse assistants, professional caretakers, and laboratory staff who could enhance the healthcare ecosystem in urban and rural areas.</a:t>
            </a:r>
          </a:p>
        </p:txBody>
      </p:sp>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2601162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imeline&#10;&#10;Description automatically generated">
            <a:extLst>
              <a:ext uri="{FF2B5EF4-FFF2-40B4-BE49-F238E27FC236}">
                <a16:creationId xmlns:a16="http://schemas.microsoft.com/office/drawing/2014/main" id="{FCAEF038-B7B7-E11F-F22D-D9FDCBE83E3A}"/>
              </a:ext>
            </a:extLst>
          </p:cNvPr>
          <p:cNvPicPr>
            <a:picLocks noChangeAspect="1"/>
          </p:cNvPicPr>
          <p:nvPr/>
        </p:nvPicPr>
        <p:blipFill>
          <a:blip r:embed="rId2"/>
          <a:stretch>
            <a:fillRect/>
          </a:stretch>
        </p:blipFill>
        <p:spPr>
          <a:xfrm>
            <a:off x="5248643" y="1072068"/>
            <a:ext cx="6299887" cy="4598915"/>
          </a:xfrm>
          <a:prstGeom prst="rect">
            <a:avLst/>
          </a:prstGeom>
        </p:spPr>
      </p:pic>
      <p:pic>
        <p:nvPicPr>
          <p:cNvPr id="29" name="Picture 28">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Content Placeholder 7">
            <a:extLst>
              <a:ext uri="{FF2B5EF4-FFF2-40B4-BE49-F238E27FC236}">
                <a16:creationId xmlns:a16="http://schemas.microsoft.com/office/drawing/2014/main" id="{F787AE08-77B6-27AE-DA7D-1FC5CD8BB5A7}"/>
              </a:ext>
            </a:extLst>
          </p:cNvPr>
          <p:cNvSpPr>
            <a:spLocks noGrp="1"/>
          </p:cNvSpPr>
          <p:nvPr>
            <p:ph idx="1"/>
          </p:nvPr>
        </p:nvSpPr>
        <p:spPr>
          <a:xfrm>
            <a:off x="913774" y="2367092"/>
            <a:ext cx="3740509" cy="3881309"/>
          </a:xfrm>
        </p:spPr>
        <p:txBody>
          <a:bodyPr vert="horz" lIns="91440" tIns="45720" rIns="91440" bIns="45720" rtlCol="0">
            <a:normAutofit/>
          </a:bodyPr>
          <a:lstStyle/>
          <a:p>
            <a:pPr>
              <a:buFont typeface="Wingdings" panose="020B0604020202020204" pitchFamily="34" charset="0"/>
              <a:buChar char="Ø"/>
            </a:pPr>
            <a:r>
              <a:rPr lang="en-US" sz="1800">
                <a:cs typeface="Calibri"/>
              </a:rPr>
              <a:t>In the IoT aspect of monitoring a patient health it follows all the above given layers of communication.</a:t>
            </a:r>
            <a:endParaRPr lang="en-US" sz="1800"/>
          </a:p>
          <a:p>
            <a:pPr>
              <a:buFont typeface="Wingdings" panose="020B0604020202020204" pitchFamily="34" charset="0"/>
              <a:buChar char="Ø"/>
            </a:pPr>
            <a:r>
              <a:rPr lang="en-US" sz="1800">
                <a:cs typeface="Calibri"/>
              </a:rPr>
              <a:t>From the figure we can see that IoT has changed a systematic approach of getting treated.</a:t>
            </a:r>
          </a:p>
          <a:p>
            <a:pPr>
              <a:buFont typeface="Wingdings" panose="020B0604020202020204" pitchFamily="34" charset="0"/>
              <a:buChar char="Ø"/>
            </a:pPr>
            <a:r>
              <a:rPr lang="en-US" sz="1800">
                <a:cs typeface="Calibri"/>
              </a:rPr>
              <a:t>This system always monitors the patient's overall health.</a:t>
            </a:r>
          </a:p>
          <a:p>
            <a:endParaRPr lang="en-US" sz="1800">
              <a:cs typeface="Calibri"/>
            </a:endParaRPr>
          </a:p>
        </p:txBody>
      </p:sp>
      <p:sp>
        <p:nvSpPr>
          <p:cNvPr id="2" name="Title 1">
            <a:extLst>
              <a:ext uri="{FF2B5EF4-FFF2-40B4-BE49-F238E27FC236}">
                <a16:creationId xmlns:a16="http://schemas.microsoft.com/office/drawing/2014/main" id="{382B12B2-C65E-095D-2CA8-F1CE7E0E46B6}"/>
              </a:ext>
            </a:extLst>
          </p:cNvPr>
          <p:cNvSpPr>
            <a:spLocks noGrp="1"/>
          </p:cNvSpPr>
          <p:nvPr>
            <p:ph type="title"/>
          </p:nvPr>
        </p:nvSpPr>
        <p:spPr>
          <a:xfrm>
            <a:off x="913774" y="640831"/>
            <a:ext cx="3740515" cy="1573863"/>
          </a:xfrm>
        </p:spPr>
        <p:txBody>
          <a:bodyPr>
            <a:normAutofit/>
          </a:bodyPr>
          <a:lstStyle/>
          <a:p>
            <a:pPr algn="l"/>
            <a:r>
              <a:rPr lang="en-US" sz="2500"/>
              <a:t>IoT-driven healthcare: transitioning from hospital-centric to patient-centric</a:t>
            </a:r>
          </a:p>
        </p:txBody>
      </p:sp>
    </p:spTree>
    <p:extLst>
      <p:ext uri="{BB962C8B-B14F-4D97-AF65-F5344CB8AC3E}">
        <p14:creationId xmlns:p14="http://schemas.microsoft.com/office/powerpoint/2010/main" val="4095744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3270C0-5D1F-4D79-A0CB-BBFAFA48720C}"/>
              </a:ext>
            </a:extLst>
          </p:cNvPr>
          <p:cNvSpPr>
            <a:spLocks noGrp="1"/>
          </p:cNvSpPr>
          <p:nvPr>
            <p:ph type="title"/>
          </p:nvPr>
        </p:nvSpPr>
        <p:spPr>
          <a:xfrm>
            <a:off x="1126762" y="1227279"/>
            <a:ext cx="4328819" cy="2509213"/>
          </a:xfrm>
        </p:spPr>
        <p:txBody>
          <a:bodyPr vert="horz" lIns="91440" tIns="45720" rIns="91440" bIns="45720" rtlCol="0" anchor="b">
            <a:normAutofit/>
          </a:bodyPr>
          <a:lstStyle/>
          <a:p>
            <a:r>
              <a:rPr lang="en-US" sz="4800"/>
              <a:t>IoT eHealth Devices Protocol</a:t>
            </a:r>
          </a:p>
        </p:txBody>
      </p:sp>
      <p:pic>
        <p:nvPicPr>
          <p:cNvPr id="16" name="Picture 15">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18" name="Picture 17">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5" name="Content Placeholder 4" descr="A picture containing graphical user interface&#10;&#10;Description automatically generated">
            <a:extLst>
              <a:ext uri="{FF2B5EF4-FFF2-40B4-BE49-F238E27FC236}">
                <a16:creationId xmlns:a16="http://schemas.microsoft.com/office/drawing/2014/main" id="{F23A277A-5EF8-4D0C-B9EB-244578286D86}"/>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l="1" t="1" r="51628" b="-2473"/>
          <a:stretch/>
        </p:blipFill>
        <p:spPr>
          <a:xfrm>
            <a:off x="6096000" y="2096800"/>
            <a:ext cx="5132324" cy="2446338"/>
          </a:xfrm>
          <a:prstGeom prst="rect">
            <a:avLst/>
          </a:prstGeom>
        </p:spPr>
      </p:pic>
      <p:pic>
        <p:nvPicPr>
          <p:cNvPr id="20" name="Picture 19">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spTree>
    <p:extLst>
      <p:ext uri="{BB962C8B-B14F-4D97-AF65-F5344CB8AC3E}">
        <p14:creationId xmlns:p14="http://schemas.microsoft.com/office/powerpoint/2010/main" val="1553110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63" name="Rectangle 54">
            <a:extLst>
              <a:ext uri="{FF2B5EF4-FFF2-40B4-BE49-F238E27FC236}">
                <a16:creationId xmlns:a16="http://schemas.microsoft.com/office/drawing/2014/main" id="{10D21FCB-56CB-4EFA-A79A-A9A8EC0F7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 bubble chart&#10;&#10;Description automatically generated">
            <a:extLst>
              <a:ext uri="{FF2B5EF4-FFF2-40B4-BE49-F238E27FC236}">
                <a16:creationId xmlns:a16="http://schemas.microsoft.com/office/drawing/2014/main" id="{9FC991CC-42AF-FCDA-48AB-325537751815}"/>
              </a:ext>
            </a:extLst>
          </p:cNvPr>
          <p:cNvPicPr>
            <a:picLocks noChangeAspect="1"/>
          </p:cNvPicPr>
          <p:nvPr/>
        </p:nvPicPr>
        <p:blipFill>
          <a:blip r:embed="rId2"/>
          <a:stretch>
            <a:fillRect/>
          </a:stretch>
        </p:blipFill>
        <p:spPr>
          <a:xfrm>
            <a:off x="5078061" y="1177597"/>
            <a:ext cx="6200163" cy="4045605"/>
          </a:xfrm>
          <a:prstGeom prst="roundRect">
            <a:avLst>
              <a:gd name="adj" fmla="val 2392"/>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64" name="Picture 56">
            <a:extLst>
              <a:ext uri="{FF2B5EF4-FFF2-40B4-BE49-F238E27FC236}">
                <a16:creationId xmlns:a16="http://schemas.microsoft.com/office/drawing/2014/main" id="{B1027BD9-272C-4CC4-9396-1708F8B1F4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A2B5601-F470-8204-0230-77A797817033}"/>
              </a:ext>
            </a:extLst>
          </p:cNvPr>
          <p:cNvSpPr>
            <a:spLocks noGrp="1"/>
          </p:cNvSpPr>
          <p:nvPr>
            <p:ph type="title"/>
          </p:nvPr>
        </p:nvSpPr>
        <p:spPr>
          <a:xfrm>
            <a:off x="913776" y="618517"/>
            <a:ext cx="3893976" cy="1596177"/>
          </a:xfrm>
        </p:spPr>
        <p:txBody>
          <a:bodyPr anchor="b">
            <a:normAutofit/>
          </a:bodyPr>
          <a:lstStyle/>
          <a:p>
            <a:pPr algn="l"/>
            <a:r>
              <a:rPr lang="en-US" sz="3200"/>
              <a:t>IoT eHealth ecosystem</a:t>
            </a:r>
          </a:p>
        </p:txBody>
      </p:sp>
      <p:sp>
        <p:nvSpPr>
          <p:cNvPr id="50" name="Content Placeholder 15">
            <a:extLst>
              <a:ext uri="{FF2B5EF4-FFF2-40B4-BE49-F238E27FC236}">
                <a16:creationId xmlns:a16="http://schemas.microsoft.com/office/drawing/2014/main" id="{C405DEFF-6AE0-AEA3-A51A-6DD1BB072DD9}"/>
              </a:ext>
            </a:extLst>
          </p:cNvPr>
          <p:cNvSpPr>
            <a:spLocks noGrp="1"/>
          </p:cNvSpPr>
          <p:nvPr>
            <p:ph idx="1"/>
          </p:nvPr>
        </p:nvSpPr>
        <p:spPr>
          <a:xfrm>
            <a:off x="913774" y="2367092"/>
            <a:ext cx="3893978" cy="3424107"/>
          </a:xfrm>
        </p:spPr>
        <p:txBody>
          <a:bodyPr vert="horz" lIns="91440" tIns="45720" rIns="91440" bIns="45720" rtlCol="0">
            <a:normAutofit/>
          </a:bodyPr>
          <a:lstStyle/>
          <a:p>
            <a:pPr marL="0" indent="0">
              <a:buNone/>
            </a:pPr>
            <a:r>
              <a:rPr lang="en-US" sz="1600">
                <a:cs typeface="Calibri"/>
              </a:rPr>
              <a:t>The IoT eHealth ecosystem consists of the following layers that are handling the whole communication between the patients and the healthcare service providers.</a:t>
            </a:r>
          </a:p>
          <a:p>
            <a:pPr marL="457200" indent="-457200">
              <a:buFont typeface="Wingdings" panose="020B0604020202020204" pitchFamily="34" charset="0"/>
              <a:buChar char="§"/>
            </a:pPr>
            <a:r>
              <a:rPr lang="en-US" sz="1600" b="1">
                <a:cs typeface="Calibri"/>
              </a:rPr>
              <a:t>Device Layer</a:t>
            </a:r>
            <a:endParaRPr lang="en-US" sz="1600">
              <a:cs typeface="Calibri"/>
            </a:endParaRPr>
          </a:p>
          <a:p>
            <a:pPr marL="457200" indent="-457200">
              <a:buFont typeface="Wingdings" panose="020B0604020202020204" pitchFamily="34" charset="0"/>
              <a:buChar char="§"/>
            </a:pPr>
            <a:r>
              <a:rPr lang="en-US" sz="1600" b="1">
                <a:cs typeface="Calibri"/>
              </a:rPr>
              <a:t>Fog layer</a:t>
            </a:r>
            <a:endParaRPr lang="en-US" sz="1600">
              <a:cs typeface="Calibri"/>
            </a:endParaRPr>
          </a:p>
          <a:p>
            <a:pPr marL="457200" indent="-457200">
              <a:buFont typeface="Wingdings" panose="020B0604020202020204" pitchFamily="34" charset="0"/>
              <a:buChar char="§"/>
            </a:pPr>
            <a:r>
              <a:rPr lang="en-US" sz="1600" b="1">
                <a:cs typeface="Calibri"/>
              </a:rPr>
              <a:t>Cloud layer</a:t>
            </a:r>
            <a:endParaRPr lang="en-US" sz="1600" dirty="0">
              <a:cs typeface="Calibri" panose="020F0502020204030204"/>
            </a:endParaRPr>
          </a:p>
        </p:txBody>
      </p:sp>
    </p:spTree>
    <p:extLst>
      <p:ext uri="{BB962C8B-B14F-4D97-AF65-F5344CB8AC3E}">
        <p14:creationId xmlns:p14="http://schemas.microsoft.com/office/powerpoint/2010/main" val="2656100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18" name="Picture 11">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2" name="Title 1">
            <a:extLst>
              <a:ext uri="{FF2B5EF4-FFF2-40B4-BE49-F238E27FC236}">
                <a16:creationId xmlns:a16="http://schemas.microsoft.com/office/drawing/2014/main" id="{20E1E4B5-E452-922E-2D15-D7581A0BAB27}"/>
              </a:ext>
            </a:extLst>
          </p:cNvPr>
          <p:cNvSpPr>
            <a:spLocks noGrp="1"/>
          </p:cNvSpPr>
          <p:nvPr>
            <p:ph type="title"/>
          </p:nvPr>
        </p:nvSpPr>
        <p:spPr>
          <a:xfrm>
            <a:off x="959896" y="960814"/>
            <a:ext cx="2732249" cy="4912936"/>
          </a:xfrm>
        </p:spPr>
        <p:txBody>
          <a:bodyPr anchor="b">
            <a:normAutofit/>
          </a:bodyPr>
          <a:lstStyle/>
          <a:p>
            <a:pPr algn="r"/>
            <a:r>
              <a:rPr lang="en-US" sz="4000" b="1">
                <a:solidFill>
                  <a:schemeClr val="bg1"/>
                </a:solidFill>
                <a:cs typeface="Calibri Light"/>
              </a:rPr>
              <a:t>eHealth Fog Layer</a:t>
            </a:r>
            <a:endParaRPr lang="en-US" sz="4000" b="1">
              <a:solidFill>
                <a:schemeClr val="bg1"/>
              </a:solidFill>
            </a:endParaRPr>
          </a:p>
        </p:txBody>
      </p:sp>
      <p:sp>
        <p:nvSpPr>
          <p:cNvPr id="3" name="Content Placeholder 2">
            <a:extLst>
              <a:ext uri="{FF2B5EF4-FFF2-40B4-BE49-F238E27FC236}">
                <a16:creationId xmlns:a16="http://schemas.microsoft.com/office/drawing/2014/main" id="{AC50ED18-39D2-048C-0979-D55656869297}"/>
              </a:ext>
            </a:extLst>
          </p:cNvPr>
          <p:cNvSpPr>
            <a:spLocks noGrp="1"/>
          </p:cNvSpPr>
          <p:nvPr>
            <p:ph idx="1"/>
          </p:nvPr>
        </p:nvSpPr>
        <p:spPr>
          <a:xfrm>
            <a:off x="4979078" y="960814"/>
            <a:ext cx="6247722" cy="4830385"/>
          </a:xfrm>
        </p:spPr>
        <p:txBody>
          <a:bodyPr vert="horz" lIns="91440" tIns="45720" rIns="91440" bIns="45720" rtlCol="0" anchor="ctr">
            <a:normAutofit/>
          </a:bodyPr>
          <a:lstStyle/>
          <a:p>
            <a:pPr marL="0" indent="0">
              <a:lnSpc>
                <a:spcPct val="110000"/>
              </a:lnSpc>
              <a:buNone/>
            </a:pPr>
            <a:r>
              <a:rPr lang="en-US" sz="1500" b="1">
                <a:cs typeface="Calibri" panose="020F0502020204030204"/>
              </a:rPr>
              <a:t>Problem: </a:t>
            </a:r>
            <a:endParaRPr lang="en-US" sz="1500" b="1">
              <a:ea typeface="+mn-lt"/>
              <a:cs typeface="+mn-lt"/>
            </a:endParaRPr>
          </a:p>
          <a:p>
            <a:pPr marL="0" indent="0">
              <a:lnSpc>
                <a:spcPct val="110000"/>
              </a:lnSpc>
              <a:buNone/>
            </a:pPr>
            <a:r>
              <a:rPr lang="en-US" sz="1500">
                <a:ea typeface="+mn-lt"/>
                <a:cs typeface="+mn-lt"/>
              </a:rPr>
              <a:t>eHealth is among those critical IoT applications which cannot afford latency.</a:t>
            </a:r>
          </a:p>
          <a:p>
            <a:pPr marL="0" indent="0">
              <a:lnSpc>
                <a:spcPct val="110000"/>
              </a:lnSpc>
              <a:buNone/>
            </a:pPr>
            <a:r>
              <a:rPr lang="en-US" sz="1500">
                <a:cs typeface="Calibri" panose="020F0502020204030204"/>
              </a:rPr>
              <a:t>Therefore, based on the traditional model depending on the cloud computing model is not feasible and efficient. A new approach to avoid latency is introduced which is called fog computing.</a:t>
            </a:r>
          </a:p>
          <a:p>
            <a:pPr marL="0" indent="0">
              <a:lnSpc>
                <a:spcPct val="110000"/>
              </a:lnSpc>
              <a:buNone/>
            </a:pPr>
            <a:r>
              <a:rPr lang="en-US" sz="1500" b="1">
                <a:ea typeface="+mn-lt"/>
                <a:cs typeface="+mn-lt"/>
              </a:rPr>
              <a:t>Solution:</a:t>
            </a:r>
          </a:p>
          <a:p>
            <a:pPr marL="0" indent="0">
              <a:lnSpc>
                <a:spcPct val="110000"/>
              </a:lnSpc>
              <a:buNone/>
            </a:pPr>
            <a:r>
              <a:rPr lang="en-US" sz="1500">
                <a:ea typeface="+mn-lt"/>
                <a:cs typeface="+mn-lt"/>
              </a:rPr>
              <a:t>The most efficient approach to tackle this issue is using fog or edge computing to take the cloud computing and services to the next level. A fog node is defined as a device with computing, storage, and network connectivity. In the proposed eHealth platform, we analyze the time-sensitive data, and make the extremely time-sensitive decision on the fog nodes. These nodes are placed closest to the medical devices that produce the data.</a:t>
            </a:r>
            <a:endParaRPr lang="en-US" sz="1500">
              <a:cs typeface="Calibri" panose="020F0502020204030204"/>
            </a:endParaRPr>
          </a:p>
        </p:txBody>
      </p:sp>
    </p:spTree>
    <p:extLst>
      <p:ext uri="{BB962C8B-B14F-4D97-AF65-F5344CB8AC3E}">
        <p14:creationId xmlns:p14="http://schemas.microsoft.com/office/powerpoint/2010/main" val="196787977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{58B5AAA7-F476-A04B-BCCF-023F1B416BCA}tf10001073</Template>
  <TotalTime>5016</TotalTime>
  <Words>881</Words>
  <Application>Microsoft Macintosh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Tw Cen MT</vt:lpstr>
      <vt:lpstr>Wingdings</vt:lpstr>
      <vt:lpstr>Droplet</vt:lpstr>
      <vt:lpstr>PAPER PRESENTATION TOWARDS FOG-DRIVEN IOT EHEALTH: PROMISES AND CHALLENGES OF IOT IN MEDICINE AND HEALTHCARE           Team              Koushik Pabbathireddy – 801203319                                                       Poojith Chandra Borra - 801197162                Kushal Guduru Venkateshgupta                              Mahika SareenMahika Sareen  </vt:lpstr>
      <vt:lpstr>Introduction to IoT</vt:lpstr>
      <vt:lpstr>Introduction</vt:lpstr>
      <vt:lpstr>Introduction</vt:lpstr>
      <vt:lpstr>Promises and visions of IoT in healthcare</vt:lpstr>
      <vt:lpstr>IoT-driven healthcare: transitioning from hospital-centric to patient-centric</vt:lpstr>
      <vt:lpstr>IoT eHealth Devices Protocol</vt:lpstr>
      <vt:lpstr>IoT eHealth ecosystem</vt:lpstr>
      <vt:lpstr>eHealth Fog Layer</vt:lpstr>
      <vt:lpstr>eHealth Fog Layer</vt:lpstr>
      <vt:lpstr>eHealth IoT Fog Layer</vt:lpstr>
      <vt:lpstr>Features of Fog Computing</vt:lpstr>
      <vt:lpstr>Case study 1 - Smart Eyeglasses</vt:lpstr>
      <vt:lpstr>Case study 2 - Smart glove with fog-driven IoT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Koushik Pabbathireddy</cp:lastModifiedBy>
  <cp:revision>529</cp:revision>
  <dcterms:created xsi:type="dcterms:W3CDTF">2013-07-15T20:26:40Z</dcterms:created>
  <dcterms:modified xsi:type="dcterms:W3CDTF">2022-08-08T07:02:48Z</dcterms:modified>
</cp:coreProperties>
</file>