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1112500" cy="162179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817" autoAdjust="0"/>
  </p:normalViewPr>
  <p:slideViewPr>
    <p:cSldViewPr snapToGrid="0">
      <p:cViewPr>
        <p:scale>
          <a:sx n="100" d="100"/>
          <a:sy n="100" d="100"/>
        </p:scale>
        <p:origin x="355" y="-436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33438" y="2654181"/>
            <a:ext cx="9445625" cy="5646232"/>
          </a:xfrm>
        </p:spPr>
        <p:txBody>
          <a:bodyPr anchor="b"/>
          <a:lstStyle>
            <a:lvl1pPr algn="ctr"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8518153"/>
            <a:ext cx="8334375" cy="3915571"/>
          </a:xfrm>
        </p:spPr>
        <p:txBody>
          <a:bodyPr/>
          <a:lstStyle>
            <a:lvl1pPr marL="0" indent="0" algn="ctr">
              <a:buNone/>
              <a:defRPr sz="2917"/>
            </a:lvl1pPr>
            <a:lvl2pPr marL="555635" indent="0" algn="ctr">
              <a:buNone/>
              <a:defRPr sz="2431"/>
            </a:lvl2pPr>
            <a:lvl3pPr marL="1111270" indent="0" algn="ctr">
              <a:buNone/>
              <a:defRPr sz="2188"/>
            </a:lvl3pPr>
            <a:lvl4pPr marL="1666905" indent="0" algn="ctr">
              <a:buNone/>
              <a:defRPr sz="1944"/>
            </a:lvl4pPr>
            <a:lvl5pPr marL="2222541" indent="0" algn="ctr">
              <a:buNone/>
              <a:defRPr sz="1944"/>
            </a:lvl5pPr>
            <a:lvl6pPr marL="2778176" indent="0" algn="ctr">
              <a:buNone/>
              <a:defRPr sz="1944"/>
            </a:lvl6pPr>
            <a:lvl7pPr marL="3333811" indent="0" algn="ctr">
              <a:buNone/>
              <a:defRPr sz="1944"/>
            </a:lvl7pPr>
            <a:lvl8pPr marL="3889446" indent="0" algn="ctr">
              <a:buNone/>
              <a:defRPr sz="1944"/>
            </a:lvl8pPr>
            <a:lvl9pPr marL="4445081" indent="0" algn="ctr">
              <a:buNone/>
              <a:defRPr sz="1944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6862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8613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863453"/>
            <a:ext cx="2396133" cy="137439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5" y="863453"/>
            <a:ext cx="7049492" cy="1374392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25193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10031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4043217"/>
            <a:ext cx="9584531" cy="6746195"/>
          </a:xfrm>
        </p:spPr>
        <p:txBody>
          <a:bodyPr anchor="b"/>
          <a:lstStyle>
            <a:lvl1pPr>
              <a:defRPr sz="7292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0853234"/>
            <a:ext cx="9584531" cy="3547664"/>
          </a:xfrm>
        </p:spPr>
        <p:txBody>
          <a:bodyPr/>
          <a:lstStyle>
            <a:lvl1pPr marL="0" indent="0">
              <a:buNone/>
              <a:defRPr sz="2917">
                <a:solidFill>
                  <a:schemeClr val="tx1"/>
                </a:solidFill>
              </a:defRPr>
            </a:lvl1pPr>
            <a:lvl2pPr marL="555635" indent="0">
              <a:buNone/>
              <a:defRPr sz="2431">
                <a:solidFill>
                  <a:schemeClr val="tx1">
                    <a:tint val="75000"/>
                  </a:schemeClr>
                </a:solidFill>
              </a:defRPr>
            </a:lvl2pPr>
            <a:lvl3pPr marL="1111270" indent="0">
              <a:buNone/>
              <a:defRPr sz="2188">
                <a:solidFill>
                  <a:schemeClr val="tx1">
                    <a:tint val="75000"/>
                  </a:schemeClr>
                </a:solidFill>
              </a:defRPr>
            </a:lvl3pPr>
            <a:lvl4pPr marL="1666905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4pPr>
            <a:lvl5pPr marL="222254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5pPr>
            <a:lvl6pPr marL="277817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6pPr>
            <a:lvl7pPr marL="333381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7pPr>
            <a:lvl8pPr marL="3889446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8pPr>
            <a:lvl9pPr marL="4445081" indent="0">
              <a:buNone/>
              <a:defRPr sz="19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44722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4317265"/>
            <a:ext cx="4722813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4317265"/>
            <a:ext cx="4722813" cy="1029010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3449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863457"/>
            <a:ext cx="9584531" cy="313471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3" y="3975639"/>
            <a:ext cx="4701108" cy="1948399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3" y="5924039"/>
            <a:ext cx="4701108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4" y="3975639"/>
            <a:ext cx="4724260" cy="1948399"/>
          </a:xfrm>
        </p:spPr>
        <p:txBody>
          <a:bodyPr anchor="b"/>
          <a:lstStyle>
            <a:lvl1pPr marL="0" indent="0">
              <a:buNone/>
              <a:defRPr sz="2917" b="1"/>
            </a:lvl1pPr>
            <a:lvl2pPr marL="555635" indent="0">
              <a:buNone/>
              <a:defRPr sz="2431" b="1"/>
            </a:lvl2pPr>
            <a:lvl3pPr marL="1111270" indent="0">
              <a:buNone/>
              <a:defRPr sz="2188" b="1"/>
            </a:lvl3pPr>
            <a:lvl4pPr marL="1666905" indent="0">
              <a:buNone/>
              <a:defRPr sz="1944" b="1"/>
            </a:lvl4pPr>
            <a:lvl5pPr marL="2222541" indent="0">
              <a:buNone/>
              <a:defRPr sz="1944" b="1"/>
            </a:lvl5pPr>
            <a:lvl6pPr marL="2778176" indent="0">
              <a:buNone/>
              <a:defRPr sz="1944" b="1"/>
            </a:lvl6pPr>
            <a:lvl7pPr marL="3333811" indent="0">
              <a:buNone/>
              <a:defRPr sz="1944" b="1"/>
            </a:lvl7pPr>
            <a:lvl8pPr marL="3889446" indent="0">
              <a:buNone/>
              <a:defRPr sz="1944" b="1"/>
            </a:lvl8pPr>
            <a:lvl9pPr marL="4445081" indent="0">
              <a:buNone/>
              <a:defRPr sz="19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4" y="5924039"/>
            <a:ext cx="4724260" cy="87133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438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9245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45968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081193"/>
            <a:ext cx="3584070" cy="3784177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2335081"/>
            <a:ext cx="5625703" cy="11525221"/>
          </a:xfrm>
        </p:spPr>
        <p:txBody>
          <a:bodyPr/>
          <a:lstStyle>
            <a:lvl1pPr>
              <a:defRPr sz="3889"/>
            </a:lvl1pPr>
            <a:lvl2pPr>
              <a:defRPr sz="3403"/>
            </a:lvl2pPr>
            <a:lvl3pPr>
              <a:defRPr sz="2917"/>
            </a:lvl3pPr>
            <a:lvl4pPr>
              <a:defRPr sz="2431"/>
            </a:lvl4pPr>
            <a:lvl5pPr>
              <a:defRPr sz="2431"/>
            </a:lvl5pPr>
            <a:lvl6pPr>
              <a:defRPr sz="2431"/>
            </a:lvl6pPr>
            <a:lvl7pPr>
              <a:defRPr sz="2431"/>
            </a:lvl7pPr>
            <a:lvl8pPr>
              <a:defRPr sz="2431"/>
            </a:lvl8pPr>
            <a:lvl9pPr>
              <a:defRPr sz="2431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865370"/>
            <a:ext cx="3584070" cy="9013700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35780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081193"/>
            <a:ext cx="3584070" cy="3784177"/>
          </a:xfrm>
        </p:spPr>
        <p:txBody>
          <a:bodyPr anchor="b"/>
          <a:lstStyle>
            <a:lvl1pPr>
              <a:defRPr sz="388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2335081"/>
            <a:ext cx="5625703" cy="11525221"/>
          </a:xfrm>
        </p:spPr>
        <p:txBody>
          <a:bodyPr anchor="t"/>
          <a:lstStyle>
            <a:lvl1pPr marL="0" indent="0">
              <a:buNone/>
              <a:defRPr sz="3889"/>
            </a:lvl1pPr>
            <a:lvl2pPr marL="555635" indent="0">
              <a:buNone/>
              <a:defRPr sz="3403"/>
            </a:lvl2pPr>
            <a:lvl3pPr marL="1111270" indent="0">
              <a:buNone/>
              <a:defRPr sz="2917"/>
            </a:lvl3pPr>
            <a:lvl4pPr marL="1666905" indent="0">
              <a:buNone/>
              <a:defRPr sz="2431"/>
            </a:lvl4pPr>
            <a:lvl5pPr marL="2222541" indent="0">
              <a:buNone/>
              <a:defRPr sz="2431"/>
            </a:lvl5pPr>
            <a:lvl6pPr marL="2778176" indent="0">
              <a:buNone/>
              <a:defRPr sz="2431"/>
            </a:lvl6pPr>
            <a:lvl7pPr marL="3333811" indent="0">
              <a:buNone/>
              <a:defRPr sz="2431"/>
            </a:lvl7pPr>
            <a:lvl8pPr marL="3889446" indent="0">
              <a:buNone/>
              <a:defRPr sz="2431"/>
            </a:lvl8pPr>
            <a:lvl9pPr marL="4445081" indent="0">
              <a:buNone/>
              <a:defRPr sz="2431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4865370"/>
            <a:ext cx="3584070" cy="9013700"/>
          </a:xfrm>
        </p:spPr>
        <p:txBody>
          <a:bodyPr/>
          <a:lstStyle>
            <a:lvl1pPr marL="0" indent="0">
              <a:buNone/>
              <a:defRPr sz="1944"/>
            </a:lvl1pPr>
            <a:lvl2pPr marL="555635" indent="0">
              <a:buNone/>
              <a:defRPr sz="1701"/>
            </a:lvl2pPr>
            <a:lvl3pPr marL="1111270" indent="0">
              <a:buNone/>
              <a:defRPr sz="1458"/>
            </a:lvl3pPr>
            <a:lvl4pPr marL="1666905" indent="0">
              <a:buNone/>
              <a:defRPr sz="1215"/>
            </a:lvl4pPr>
            <a:lvl5pPr marL="2222541" indent="0">
              <a:buNone/>
              <a:defRPr sz="1215"/>
            </a:lvl5pPr>
            <a:lvl6pPr marL="2778176" indent="0">
              <a:buNone/>
              <a:defRPr sz="1215"/>
            </a:lvl6pPr>
            <a:lvl7pPr marL="3333811" indent="0">
              <a:buNone/>
              <a:defRPr sz="1215"/>
            </a:lvl7pPr>
            <a:lvl8pPr marL="3889446" indent="0">
              <a:buNone/>
              <a:defRPr sz="1215"/>
            </a:lvl8pPr>
            <a:lvl9pPr marL="4445081" indent="0">
              <a:buNone/>
              <a:defRPr sz="121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79239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863457"/>
            <a:ext cx="9584531" cy="31347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4317265"/>
            <a:ext cx="9584531" cy="1029010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15031594"/>
            <a:ext cx="2500313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2E075B-E9B1-4A36-B867-497FF2EB1983}" type="datetimeFigureOut">
              <a:rPr lang="en-IN" smtClean="0"/>
              <a:t>26-06-2025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15031594"/>
            <a:ext cx="3750469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15031594"/>
            <a:ext cx="2500313" cy="86345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58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AE0A22-0CEB-4EE1-960A-2E8B810CC8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7054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11270" rtl="0" eaLnBrk="1" latinLnBrk="0" hangingPunct="1">
        <a:lnSpc>
          <a:spcPct val="90000"/>
        </a:lnSpc>
        <a:spcBef>
          <a:spcPct val="0"/>
        </a:spcBef>
        <a:buNone/>
        <a:defRPr sz="534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77818" indent="-277818" algn="l" defTabSz="1111270" rtl="0" eaLnBrk="1" latinLnBrk="0" hangingPunct="1">
        <a:lnSpc>
          <a:spcPct val="90000"/>
        </a:lnSpc>
        <a:spcBef>
          <a:spcPts val="1215"/>
        </a:spcBef>
        <a:buFont typeface="Arial" panose="020B0604020202020204" pitchFamily="34" charset="0"/>
        <a:buChar char="•"/>
        <a:defRPr sz="3403" kern="1200">
          <a:solidFill>
            <a:schemeClr val="tx1"/>
          </a:solidFill>
          <a:latin typeface="+mn-lt"/>
          <a:ea typeface="+mn-ea"/>
          <a:cs typeface="+mn-cs"/>
        </a:defRPr>
      </a:lvl1pPr>
      <a:lvl2pPr marL="83345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917" kern="1200">
          <a:solidFill>
            <a:schemeClr val="tx1"/>
          </a:solidFill>
          <a:latin typeface="+mn-lt"/>
          <a:ea typeface="+mn-ea"/>
          <a:cs typeface="+mn-cs"/>
        </a:defRPr>
      </a:lvl2pPr>
      <a:lvl3pPr marL="138908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431" kern="1200">
          <a:solidFill>
            <a:schemeClr val="tx1"/>
          </a:solidFill>
          <a:latin typeface="+mn-lt"/>
          <a:ea typeface="+mn-ea"/>
          <a:cs typeface="+mn-cs"/>
        </a:defRPr>
      </a:lvl3pPr>
      <a:lvl4pPr marL="194472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500358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3055993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61162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4167264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722899" indent="-277818" algn="l" defTabSz="1111270" rtl="0" eaLnBrk="1" latinLnBrk="0" hangingPunct="1">
        <a:lnSpc>
          <a:spcPct val="90000"/>
        </a:lnSpc>
        <a:spcBef>
          <a:spcPts val="608"/>
        </a:spcBef>
        <a:buFont typeface="Arial" panose="020B0604020202020204" pitchFamily="34" charset="0"/>
        <a:buChar char="•"/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1pPr>
      <a:lvl2pPr marL="55563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2pPr>
      <a:lvl3pPr marL="1111270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3pPr>
      <a:lvl4pPr marL="1666905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4pPr>
      <a:lvl5pPr marL="222254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5pPr>
      <a:lvl6pPr marL="277817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6pPr>
      <a:lvl7pPr marL="333381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7pPr>
      <a:lvl8pPr marL="3889446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8pPr>
      <a:lvl9pPr marL="4445081" algn="l" defTabSz="1111270" rtl="0" eaLnBrk="1" latinLnBrk="0" hangingPunct="1">
        <a:defRPr sz="218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95B38-8FA5-78BE-21ED-8A1B1BA42CAA}"/>
                  </a:ext>
                </a:extLst>
              </p:cNvPr>
              <p:cNvSpPr txBox="1"/>
              <p:nvPr/>
            </p:nvSpPr>
            <p:spPr>
              <a:xfrm>
                <a:off x="366598" y="1740649"/>
                <a:ext cx="10379303" cy="934723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58" u="sng" dirty="0"/>
                  <a:t>Note: </a:t>
                </a:r>
              </a:p>
              <a:p>
                <a:endParaRPr lang="en-US" sz="1458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sz="1458" dirty="0"/>
                  <a:t> </a:t>
                </a:r>
                <a:r>
                  <a:rPr lang="en-IN" sz="1458" dirty="0" err="1">
                    <a:solidFill>
                      <a:srgbClr val="FF0000"/>
                    </a:solidFill>
                  </a:rPr>
                  <a:t>sstate</a:t>
                </a:r>
                <a:r>
                  <a:rPr lang="en-IN" sz="1458" dirty="0">
                    <a:solidFill>
                      <a:srgbClr val="FF0000"/>
                    </a:solidFill>
                  </a:rPr>
                  <a:t>() </a:t>
                </a:r>
                <a:r>
                  <a:rPr lang="en-US" sz="1458" dirty="0"/>
                  <a:t>: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Initialize lattice site and details by iterating through all lattice sites.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Updates site occupation status and site details.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Helps to detect overlapping of beads.</a:t>
                </a:r>
              </a:p>
              <a:p>
                <a:endParaRPr lang="en-US" sz="1458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IN" sz="1458" dirty="0">
                    <a:solidFill>
                      <a:srgbClr val="7030A0"/>
                    </a:solidFill>
                  </a:rPr>
                  <a:t> fmoves()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Determines the present orientation of the first segment using the direction vector (</a:t>
                </a:r>
                <a:r>
                  <a:rPr lang="en-US" sz="1458" dirty="0" err="1"/>
                  <a:t>fvec</a:t>
                </a:r>
                <a:r>
                  <a:rPr lang="en-US" sz="1458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the move is valid updates the bead position vectors.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Ensures the bead within the lattice boundaries.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the move is invalid (folding or out of bounds), resets the bead to its original position.</a:t>
                </a:r>
              </a:p>
              <a:p>
                <a:endParaRPr lang="en-US" sz="1458" dirty="0"/>
              </a:p>
              <a:p>
                <a:r>
                  <a:rPr lang="en-IN" sz="1458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IN" sz="1458" dirty="0">
                    <a:solidFill>
                      <a:srgbClr val="FF9900"/>
                    </a:solidFill>
                  </a:rPr>
                  <a:t> nmoves()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Determines the present orientation of the last segment using the direction vector (</a:t>
                </a:r>
                <a:r>
                  <a:rPr lang="en-US" sz="1458" dirty="0" err="1"/>
                  <a:t>nvec</a:t>
                </a:r>
                <a:r>
                  <a:rPr lang="en-US" sz="1458" dirty="0"/>
                  <a:t>).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the move is valid updates the bead position vectors.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Ensures the bead within the lattice boundaries.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the move is invalid (folding or out of bounds), resets the bead to its original position.</a:t>
                </a:r>
              </a:p>
              <a:p>
                <a:endParaRPr lang="en-US" sz="1458" dirty="0"/>
              </a:p>
              <a:p>
                <a:r>
                  <a:rPr lang="en-IN" sz="1458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</m:d>
                  </m:oMath>
                </a14:m>
                <a:r>
                  <a:rPr lang="en-IN" sz="1458" dirty="0">
                    <a:solidFill>
                      <a:schemeClr val="accent1">
                        <a:lumMod val="75000"/>
                      </a:schemeClr>
                    </a:solidFill>
                  </a:rPr>
                  <a:t> </a:t>
                </a:r>
                <a:r>
                  <a:rPr lang="en-IN" sz="1458" dirty="0" err="1">
                    <a:solidFill>
                      <a:schemeClr val="accent1">
                        <a:lumMod val="75000"/>
                      </a:schemeClr>
                    </a:solidFill>
                  </a:rPr>
                  <a:t>deltaE</a:t>
                </a:r>
                <a:r>
                  <a:rPr lang="en-IN" sz="1458" dirty="0">
                    <a:solidFill>
                      <a:schemeClr val="accent1">
                        <a:lumMod val="75000"/>
                      </a:schemeClr>
                    </a:solidFill>
                  </a:rPr>
                  <a:t>()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58" dirty="0"/>
                  <a:t>Computes the energy difference by comparing the number of neighbouring occupied sites before and after move.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IN" sz="1458" dirty="0"/>
                  <a:t>To Prevent overlapping, introduces very large energy penalty.</a:t>
                </a:r>
                <a:endParaRPr lang="en-US" sz="1458" dirty="0"/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Returns the energy difference value.</a:t>
                </a:r>
              </a:p>
              <a:p>
                <a:endParaRPr lang="en-US" sz="1458" dirty="0"/>
              </a:p>
              <a:p>
                <a:r>
                  <a:rPr lang="en-IN" sz="1458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</m:d>
                  </m:oMath>
                </a14:m>
                <a:r>
                  <a:rPr lang="en-IN" sz="1458" dirty="0">
                    <a:solidFill>
                      <a:schemeClr val="accent2">
                        <a:lumMod val="75000"/>
                      </a:schemeClr>
                    </a:solidFill>
                  </a:rPr>
                  <a:t> </a:t>
                </a:r>
                <a:r>
                  <a:rPr lang="en-IN" sz="1458" dirty="0" err="1">
                    <a:solidFill>
                      <a:schemeClr val="accent2">
                        <a:lumMod val="75000"/>
                      </a:schemeClr>
                    </a:solidFill>
                  </a:rPr>
                  <a:t>kmoves</a:t>
                </a:r>
                <a:r>
                  <a:rPr lang="en-IN" sz="1458" dirty="0">
                    <a:solidFill>
                      <a:schemeClr val="accent2">
                        <a:lumMod val="75000"/>
                      </a:schemeClr>
                    </a:solidFill>
                  </a:rPr>
                  <a:t>():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Calculates the current orientation of kth and (k-1)</a:t>
                </a:r>
                <a:r>
                  <a:rPr lang="en-US" sz="1458" dirty="0" err="1"/>
                  <a:t>th</a:t>
                </a:r>
                <a:r>
                  <a:rPr lang="en-US" sz="1458" dirty="0"/>
                  <a:t> segment.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Updates the move if the dot product of adjacent segments is zero.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Ensures the bead within lattice boundaries.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the move is invalid, resets the bead to its original position.</a:t>
                </a:r>
              </a:p>
              <a:p>
                <a:endParaRPr lang="en-US" sz="1458" dirty="0"/>
              </a:p>
              <a:p>
                <a:r>
                  <a:rPr lang="en-IN" sz="1458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</m:oMath>
                </a14:m>
                <a:r>
                  <a:rPr lang="en-US" sz="1458" dirty="0">
                    <a:solidFill>
                      <a:srgbClr val="993300"/>
                    </a:solidFill>
                  </a:rPr>
                  <a:t> </a:t>
                </a:r>
                <a:r>
                  <a:rPr lang="en-US" sz="1458" dirty="0" err="1">
                    <a:solidFill>
                      <a:srgbClr val="993300"/>
                    </a:solidFill>
                  </a:rPr>
                  <a:t>metrop</a:t>
                </a:r>
                <a:r>
                  <a:rPr lang="en-US" sz="1458" dirty="0">
                    <a:solidFill>
                      <a:srgbClr val="993300"/>
                    </a:solidFill>
                  </a:rPr>
                  <a:t>():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It is used as an acceptance criterion 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Generates a random number and compare with the probability to accept move.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If </a:t>
                </a:r>
                <a:r>
                  <a:rPr lang="en-US" sz="1458" dirty="0" err="1"/>
                  <a:t>delE</a:t>
                </a:r>
                <a:r>
                  <a:rPr lang="en-US" sz="1458" dirty="0"/>
                  <a:t>&lt;=0, accepts the move or else accept move with a probability of exp(-</a:t>
                </a:r>
                <a:r>
                  <a:rPr lang="en-US" sz="1458" dirty="0" err="1"/>
                  <a:t>delE</a:t>
                </a:r>
                <a:r>
                  <a:rPr lang="en-US" sz="1458" dirty="0"/>
                  <a:t>).</a:t>
                </a:r>
              </a:p>
              <a:p>
                <a:endParaRPr lang="en-US" sz="1458" dirty="0"/>
              </a:p>
              <a:p>
                <a:r>
                  <a:rPr lang="en-IN" sz="1458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IN" sz="1458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458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</m:oMath>
                </a14:m>
                <a:r>
                  <a:rPr lang="en-US" sz="1458" u="sng" dirty="0"/>
                  <a:t> </a:t>
                </a:r>
                <a:r>
                  <a:rPr lang="en-US" sz="1458" dirty="0" err="1">
                    <a:solidFill>
                      <a:srgbClr val="FF33CC"/>
                    </a:solidFill>
                  </a:rPr>
                  <a:t>accmov</a:t>
                </a:r>
                <a:r>
                  <a:rPr lang="en-US" sz="1458" dirty="0">
                    <a:solidFill>
                      <a:srgbClr val="FF33CC"/>
                    </a:solidFill>
                  </a:rPr>
                  <a:t>():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From the move acceptance by </a:t>
                </a:r>
                <a:r>
                  <a:rPr lang="en-US" sz="1458" dirty="0" err="1"/>
                  <a:t>metrop</a:t>
                </a:r>
                <a:r>
                  <a:rPr lang="en-US" sz="1458" dirty="0"/>
                  <a:t>(), updates the bead's position to the new coordinates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1458" dirty="0"/>
                  <a:t>Updates the occupation status of the lattice</a:t>
                </a:r>
              </a:p>
              <a:p>
                <a:endParaRPr lang="en-US" sz="1458" dirty="0"/>
              </a:p>
              <a:p>
                <a:endParaRPr lang="en-US" sz="1641" u="sng" dirty="0"/>
              </a:p>
              <a:p>
                <a:endParaRPr lang="en-IN" sz="1641" u="sng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4D395B38-8FA5-78BE-21ED-8A1B1BA42C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6598" y="1740649"/>
                <a:ext cx="10379303" cy="9347239"/>
              </a:xfrm>
              <a:prstGeom prst="rect">
                <a:avLst/>
              </a:prstGeom>
              <a:blipFill>
                <a:blip r:embed="rId2"/>
                <a:stretch>
                  <a:fillRect l="-176" t="-13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35635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104</TotalTime>
  <Words>307</Words>
  <Application>Microsoft Office PowerPoint</Application>
  <PresentationFormat>Custom</PresentationFormat>
  <Paragraphs>39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koushik sai</dc:creator>
  <cp:lastModifiedBy>koushik sai</cp:lastModifiedBy>
  <cp:revision>9</cp:revision>
  <dcterms:created xsi:type="dcterms:W3CDTF">2025-06-25T13:22:26Z</dcterms:created>
  <dcterms:modified xsi:type="dcterms:W3CDTF">2025-06-26T10:57:57Z</dcterms:modified>
</cp:coreProperties>
</file>