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6" r:id="rId1"/>
  </p:sldMasterIdLst>
  <p:sldIdLst>
    <p:sldId id="256" r:id="rId2"/>
    <p:sldId id="257" r:id="rId3"/>
    <p:sldId id="265" r:id="rId4"/>
    <p:sldId id="258"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93" d="100"/>
          <a:sy n="93" d="100"/>
        </p:scale>
        <p:origin x="211"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03493B14-2A8B-48F6-9A51-36BA25B0E9A6}" type="datetimeFigureOut">
              <a:rPr lang="en-IN" smtClean="0"/>
              <a:t>19-04-2024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945938-6AF4-49FF-83A1-EC4C68CDB45B}" type="slidenum">
              <a:rPr lang="en-IN" smtClean="0"/>
              <a:t>‹#›</a:t>
            </a:fld>
            <a:endParaRPr lang="en-IN"/>
          </a:p>
        </p:txBody>
      </p:sp>
    </p:spTree>
    <p:extLst>
      <p:ext uri="{BB962C8B-B14F-4D97-AF65-F5344CB8AC3E}">
        <p14:creationId xmlns:p14="http://schemas.microsoft.com/office/powerpoint/2010/main" val="248841386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493B14-2A8B-48F6-9A51-36BA25B0E9A6}" type="datetimeFigureOut">
              <a:rPr lang="en-IN" smtClean="0"/>
              <a:t>19-04-2024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945938-6AF4-49FF-83A1-EC4C68CDB45B}" type="slidenum">
              <a:rPr lang="en-IN" smtClean="0"/>
              <a:t>‹#›</a:t>
            </a:fld>
            <a:endParaRPr lang="en-IN"/>
          </a:p>
        </p:txBody>
      </p:sp>
    </p:spTree>
    <p:extLst>
      <p:ext uri="{BB962C8B-B14F-4D97-AF65-F5344CB8AC3E}">
        <p14:creationId xmlns:p14="http://schemas.microsoft.com/office/powerpoint/2010/main" val="1169628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493B14-2A8B-48F6-9A51-36BA25B0E9A6}" type="datetimeFigureOut">
              <a:rPr lang="en-IN" smtClean="0"/>
              <a:t>19-04-2024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945938-6AF4-49FF-83A1-EC4C68CDB45B}" type="slidenum">
              <a:rPr lang="en-IN" smtClean="0"/>
              <a:t>‹#›</a:t>
            </a:fld>
            <a:endParaRPr lang="en-IN"/>
          </a:p>
        </p:txBody>
      </p:sp>
    </p:spTree>
    <p:extLst>
      <p:ext uri="{BB962C8B-B14F-4D97-AF65-F5344CB8AC3E}">
        <p14:creationId xmlns:p14="http://schemas.microsoft.com/office/powerpoint/2010/main" val="1099935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493B14-2A8B-48F6-9A51-36BA25B0E9A6}" type="datetimeFigureOut">
              <a:rPr lang="en-IN" smtClean="0"/>
              <a:t>19-04-2024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945938-6AF4-49FF-83A1-EC4C68CDB45B}" type="slidenum">
              <a:rPr lang="en-IN" smtClean="0"/>
              <a:t>‹#›</a:t>
            </a:fld>
            <a:endParaRPr lang="en-IN"/>
          </a:p>
        </p:txBody>
      </p:sp>
    </p:spTree>
    <p:extLst>
      <p:ext uri="{BB962C8B-B14F-4D97-AF65-F5344CB8AC3E}">
        <p14:creationId xmlns:p14="http://schemas.microsoft.com/office/powerpoint/2010/main" val="695773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03493B14-2A8B-48F6-9A51-36BA25B0E9A6}" type="datetimeFigureOut">
              <a:rPr lang="en-IN" smtClean="0"/>
              <a:t>19-04-2024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945938-6AF4-49FF-83A1-EC4C68CDB45B}" type="slidenum">
              <a:rPr lang="en-IN" smtClean="0"/>
              <a:t>‹#›</a:t>
            </a:fld>
            <a:endParaRPr lang="en-IN"/>
          </a:p>
        </p:txBody>
      </p:sp>
    </p:spTree>
    <p:extLst>
      <p:ext uri="{BB962C8B-B14F-4D97-AF65-F5344CB8AC3E}">
        <p14:creationId xmlns:p14="http://schemas.microsoft.com/office/powerpoint/2010/main" val="306829484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03493B14-2A8B-48F6-9A51-36BA25B0E9A6}" type="datetimeFigureOut">
              <a:rPr lang="en-IN" smtClean="0"/>
              <a:t>19-04-2024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24945938-6AF4-49FF-83A1-EC4C68CDB45B}" type="slidenum">
              <a:rPr lang="en-IN" smtClean="0"/>
              <a:t>‹#›</a:t>
            </a:fld>
            <a:endParaRPr lang="en-IN"/>
          </a:p>
        </p:txBody>
      </p:sp>
    </p:spTree>
    <p:extLst>
      <p:ext uri="{BB962C8B-B14F-4D97-AF65-F5344CB8AC3E}">
        <p14:creationId xmlns:p14="http://schemas.microsoft.com/office/powerpoint/2010/main" val="3436062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03493B14-2A8B-48F6-9A51-36BA25B0E9A6}" type="datetimeFigureOut">
              <a:rPr lang="en-IN" smtClean="0"/>
              <a:t>19-04-2024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945938-6AF4-49FF-83A1-EC4C68CDB45B}"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936077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493B14-2A8B-48F6-9A51-36BA25B0E9A6}" type="datetimeFigureOut">
              <a:rPr lang="en-IN" smtClean="0"/>
              <a:t>19-04-2024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945938-6AF4-49FF-83A1-EC4C68CDB45B}" type="slidenum">
              <a:rPr lang="en-IN" smtClean="0"/>
              <a:t>‹#›</a:t>
            </a:fld>
            <a:endParaRPr lang="en-IN"/>
          </a:p>
        </p:txBody>
      </p:sp>
    </p:spTree>
    <p:extLst>
      <p:ext uri="{BB962C8B-B14F-4D97-AF65-F5344CB8AC3E}">
        <p14:creationId xmlns:p14="http://schemas.microsoft.com/office/powerpoint/2010/main" val="322707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493B14-2A8B-48F6-9A51-36BA25B0E9A6}" type="datetimeFigureOut">
              <a:rPr lang="en-IN" smtClean="0"/>
              <a:t>19-04-2024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945938-6AF4-49FF-83A1-EC4C68CDB45B}" type="slidenum">
              <a:rPr lang="en-IN" smtClean="0"/>
              <a:t>‹#›</a:t>
            </a:fld>
            <a:endParaRPr lang="en-IN"/>
          </a:p>
        </p:txBody>
      </p:sp>
    </p:spTree>
    <p:extLst>
      <p:ext uri="{BB962C8B-B14F-4D97-AF65-F5344CB8AC3E}">
        <p14:creationId xmlns:p14="http://schemas.microsoft.com/office/powerpoint/2010/main" val="1221411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03493B14-2A8B-48F6-9A51-36BA25B0E9A6}" type="datetimeFigureOut">
              <a:rPr lang="en-IN" smtClean="0"/>
              <a:t>19-04-2024</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24945938-6AF4-49FF-83A1-EC4C68CDB45B}" type="slidenum">
              <a:rPr lang="en-IN" smtClean="0"/>
              <a:t>‹#›</a:t>
            </a:fld>
            <a:endParaRPr lang="en-IN"/>
          </a:p>
        </p:txBody>
      </p:sp>
    </p:spTree>
    <p:extLst>
      <p:ext uri="{BB962C8B-B14F-4D97-AF65-F5344CB8AC3E}">
        <p14:creationId xmlns:p14="http://schemas.microsoft.com/office/powerpoint/2010/main" val="306905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3493B14-2A8B-48F6-9A51-36BA25B0E9A6}" type="datetimeFigureOut">
              <a:rPr lang="en-IN" smtClean="0"/>
              <a:t>19-04-2024</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24945938-6AF4-49FF-83A1-EC4C68CDB45B}" type="slidenum">
              <a:rPr lang="en-IN" smtClean="0"/>
              <a:t>‹#›</a:t>
            </a:fld>
            <a:endParaRPr lang="en-IN"/>
          </a:p>
        </p:txBody>
      </p:sp>
    </p:spTree>
    <p:extLst>
      <p:ext uri="{BB962C8B-B14F-4D97-AF65-F5344CB8AC3E}">
        <p14:creationId xmlns:p14="http://schemas.microsoft.com/office/powerpoint/2010/main" val="1389837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03493B14-2A8B-48F6-9A51-36BA25B0E9A6}" type="datetimeFigureOut">
              <a:rPr lang="en-IN" smtClean="0"/>
              <a:t>19-04-2024</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24945938-6AF4-49FF-83A1-EC4C68CDB45B}" type="slidenum">
              <a:rPr lang="en-IN" smtClean="0"/>
              <a:t>‹#›</a:t>
            </a:fld>
            <a:endParaRPr lang="en-IN"/>
          </a:p>
        </p:txBody>
      </p:sp>
    </p:spTree>
    <p:extLst>
      <p:ext uri="{BB962C8B-B14F-4D97-AF65-F5344CB8AC3E}">
        <p14:creationId xmlns:p14="http://schemas.microsoft.com/office/powerpoint/2010/main" val="805596233"/>
      </p:ext>
    </p:extLst>
  </p:cSld>
  <p:clrMap bg1="lt1" tx1="dk1" bg2="lt2" tx2="dk2" accent1="accent1" accent2="accent2" accent3="accent3" accent4="accent4" accent5="accent5" accent6="accent6" hlink="hlink" folHlink="folHlink"/>
  <p:sldLayoutIdLst>
    <p:sldLayoutId id="2147484107" r:id="rId1"/>
    <p:sldLayoutId id="2147484108" r:id="rId2"/>
    <p:sldLayoutId id="2147484109" r:id="rId3"/>
    <p:sldLayoutId id="2147484110" r:id="rId4"/>
    <p:sldLayoutId id="2147484111" r:id="rId5"/>
    <p:sldLayoutId id="2147484112" r:id="rId6"/>
    <p:sldLayoutId id="2147484113" r:id="rId7"/>
    <p:sldLayoutId id="2147484114" r:id="rId8"/>
    <p:sldLayoutId id="2147484115" r:id="rId9"/>
    <p:sldLayoutId id="2147484116" r:id="rId10"/>
    <p:sldLayoutId id="2147484117"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6DBF9-C7C3-7A73-E787-72A9A71AD8B3}"/>
              </a:ext>
            </a:extLst>
          </p:cNvPr>
          <p:cNvSpPr>
            <a:spLocks noGrp="1"/>
          </p:cNvSpPr>
          <p:nvPr>
            <p:ph type="ctrTitle"/>
          </p:nvPr>
        </p:nvSpPr>
        <p:spPr>
          <a:xfrm>
            <a:off x="1600200" y="3994708"/>
            <a:ext cx="7976507" cy="1356818"/>
          </a:xfrm>
        </p:spPr>
        <p:txBody>
          <a:bodyPr>
            <a:normAutofit/>
          </a:bodyPr>
          <a:lstStyle/>
          <a:p>
            <a:r>
              <a:rPr lang="en-IN" sz="4400" dirty="0"/>
              <a:t>Lamp technology</a:t>
            </a:r>
          </a:p>
        </p:txBody>
      </p:sp>
      <p:pic>
        <p:nvPicPr>
          <p:cNvPr id="4" name="Picture 3">
            <a:extLst>
              <a:ext uri="{FF2B5EF4-FFF2-40B4-BE49-F238E27FC236}">
                <a16:creationId xmlns:a16="http://schemas.microsoft.com/office/drawing/2014/main" id="{EBCCE9DD-47DE-AF7D-D4C3-C1DA5E94F858}"/>
              </a:ext>
            </a:extLst>
          </p:cNvPr>
          <p:cNvPicPr>
            <a:picLocks noChangeAspect="1"/>
          </p:cNvPicPr>
          <p:nvPr/>
        </p:nvPicPr>
        <p:blipFill>
          <a:blip r:embed="rId2"/>
          <a:stretch>
            <a:fillRect/>
          </a:stretch>
        </p:blipFill>
        <p:spPr>
          <a:xfrm>
            <a:off x="391959" y="752928"/>
            <a:ext cx="1208241" cy="1235495"/>
          </a:xfrm>
          <a:prstGeom prst="rect">
            <a:avLst/>
          </a:prstGeom>
        </p:spPr>
      </p:pic>
      <p:pic>
        <p:nvPicPr>
          <p:cNvPr id="5" name="Picture 4" descr="Sri_Siddhartha_Institute_of_Technology_SSIT_Tumkur_Logo">
            <a:extLst>
              <a:ext uri="{FF2B5EF4-FFF2-40B4-BE49-F238E27FC236}">
                <a16:creationId xmlns:a16="http://schemas.microsoft.com/office/drawing/2014/main" id="{41CC952C-3327-7280-2D97-D965CCF13563}"/>
              </a:ext>
            </a:extLst>
          </p:cNvPr>
          <p:cNvPicPr>
            <a:picLocks noChangeAspect="1"/>
          </p:cNvPicPr>
          <p:nvPr/>
        </p:nvPicPr>
        <p:blipFill>
          <a:blip r:embed="rId3"/>
          <a:srcRect/>
          <a:stretch>
            <a:fillRect/>
          </a:stretch>
        </p:blipFill>
        <p:spPr bwMode="auto">
          <a:xfrm>
            <a:off x="9897835" y="575494"/>
            <a:ext cx="1133203" cy="1327415"/>
          </a:xfrm>
          <a:prstGeom prst="rect">
            <a:avLst/>
          </a:prstGeom>
          <a:noFill/>
          <a:ln w="9525">
            <a:noFill/>
            <a:miter lim="800000"/>
            <a:headEnd/>
            <a:tailEnd/>
          </a:ln>
        </p:spPr>
      </p:pic>
      <p:sp>
        <p:nvSpPr>
          <p:cNvPr id="9" name="TextBox 8">
            <a:extLst>
              <a:ext uri="{FF2B5EF4-FFF2-40B4-BE49-F238E27FC236}">
                <a16:creationId xmlns:a16="http://schemas.microsoft.com/office/drawing/2014/main" id="{A63D28C4-06E3-5127-2949-84339318DB50}"/>
              </a:ext>
            </a:extLst>
          </p:cNvPr>
          <p:cNvSpPr txBox="1"/>
          <p:nvPr/>
        </p:nvSpPr>
        <p:spPr>
          <a:xfrm>
            <a:off x="3048681" y="672584"/>
            <a:ext cx="6094638" cy="369332"/>
          </a:xfrm>
          <a:prstGeom prst="rect">
            <a:avLst/>
          </a:prstGeom>
          <a:noFill/>
        </p:spPr>
        <p:txBody>
          <a:bodyPr wrap="square">
            <a:spAutoFit/>
          </a:bodyPr>
          <a:lstStyle/>
          <a:p>
            <a:r>
              <a:rPr lang="en-IN" sz="1800" b="1" dirty="0">
                <a:solidFill>
                  <a:srgbClr val="000080"/>
                </a:solidFill>
                <a:effectLst/>
                <a:latin typeface="Cambria" panose="02040503050406030204" pitchFamily="18" charset="0"/>
                <a:ea typeface="Calibri" panose="020F0502020204030204" pitchFamily="34" charset="0"/>
                <a:cs typeface="Times New Roman" panose="02020603050405020304" pitchFamily="18" charset="0"/>
              </a:rPr>
              <a:t>SRI SIDDHARTHA ACADEMY OF HIGHER EDUCATION</a:t>
            </a:r>
            <a:endParaRPr lang="en-IN" dirty="0"/>
          </a:p>
        </p:txBody>
      </p:sp>
      <p:sp>
        <p:nvSpPr>
          <p:cNvPr id="11" name="TextBox 10">
            <a:extLst>
              <a:ext uri="{FF2B5EF4-FFF2-40B4-BE49-F238E27FC236}">
                <a16:creationId xmlns:a16="http://schemas.microsoft.com/office/drawing/2014/main" id="{6CD0B8F6-270E-A6F9-39CA-3F543F3DE577}"/>
              </a:ext>
            </a:extLst>
          </p:cNvPr>
          <p:cNvSpPr txBox="1"/>
          <p:nvPr/>
        </p:nvSpPr>
        <p:spPr>
          <a:xfrm>
            <a:off x="2516641" y="981311"/>
            <a:ext cx="6094638" cy="257891"/>
          </a:xfrm>
          <a:prstGeom prst="rect">
            <a:avLst/>
          </a:prstGeom>
          <a:noFill/>
        </p:spPr>
        <p:txBody>
          <a:bodyPr wrap="square">
            <a:spAutoFit/>
          </a:bodyPr>
          <a:lstStyle/>
          <a:p>
            <a:pPr marR="21590" algn="ctr">
              <a:lnSpc>
                <a:spcPct val="115000"/>
              </a:lnSpc>
              <a:spcAft>
                <a:spcPts val="1000"/>
              </a:spcAft>
            </a:pPr>
            <a:r>
              <a:rPr lang="en-IN" sz="1000" b="1" dirty="0">
                <a:effectLst/>
                <a:latin typeface="Cambria" panose="02040503050406030204" pitchFamily="18" charset="0"/>
                <a:ea typeface="Calibri" panose="020F0502020204030204" pitchFamily="34" charset="0"/>
                <a:cs typeface="Times New Roman" panose="02020603050405020304" pitchFamily="18" charset="0"/>
              </a:rPr>
              <a:t>(DEEMED TO BE UNIVERSITY)</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id="{6789DEE7-110A-16E7-C937-E78DF953D6FC}"/>
              </a:ext>
            </a:extLst>
          </p:cNvPr>
          <p:cNvSpPr txBox="1"/>
          <p:nvPr/>
        </p:nvSpPr>
        <p:spPr>
          <a:xfrm>
            <a:off x="3956958" y="1251029"/>
            <a:ext cx="6094638" cy="369332"/>
          </a:xfrm>
          <a:prstGeom prst="rect">
            <a:avLst/>
          </a:prstGeom>
          <a:noFill/>
        </p:spPr>
        <p:txBody>
          <a:bodyPr wrap="square">
            <a:spAutoFit/>
          </a:bodyPr>
          <a:lstStyle/>
          <a:p>
            <a:r>
              <a:rPr lang="en-IN" sz="1800" b="1" dirty="0">
                <a:solidFill>
                  <a:srgbClr val="800000"/>
                </a:solidFill>
                <a:effectLst/>
                <a:latin typeface="Cambria" panose="02040503050406030204" pitchFamily="18" charset="0"/>
                <a:ea typeface="Calibri" panose="020F0502020204030204" pitchFamily="34" charset="0"/>
                <a:cs typeface="Times New Roman" panose="02020603050405020304" pitchFamily="18" charset="0"/>
              </a:rPr>
              <a:t>Accredited A</a:t>
            </a:r>
            <a:r>
              <a:rPr lang="en-IN" sz="2000" b="1" baseline="30000" dirty="0">
                <a:solidFill>
                  <a:srgbClr val="800000"/>
                </a:solidFill>
                <a:effectLst/>
                <a:latin typeface="Cambria" panose="02040503050406030204" pitchFamily="18" charset="0"/>
                <a:ea typeface="Calibri" panose="020F0502020204030204" pitchFamily="34" charset="0"/>
                <a:cs typeface="Times New Roman" panose="02020603050405020304" pitchFamily="18" charset="0"/>
              </a:rPr>
              <a:t>+</a:t>
            </a:r>
            <a:r>
              <a:rPr lang="en-IN" sz="1800" b="1" dirty="0">
                <a:solidFill>
                  <a:srgbClr val="800000"/>
                </a:solidFill>
                <a:effectLst/>
                <a:latin typeface="Cambria" panose="02040503050406030204" pitchFamily="18" charset="0"/>
                <a:ea typeface="Calibri" panose="020F0502020204030204" pitchFamily="34" charset="0"/>
                <a:cs typeface="Times New Roman" panose="02020603050405020304" pitchFamily="18" charset="0"/>
              </a:rPr>
              <a:t> Grade by NAAC</a:t>
            </a:r>
            <a:endParaRPr lang="en-IN" dirty="0"/>
          </a:p>
        </p:txBody>
      </p:sp>
      <p:sp>
        <p:nvSpPr>
          <p:cNvPr id="19" name="TextBox 18">
            <a:extLst>
              <a:ext uri="{FF2B5EF4-FFF2-40B4-BE49-F238E27FC236}">
                <a16:creationId xmlns:a16="http://schemas.microsoft.com/office/drawing/2014/main" id="{6C7D64DA-0E6C-37A5-8137-36454B357D19}"/>
              </a:ext>
            </a:extLst>
          </p:cNvPr>
          <p:cNvSpPr txBox="1"/>
          <p:nvPr/>
        </p:nvSpPr>
        <p:spPr>
          <a:xfrm>
            <a:off x="3202442" y="1587327"/>
            <a:ext cx="6094638" cy="369332"/>
          </a:xfrm>
          <a:prstGeom prst="rect">
            <a:avLst/>
          </a:prstGeom>
          <a:noFill/>
        </p:spPr>
        <p:txBody>
          <a:bodyPr wrap="square">
            <a:spAutoFit/>
          </a:bodyPr>
          <a:lstStyle/>
          <a:p>
            <a:r>
              <a:rPr lang="en-IN" sz="1800" b="1" dirty="0">
                <a:solidFill>
                  <a:srgbClr val="000080"/>
                </a:solidFill>
                <a:effectLst/>
                <a:latin typeface="Cambria" panose="02040503050406030204" pitchFamily="18" charset="0"/>
                <a:ea typeface="Calibri" panose="020F0502020204030204" pitchFamily="34" charset="0"/>
                <a:cs typeface="Times New Roman" panose="02020603050405020304" pitchFamily="18" charset="0"/>
              </a:rPr>
              <a:t> SRI SIDDHARTHA INSTITUTE OF TECHNOLOGY</a:t>
            </a:r>
            <a:endParaRPr lang="en-IN" dirty="0"/>
          </a:p>
        </p:txBody>
      </p:sp>
      <p:sp>
        <p:nvSpPr>
          <p:cNvPr id="21" name="TextBox 20">
            <a:extLst>
              <a:ext uri="{FF2B5EF4-FFF2-40B4-BE49-F238E27FC236}">
                <a16:creationId xmlns:a16="http://schemas.microsoft.com/office/drawing/2014/main" id="{F1DD236A-0A6D-E40D-FEB7-E86E58C19E9C}"/>
              </a:ext>
            </a:extLst>
          </p:cNvPr>
          <p:cNvSpPr txBox="1"/>
          <p:nvPr/>
        </p:nvSpPr>
        <p:spPr>
          <a:xfrm>
            <a:off x="4574042" y="1940737"/>
            <a:ext cx="6094638" cy="246221"/>
          </a:xfrm>
          <a:prstGeom prst="rect">
            <a:avLst/>
          </a:prstGeom>
          <a:noFill/>
        </p:spPr>
        <p:txBody>
          <a:bodyPr wrap="square">
            <a:spAutoFit/>
          </a:bodyPr>
          <a:lstStyle/>
          <a:p>
            <a:r>
              <a:rPr lang="en-IN" sz="1000" b="1" dirty="0">
                <a:effectLst/>
                <a:latin typeface="Cambria" panose="02040503050406030204" pitchFamily="18" charset="0"/>
                <a:ea typeface="Calibri" panose="020F0502020204030204" pitchFamily="34" charset="0"/>
                <a:cs typeface="Times New Roman" panose="02020603050405020304" pitchFamily="18" charset="0"/>
              </a:rPr>
              <a:t> (A Constituent College of SSAHE)</a:t>
            </a:r>
            <a:endParaRPr lang="en-IN" sz="1000" dirty="0"/>
          </a:p>
        </p:txBody>
      </p:sp>
      <p:sp>
        <p:nvSpPr>
          <p:cNvPr id="23" name="TextBox 22">
            <a:extLst>
              <a:ext uri="{FF2B5EF4-FFF2-40B4-BE49-F238E27FC236}">
                <a16:creationId xmlns:a16="http://schemas.microsoft.com/office/drawing/2014/main" id="{19F97245-6BF5-C518-619B-349F23EE1284}"/>
              </a:ext>
            </a:extLst>
          </p:cNvPr>
          <p:cNvSpPr txBox="1"/>
          <p:nvPr/>
        </p:nvSpPr>
        <p:spPr>
          <a:xfrm>
            <a:off x="3308577" y="2191232"/>
            <a:ext cx="6094638" cy="307777"/>
          </a:xfrm>
          <a:prstGeom prst="rect">
            <a:avLst/>
          </a:prstGeom>
          <a:noFill/>
        </p:spPr>
        <p:txBody>
          <a:bodyPr wrap="square">
            <a:spAutoFit/>
          </a:bodyPr>
          <a:lstStyle/>
          <a:p>
            <a:r>
              <a:rPr lang="en-IN" sz="1400" b="1" i="1" dirty="0">
                <a:effectLst/>
                <a:latin typeface="Cambria" panose="02040503050406030204" pitchFamily="18" charset="0"/>
                <a:ea typeface="Calibri" panose="020F0502020204030204" pitchFamily="34" charset="0"/>
                <a:cs typeface="Times New Roman" panose="02020603050405020304" pitchFamily="18" charset="0"/>
              </a:rPr>
              <a:t> </a:t>
            </a:r>
            <a:r>
              <a:rPr lang="en-IN" sz="1400" b="1" i="1" dirty="0" err="1">
                <a:effectLst/>
                <a:latin typeface="Cambria" panose="02040503050406030204" pitchFamily="18" charset="0"/>
                <a:ea typeface="Calibri" panose="020F0502020204030204" pitchFamily="34" charset="0"/>
                <a:cs typeface="Times New Roman" panose="02020603050405020304" pitchFamily="18" charset="0"/>
              </a:rPr>
              <a:t>Maralur</a:t>
            </a:r>
            <a:r>
              <a:rPr lang="en-IN" sz="1400" b="1" i="1" dirty="0">
                <a:effectLst/>
                <a:latin typeface="Cambria" panose="02040503050406030204" pitchFamily="18" charset="0"/>
                <a:ea typeface="Calibri" panose="020F0502020204030204" pitchFamily="34" charset="0"/>
                <a:cs typeface="Times New Roman" panose="02020603050405020304" pitchFamily="18" charset="0"/>
              </a:rPr>
              <a:t>, </a:t>
            </a:r>
            <a:r>
              <a:rPr lang="en-IN" sz="1400" b="1" i="1" dirty="0" err="1">
                <a:effectLst/>
                <a:latin typeface="Cambria" panose="02040503050406030204" pitchFamily="18" charset="0"/>
                <a:ea typeface="Calibri" panose="020F0502020204030204" pitchFamily="34" charset="0"/>
                <a:cs typeface="Times New Roman" panose="02020603050405020304" pitchFamily="18" charset="0"/>
              </a:rPr>
              <a:t>Kunigal</a:t>
            </a:r>
            <a:r>
              <a:rPr lang="en-IN" sz="1400" b="1" i="1" dirty="0">
                <a:effectLst/>
                <a:latin typeface="Cambria" panose="02040503050406030204" pitchFamily="18" charset="0"/>
                <a:ea typeface="Calibri" panose="020F0502020204030204" pitchFamily="34" charset="0"/>
                <a:cs typeface="Times New Roman" panose="02020603050405020304" pitchFamily="18" charset="0"/>
              </a:rPr>
              <a:t> Road, TUMAKURU-572105</a:t>
            </a:r>
            <a:endParaRPr lang="en-IN" sz="1400" dirty="0"/>
          </a:p>
        </p:txBody>
      </p:sp>
      <p:sp>
        <p:nvSpPr>
          <p:cNvPr id="29" name="TextBox 28">
            <a:extLst>
              <a:ext uri="{FF2B5EF4-FFF2-40B4-BE49-F238E27FC236}">
                <a16:creationId xmlns:a16="http://schemas.microsoft.com/office/drawing/2014/main" id="{83D4AFA1-DF01-C605-3FBC-5D266541B277}"/>
              </a:ext>
            </a:extLst>
          </p:cNvPr>
          <p:cNvSpPr txBox="1"/>
          <p:nvPr/>
        </p:nvSpPr>
        <p:spPr>
          <a:xfrm>
            <a:off x="2875870" y="2574813"/>
            <a:ext cx="6094638" cy="369332"/>
          </a:xfrm>
          <a:prstGeom prst="rect">
            <a:avLst/>
          </a:prstGeom>
          <a:noFill/>
        </p:spPr>
        <p:txBody>
          <a:bodyPr wrap="square">
            <a:spAutoFit/>
          </a:bodyPr>
          <a:lstStyle/>
          <a:p>
            <a:r>
              <a:rPr lang="en-IN" sz="1600" b="1" dirty="0">
                <a:solidFill>
                  <a:schemeClr val="accent3">
                    <a:lumMod val="50000"/>
                  </a:schemeClr>
                </a:solidFill>
                <a:effectLst/>
                <a:latin typeface="Cambria" panose="02040503050406030204" pitchFamily="18" charset="0"/>
                <a:ea typeface="Calibri" panose="020F0502020204030204" pitchFamily="34" charset="0"/>
                <a:cs typeface="Times New Roman" panose="02020603050405020304" pitchFamily="18" charset="0"/>
              </a:rPr>
              <a:t>DEPARTMENT OF </a:t>
            </a:r>
            <a:r>
              <a:rPr lang="en-IN" sz="1800" b="1" dirty="0">
                <a:solidFill>
                  <a:schemeClr val="accent3">
                    <a:lumMod val="50000"/>
                  </a:schemeClr>
                </a:solidFill>
                <a:effectLst/>
                <a:latin typeface="Cambria" panose="02040503050406030204" pitchFamily="18" charset="0"/>
                <a:ea typeface="Calibri" panose="020F0502020204030204" pitchFamily="34" charset="0"/>
                <a:cs typeface="Times New Roman" panose="02020603050405020304" pitchFamily="18" charset="0"/>
              </a:rPr>
              <a:t>MASTER OF COMPUTER APPLICATIONS</a:t>
            </a:r>
          </a:p>
        </p:txBody>
      </p:sp>
      <p:sp>
        <p:nvSpPr>
          <p:cNvPr id="31" name="TextBox 30">
            <a:extLst>
              <a:ext uri="{FF2B5EF4-FFF2-40B4-BE49-F238E27FC236}">
                <a16:creationId xmlns:a16="http://schemas.microsoft.com/office/drawing/2014/main" id="{E60284DC-6B01-0F43-7F9E-579A03C970BA}"/>
              </a:ext>
            </a:extLst>
          </p:cNvPr>
          <p:cNvSpPr txBox="1"/>
          <p:nvPr/>
        </p:nvSpPr>
        <p:spPr>
          <a:xfrm>
            <a:off x="5063763" y="2879617"/>
            <a:ext cx="6094638" cy="307777"/>
          </a:xfrm>
          <a:prstGeom prst="rect">
            <a:avLst/>
          </a:prstGeom>
          <a:noFill/>
        </p:spPr>
        <p:txBody>
          <a:bodyPr wrap="square">
            <a:spAutoFit/>
          </a:bodyPr>
          <a:lstStyle/>
          <a:p>
            <a:r>
              <a:rPr lang="en-IN" sz="1400" b="1" dirty="0">
                <a:effectLst/>
                <a:latin typeface="Cambria" panose="02040503050406030204" pitchFamily="18" charset="0"/>
                <a:ea typeface="Calibri" panose="020F0502020204030204" pitchFamily="34" charset="0"/>
                <a:cs typeface="Times New Roman" panose="02020603050405020304" pitchFamily="18" charset="0"/>
              </a:rPr>
              <a:t>2023 – 24</a:t>
            </a:r>
            <a:endParaRPr lang="en-IN" sz="1400" dirty="0"/>
          </a:p>
        </p:txBody>
      </p:sp>
      <p:sp>
        <p:nvSpPr>
          <p:cNvPr id="33" name="TextBox 32">
            <a:extLst>
              <a:ext uri="{FF2B5EF4-FFF2-40B4-BE49-F238E27FC236}">
                <a16:creationId xmlns:a16="http://schemas.microsoft.com/office/drawing/2014/main" id="{1740C1F3-8B43-DDFE-5C4E-D15ADE3E768F}"/>
              </a:ext>
            </a:extLst>
          </p:cNvPr>
          <p:cNvSpPr txBox="1"/>
          <p:nvPr/>
        </p:nvSpPr>
        <p:spPr>
          <a:xfrm>
            <a:off x="4312784" y="3152394"/>
            <a:ext cx="6094638" cy="390363"/>
          </a:xfrm>
          <a:prstGeom prst="rect">
            <a:avLst/>
          </a:prstGeom>
          <a:noFill/>
        </p:spPr>
        <p:txBody>
          <a:bodyPr wrap="square">
            <a:spAutoFit/>
          </a:bodyPr>
          <a:lstStyle/>
          <a:p>
            <a:pPr>
              <a:lnSpc>
                <a:spcPct val="115000"/>
              </a:lnSpc>
              <a:spcAft>
                <a:spcPts val="1000"/>
              </a:spcAft>
            </a:pPr>
            <a:r>
              <a:rPr lang="en-IN" sz="1800" b="1" dirty="0">
                <a:solidFill>
                  <a:schemeClr val="bg2"/>
                </a:solidFill>
                <a:effectLst/>
                <a:latin typeface="Cambria" panose="02040503050406030204" pitchFamily="18" charset="0"/>
                <a:ea typeface="Calibri" panose="020F0502020204030204" pitchFamily="34" charset="0"/>
                <a:cs typeface="Times New Roman" panose="02020603050405020304" pitchFamily="18" charset="0"/>
              </a:rPr>
              <a:t>TECHNICAL SEMINAR-I</a:t>
            </a:r>
            <a:endParaRPr lang="en-IN" sz="18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FAC8439B-B560-63FA-142C-5B4D91DC5D02}"/>
              </a:ext>
            </a:extLst>
          </p:cNvPr>
          <p:cNvSpPr txBox="1"/>
          <p:nvPr/>
        </p:nvSpPr>
        <p:spPr>
          <a:xfrm>
            <a:off x="9840170" y="5351526"/>
            <a:ext cx="2129408" cy="2031325"/>
          </a:xfrm>
          <a:prstGeom prst="rect">
            <a:avLst/>
          </a:prstGeom>
          <a:noFill/>
        </p:spPr>
        <p:txBody>
          <a:bodyPr wrap="square" rtlCol="0">
            <a:spAutoFit/>
          </a:bodyPr>
          <a:lstStyle/>
          <a:p>
            <a:r>
              <a:rPr lang="en-US" b="1" u="sng" dirty="0"/>
              <a:t>PRESENTED BY</a:t>
            </a:r>
          </a:p>
          <a:p>
            <a:r>
              <a:rPr lang="en-IN" dirty="0"/>
              <a:t>KAVYA H.N</a:t>
            </a:r>
          </a:p>
          <a:p>
            <a:r>
              <a:rPr lang="en-IN" dirty="0"/>
              <a:t>USN:23MCA25</a:t>
            </a:r>
          </a:p>
          <a:p>
            <a:r>
              <a:rPr lang="en-IN" dirty="0"/>
              <a:t>Dept , of MCA</a:t>
            </a:r>
          </a:p>
          <a:p>
            <a:r>
              <a:rPr lang="en-IN" dirty="0"/>
              <a:t>SSIT,TUMKURU</a:t>
            </a:r>
          </a:p>
          <a:p>
            <a:endParaRPr lang="en-IN" dirty="0"/>
          </a:p>
          <a:p>
            <a:endParaRPr lang="en-IN" dirty="0"/>
          </a:p>
        </p:txBody>
      </p:sp>
    </p:spTree>
    <p:extLst>
      <p:ext uri="{BB962C8B-B14F-4D97-AF65-F5344CB8AC3E}">
        <p14:creationId xmlns:p14="http://schemas.microsoft.com/office/powerpoint/2010/main" val="3817166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2D612-DE06-A53C-9D8E-53002992053E}"/>
              </a:ext>
            </a:extLst>
          </p:cNvPr>
          <p:cNvSpPr>
            <a:spLocks noGrp="1"/>
          </p:cNvSpPr>
          <p:nvPr>
            <p:ph type="title"/>
          </p:nvPr>
        </p:nvSpPr>
        <p:spPr>
          <a:xfrm>
            <a:off x="2312779" y="2099319"/>
            <a:ext cx="7729728" cy="1827701"/>
          </a:xfrm>
        </p:spPr>
        <p:txBody>
          <a:bodyPr>
            <a:normAutofit/>
          </a:bodyPr>
          <a:lstStyle/>
          <a:p>
            <a:r>
              <a:rPr lang="en-IN" sz="5400" dirty="0">
                <a:latin typeface="Algerian" panose="04020705040A02060702" pitchFamily="82" charset="0"/>
              </a:rPr>
              <a:t>Thank you</a:t>
            </a:r>
          </a:p>
        </p:txBody>
      </p:sp>
    </p:spTree>
    <p:extLst>
      <p:ext uri="{BB962C8B-B14F-4D97-AF65-F5344CB8AC3E}">
        <p14:creationId xmlns:p14="http://schemas.microsoft.com/office/powerpoint/2010/main" val="2226226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55CF-A673-6F85-6359-A51D9F910E9B}"/>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13332028-F332-49E9-8068-C36AE093FAF6}"/>
              </a:ext>
            </a:extLst>
          </p:cNvPr>
          <p:cNvSpPr>
            <a:spLocks noGrp="1"/>
          </p:cNvSpPr>
          <p:nvPr>
            <p:ph idx="1"/>
          </p:nvPr>
        </p:nvSpPr>
        <p:spPr/>
        <p:txBody>
          <a:bodyPr/>
          <a:lstStyle/>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LAMP is a shorthand term for a web application platform consisting of Linux, Apache, MySQL and one of Perl or PHP. </a:t>
            </a:r>
          </a:p>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Together, these open source tools provide a world-class platform for deploying web applications.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9476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31EE6-221A-77DA-BBFD-DC58104E7C44}"/>
              </a:ext>
            </a:extLst>
          </p:cNvPr>
          <p:cNvSpPr>
            <a:spLocks noGrp="1"/>
          </p:cNvSpPr>
          <p:nvPr>
            <p:ph type="ctrTitle"/>
          </p:nvPr>
        </p:nvSpPr>
        <p:spPr>
          <a:xfrm>
            <a:off x="1443681" y="549706"/>
            <a:ext cx="8991600" cy="784824"/>
          </a:xfrm>
        </p:spPr>
        <p:txBody>
          <a:bodyPr>
            <a:normAutofit fontScale="90000"/>
          </a:bodyPr>
          <a:lstStyle/>
          <a:p>
            <a:r>
              <a:rPr lang="en-US" dirty="0"/>
              <a:t>LINUX</a:t>
            </a:r>
            <a:endParaRPr lang="en-IN" dirty="0"/>
          </a:p>
        </p:txBody>
      </p:sp>
      <p:sp>
        <p:nvSpPr>
          <p:cNvPr id="7" name="Subtitle 6">
            <a:extLst>
              <a:ext uri="{FF2B5EF4-FFF2-40B4-BE49-F238E27FC236}">
                <a16:creationId xmlns:a16="http://schemas.microsoft.com/office/drawing/2014/main" id="{7B906AC3-5F11-473C-F1C6-0D39003D34D6}"/>
              </a:ext>
            </a:extLst>
          </p:cNvPr>
          <p:cNvSpPr>
            <a:spLocks noGrp="1"/>
          </p:cNvSpPr>
          <p:nvPr>
            <p:ph type="subTitle" idx="1"/>
          </p:nvPr>
        </p:nvSpPr>
        <p:spPr>
          <a:xfrm>
            <a:off x="2695194" y="1482811"/>
            <a:ext cx="6801612" cy="4109627"/>
          </a:xfrm>
        </p:spPr>
        <p:txBody>
          <a:bodyPr/>
          <a:lstStyle/>
          <a:p>
            <a:r>
              <a:rPr lang="en-US" dirty="0"/>
              <a:t>Linux is presently the most commonly used implementation of </a:t>
            </a:r>
            <a:r>
              <a:rPr lang="en-US" dirty="0" err="1"/>
              <a:t>unix</a:t>
            </a:r>
            <a:r>
              <a:rPr lang="en-US" dirty="0"/>
              <a:t> work like </a:t>
            </a:r>
            <a:r>
              <a:rPr lang="en-US" dirty="0" err="1"/>
              <a:t>operatingsystem</a:t>
            </a:r>
            <a:r>
              <a:rPr lang="en-US" dirty="0"/>
              <a:t> for </a:t>
            </a:r>
            <a:r>
              <a:rPr lang="en-US" dirty="0" err="1"/>
              <a:t>thr</a:t>
            </a:r>
            <a:r>
              <a:rPr lang="en-US" dirty="0"/>
              <a:t> intel386/486/</a:t>
            </a:r>
            <a:r>
              <a:rPr lang="en-US" dirty="0" err="1"/>
              <a:t>pentum</a:t>
            </a:r>
            <a:r>
              <a:rPr lang="en-US" dirty="0"/>
              <a:t> family of chips by a volunteer team of coders on the internet LINUX has revitalized the old school </a:t>
            </a:r>
            <a:r>
              <a:rPr lang="en-US" dirty="0" err="1"/>
              <a:t>unix</a:t>
            </a:r>
            <a:r>
              <a:rPr lang="en-US" dirty="0"/>
              <a:t> community and added many new converts </a:t>
            </a:r>
            <a:r>
              <a:rPr lang="en-US" dirty="0" err="1"/>
              <a:t>linux</a:t>
            </a:r>
            <a:r>
              <a:rPr lang="en-US" dirty="0"/>
              <a:t> development is led by </a:t>
            </a:r>
            <a:r>
              <a:rPr lang="en-US"/>
              <a:t>Linus Torvalds.</a:t>
            </a:r>
            <a:endParaRPr lang="en-IN" dirty="0"/>
          </a:p>
        </p:txBody>
      </p:sp>
    </p:spTree>
    <p:extLst>
      <p:ext uri="{BB962C8B-B14F-4D97-AF65-F5344CB8AC3E}">
        <p14:creationId xmlns:p14="http://schemas.microsoft.com/office/powerpoint/2010/main" val="851411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55F22-8E14-10E0-212E-2FED44958913}"/>
              </a:ext>
            </a:extLst>
          </p:cNvPr>
          <p:cNvSpPr>
            <a:spLocks noGrp="1"/>
          </p:cNvSpPr>
          <p:nvPr>
            <p:ph type="title"/>
          </p:nvPr>
        </p:nvSpPr>
        <p:spPr/>
        <p:txBody>
          <a:bodyPr/>
          <a:lstStyle/>
          <a:p>
            <a:r>
              <a:rPr lang="en-IN" dirty="0"/>
              <a:t>Why is lamp a popular choice ?</a:t>
            </a:r>
          </a:p>
        </p:txBody>
      </p:sp>
      <p:sp>
        <p:nvSpPr>
          <p:cNvPr id="3" name="Content Placeholder 2">
            <a:extLst>
              <a:ext uri="{FF2B5EF4-FFF2-40B4-BE49-F238E27FC236}">
                <a16:creationId xmlns:a16="http://schemas.microsoft.com/office/drawing/2014/main" id="{254BDAED-E29D-6857-5A2D-EC0434C80403}"/>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Think of a scenario wherein your business is unable to manage its organizational data. </a:t>
            </a:r>
          </a:p>
          <a:p>
            <a:pPr algn="just"/>
            <a:r>
              <a:rPr lang="en-US" dirty="0">
                <a:latin typeface="Times New Roman" panose="02020603050405020304" pitchFamily="18" charset="0"/>
                <a:cs typeface="Times New Roman" panose="02020603050405020304" pitchFamily="18" charset="0"/>
              </a:rPr>
              <a:t>You want a solution to the comprehensive data flow taking place throughout your organization and you want this solution in double quick time.</a:t>
            </a:r>
          </a:p>
          <a:p>
            <a:pPr algn="just"/>
            <a:r>
              <a:rPr lang="en-US" dirty="0">
                <a:latin typeface="Times New Roman" panose="02020603050405020304" pitchFamily="18" charset="0"/>
                <a:cs typeface="Times New Roman" panose="02020603050405020304" pitchFamily="18" charset="0"/>
              </a:rPr>
              <a:t> In cases like these, where a business or an organization cannot dedicate a lot of time to problem solving, the LAMP stack is the preferred platform for development.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8660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D69E3-5454-2027-8F9B-5D7346DE4B2F}"/>
              </a:ext>
            </a:extLst>
          </p:cNvPr>
          <p:cNvSpPr>
            <a:spLocks noGrp="1"/>
          </p:cNvSpPr>
          <p:nvPr>
            <p:ph type="title"/>
          </p:nvPr>
        </p:nvSpPr>
        <p:spPr/>
        <p:txBody>
          <a:bodyPr/>
          <a:lstStyle/>
          <a:p>
            <a:r>
              <a:rPr lang="en-IN" dirty="0"/>
              <a:t>Components of the lamp stack</a:t>
            </a:r>
          </a:p>
        </p:txBody>
      </p:sp>
      <p:sp>
        <p:nvSpPr>
          <p:cNvPr id="3" name="Content Placeholder 2">
            <a:extLst>
              <a:ext uri="{FF2B5EF4-FFF2-40B4-BE49-F238E27FC236}">
                <a16:creationId xmlns:a16="http://schemas.microsoft.com/office/drawing/2014/main" id="{5B64F82F-D6B1-84AB-171D-9A3A823D4A36}"/>
              </a:ext>
            </a:extLst>
          </p:cNvPr>
          <p:cNvSpPr>
            <a:spLocks noGrp="1"/>
          </p:cNvSpPr>
          <p:nvPr>
            <p:ph idx="1"/>
          </p:nvPr>
        </p:nvSpPr>
        <p:spPr/>
        <p:txBody>
          <a:bodyPr/>
          <a:lstStyle/>
          <a:p>
            <a:pPr algn="just"/>
            <a:r>
              <a:rPr lang="en-IN" dirty="0">
                <a:latin typeface="Times New Roman" panose="02020603050405020304" pitchFamily="18" charset="0"/>
                <a:cs typeface="Times New Roman" panose="02020603050405020304" pitchFamily="18" charset="0"/>
              </a:rPr>
              <a:t>LINUX </a:t>
            </a:r>
          </a:p>
          <a:p>
            <a:pPr algn="just"/>
            <a:r>
              <a:rPr lang="en-IN" dirty="0">
                <a:latin typeface="Times New Roman" panose="02020603050405020304" pitchFamily="18" charset="0"/>
                <a:cs typeface="Times New Roman" panose="02020603050405020304" pitchFamily="18" charset="0"/>
              </a:rPr>
              <a:t>APACHE </a:t>
            </a:r>
          </a:p>
          <a:p>
            <a:pPr algn="just"/>
            <a:r>
              <a:rPr lang="en-IN" dirty="0">
                <a:latin typeface="Times New Roman" panose="02020603050405020304" pitchFamily="18" charset="0"/>
                <a:cs typeface="Times New Roman" panose="02020603050405020304" pitchFamily="18" charset="0"/>
              </a:rPr>
              <a:t>MySQL </a:t>
            </a:r>
          </a:p>
          <a:p>
            <a:pPr algn="just"/>
            <a:r>
              <a:rPr lang="en-IN" dirty="0">
                <a:latin typeface="Times New Roman" panose="02020603050405020304" pitchFamily="18" charset="0"/>
                <a:cs typeface="Times New Roman" panose="02020603050405020304" pitchFamily="18" charset="0"/>
              </a:rPr>
              <a:t>PHP </a:t>
            </a:r>
          </a:p>
        </p:txBody>
      </p:sp>
    </p:spTree>
    <p:extLst>
      <p:ext uri="{BB962C8B-B14F-4D97-AF65-F5344CB8AC3E}">
        <p14:creationId xmlns:p14="http://schemas.microsoft.com/office/powerpoint/2010/main" val="1972148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2D701-F56D-2F30-3CFE-22FFA0BCE6E5}"/>
              </a:ext>
            </a:extLst>
          </p:cNvPr>
          <p:cNvSpPr>
            <a:spLocks noGrp="1"/>
          </p:cNvSpPr>
          <p:nvPr>
            <p:ph type="title"/>
          </p:nvPr>
        </p:nvSpPr>
        <p:spPr/>
        <p:txBody>
          <a:bodyPr/>
          <a:lstStyle/>
          <a:p>
            <a:r>
              <a:rPr lang="en-IN" dirty="0"/>
              <a:t>Applying lamp</a:t>
            </a:r>
          </a:p>
        </p:txBody>
      </p:sp>
      <p:sp>
        <p:nvSpPr>
          <p:cNvPr id="3" name="Content Placeholder 2">
            <a:extLst>
              <a:ext uri="{FF2B5EF4-FFF2-40B4-BE49-F238E27FC236}">
                <a16:creationId xmlns:a16="http://schemas.microsoft.com/office/drawing/2014/main" id="{CDB0C08A-44C7-14CA-2E15-FC3E738C7BE8}"/>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Storing our data: Our data is going to be stored in the MySQL Database. One instance of MySQL can contain many databases. </a:t>
            </a:r>
          </a:p>
          <a:p>
            <a:pPr algn="just"/>
            <a:r>
              <a:rPr lang="en-US" dirty="0">
                <a:latin typeface="Times New Roman" panose="02020603050405020304" pitchFamily="18" charset="0"/>
                <a:cs typeface="Times New Roman" panose="02020603050405020304" pitchFamily="18" charset="0"/>
              </a:rPr>
              <a:t>User Interface: Although MySQL provides a command line client that we can use to enter our data we are going to build a friendlier interface. </a:t>
            </a:r>
          </a:p>
          <a:p>
            <a:pPr algn="just"/>
            <a:r>
              <a:rPr lang="en-US" dirty="0">
                <a:latin typeface="Times New Roman" panose="02020603050405020304" pitchFamily="18" charset="0"/>
                <a:cs typeface="Times New Roman" panose="02020603050405020304" pitchFamily="18" charset="0"/>
              </a:rPr>
              <a:t>Programming: PHP is the glue that takes the input from the browser and adds the data to the MySQL database.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5179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8B669-E00B-514D-1D13-8A35C138439C}"/>
              </a:ext>
            </a:extLst>
          </p:cNvPr>
          <p:cNvSpPr>
            <a:spLocks noGrp="1"/>
          </p:cNvSpPr>
          <p:nvPr>
            <p:ph type="title"/>
          </p:nvPr>
        </p:nvSpPr>
        <p:spPr/>
        <p:txBody>
          <a:bodyPr/>
          <a:lstStyle/>
          <a:p>
            <a:r>
              <a:rPr lang="en-IN" dirty="0"/>
              <a:t>Why not to used lamp ?</a:t>
            </a:r>
          </a:p>
        </p:txBody>
      </p:sp>
      <p:sp>
        <p:nvSpPr>
          <p:cNvPr id="3" name="Content Placeholder 2">
            <a:extLst>
              <a:ext uri="{FF2B5EF4-FFF2-40B4-BE49-F238E27FC236}">
                <a16:creationId xmlns:a16="http://schemas.microsoft.com/office/drawing/2014/main" id="{7483ACDA-382C-D9EB-E9DE-07AC932E7372}"/>
              </a:ext>
            </a:extLst>
          </p:cNvPr>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Applications not well suited for LAMP would include applications that have a frequent need for exchanging large amounts of transient data or that have particular and demanding needs for state maintenance.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5927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EE719-3183-963D-A5B2-5114D7761AE9}"/>
              </a:ext>
            </a:extLst>
          </p:cNvPr>
          <p:cNvSpPr>
            <a:spLocks noGrp="1"/>
          </p:cNvSpPr>
          <p:nvPr>
            <p:ph type="title"/>
          </p:nvPr>
        </p:nvSpPr>
        <p:spPr/>
        <p:txBody>
          <a:bodyPr/>
          <a:lstStyle/>
          <a:p>
            <a:r>
              <a:rPr lang="en-IN" dirty="0"/>
              <a:t>Benefits of lamp</a:t>
            </a:r>
          </a:p>
        </p:txBody>
      </p:sp>
      <p:sp>
        <p:nvSpPr>
          <p:cNvPr id="3" name="Content Placeholder 2">
            <a:extLst>
              <a:ext uri="{FF2B5EF4-FFF2-40B4-BE49-F238E27FC236}">
                <a16:creationId xmlns:a16="http://schemas.microsoft.com/office/drawing/2014/main" id="{0A31B932-05D6-8239-50B7-9D2848D0A1C8}"/>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Easy to code: Ask all developers and they will tell you that coding is a breeze on LAMP. What this is does is that it ensures that coding is relatively bug free and doesn’t have to go through an exhaustive and time consuming process of fixing the bugs.</a:t>
            </a:r>
          </a:p>
          <a:p>
            <a:pPr algn="just"/>
            <a:r>
              <a:rPr lang="en-US" dirty="0">
                <a:latin typeface="Times New Roman" panose="02020603050405020304" pitchFamily="18" charset="0"/>
                <a:cs typeface="Times New Roman" panose="02020603050405020304" pitchFamily="18" charset="0"/>
              </a:rPr>
              <a:t>Easy deployment: For many developers, it’s the deployment of a web application that becomes a tricky exercise; especially when the programming language cannot be easily integrated with the server and database. </a:t>
            </a:r>
          </a:p>
          <a:p>
            <a:pPr algn="just"/>
            <a:r>
              <a:rPr lang="en-US" dirty="0">
                <a:latin typeface="Times New Roman" panose="02020603050405020304" pitchFamily="18" charset="0"/>
                <a:cs typeface="Times New Roman" panose="02020603050405020304" pitchFamily="18" charset="0"/>
              </a:rPr>
              <a:t>Local Development – Another huge advantage of using LAMP is that a developer can build an app locally and then deployed it onto the web.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7608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4D056-D409-1686-26B8-04DA5CCC6914}"/>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B482B59E-22B8-360B-F679-2749696036B8}"/>
              </a:ext>
            </a:extLst>
          </p:cNvPr>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While Flash, Active X, and other proprietary elements will continue to creep in and entice webmasters, in the end, compatibility issues and price of development will dictate what eventually win out in the next generation of web design. However, for the foreseeable future PHP, HTML, and databases are going to be in the future of interactive web design, and that's where I'm placing my bets.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320682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Lamp technology</Template>
  <TotalTime>22</TotalTime>
  <Words>554</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Algerian</vt:lpstr>
      <vt:lpstr>Arial</vt:lpstr>
      <vt:lpstr>Calibri</vt:lpstr>
      <vt:lpstr>Cambria</vt:lpstr>
      <vt:lpstr>Gill Sans MT</vt:lpstr>
      <vt:lpstr>Times New Roman</vt:lpstr>
      <vt:lpstr>Wingdings</vt:lpstr>
      <vt:lpstr>Parcel</vt:lpstr>
      <vt:lpstr>Lamp technology</vt:lpstr>
      <vt:lpstr>introduction</vt:lpstr>
      <vt:lpstr>LINUX</vt:lpstr>
      <vt:lpstr>Why is lamp a popular choice ?</vt:lpstr>
      <vt:lpstr>Components of the lamp stack</vt:lpstr>
      <vt:lpstr>Applying lamp</vt:lpstr>
      <vt:lpstr>Why not to used lamp ?</vt:lpstr>
      <vt:lpstr>Benefits of lamp</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Lamp technology</dc:title>
  <dc:creator>Nethu salian</dc:creator>
  <cp:lastModifiedBy>Jayashree Gowda</cp:lastModifiedBy>
  <cp:revision>3</cp:revision>
  <dcterms:created xsi:type="dcterms:W3CDTF">2024-04-18T15:03:05Z</dcterms:created>
  <dcterms:modified xsi:type="dcterms:W3CDTF">2024-04-19T06:38:14Z</dcterms:modified>
</cp:coreProperties>
</file>