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429" r:id="rId8"/>
    <p:sldId id="458" r:id="rId9"/>
    <p:sldId id="459" r:id="rId10"/>
    <p:sldId id="375" r:id="rId11"/>
    <p:sldId id="376" r:id="rId12"/>
    <p:sldId id="396" r:id="rId13"/>
    <p:sldId id="392" r:id="rId14"/>
    <p:sldId id="268" r:id="rId15"/>
    <p:sldId id="453" r:id="rId16"/>
    <p:sldId id="454" r:id="rId17"/>
    <p:sldId id="456" r:id="rId18"/>
    <p:sldId id="457" r:id="rId19"/>
    <p:sldId id="449" r:id="rId20"/>
    <p:sldId id="387" r:id="rId21"/>
    <p:sldId id="452" r:id="rId22"/>
    <p:sldId id="383" r:id="rId23"/>
    <p:sldId id="451"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7" autoAdjust="0"/>
    <p:restoredTop sz="94660"/>
  </p:normalViewPr>
  <p:slideViewPr>
    <p:cSldViewPr>
      <p:cViewPr varScale="1">
        <p:scale>
          <a:sx n="77" d="100"/>
          <a:sy n="77" d="100"/>
        </p:scale>
        <p:origin x="148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Pulipati" userId="35ff854d9db94f8a" providerId="LiveId" clId="{89C40185-FDF1-4B89-A553-6E48D2AFCD31}"/>
    <pc:docChg chg="modSld">
      <pc:chgData name="Anusha Pulipati" userId="35ff854d9db94f8a" providerId="LiveId" clId="{89C40185-FDF1-4B89-A553-6E48D2AFCD31}" dt="2024-03-22T06:50:27.472" v="75" actId="20577"/>
      <pc:docMkLst>
        <pc:docMk/>
      </pc:docMkLst>
      <pc:sldChg chg="addSp modSp mod">
        <pc:chgData name="Anusha Pulipati" userId="35ff854d9db94f8a" providerId="LiveId" clId="{89C40185-FDF1-4B89-A553-6E48D2AFCD31}" dt="2024-03-22T06:28:22.311" v="47" actId="1076"/>
        <pc:sldMkLst>
          <pc:docMk/>
          <pc:sldMk cId="560574129" sldId="449"/>
        </pc:sldMkLst>
        <pc:spChg chg="add mod">
          <ac:chgData name="Anusha Pulipati" userId="35ff854d9db94f8a" providerId="LiveId" clId="{89C40185-FDF1-4B89-A553-6E48D2AFCD31}" dt="2024-03-22T06:28:12.120" v="45" actId="123"/>
          <ac:spMkLst>
            <pc:docMk/>
            <pc:sldMk cId="560574129" sldId="449"/>
            <ac:spMk id="5" creationId="{CE9EDE6D-0A4B-9ACD-DBEE-E03FF7944E24}"/>
          </ac:spMkLst>
        </pc:spChg>
        <pc:picChg chg="add mod">
          <ac:chgData name="Anusha Pulipati" userId="35ff854d9db94f8a" providerId="LiveId" clId="{89C40185-FDF1-4B89-A553-6E48D2AFCD31}" dt="2024-03-22T06:28:22.311" v="47" actId="1076"/>
          <ac:picMkLst>
            <pc:docMk/>
            <pc:sldMk cId="560574129" sldId="449"/>
            <ac:picMk id="1026" creationId="{ED4ED131-D715-C111-9093-353F37149D35}"/>
          </ac:picMkLst>
        </pc:picChg>
      </pc:sldChg>
      <pc:sldChg chg="modSp mod">
        <pc:chgData name="Anusha Pulipati" userId="35ff854d9db94f8a" providerId="LiveId" clId="{89C40185-FDF1-4B89-A553-6E48D2AFCD31}" dt="2024-03-22T06:50:27.472" v="75" actId="20577"/>
        <pc:sldMkLst>
          <pc:docMk/>
          <pc:sldMk cId="3645117990" sldId="454"/>
        </pc:sldMkLst>
        <pc:spChg chg="mod">
          <ac:chgData name="Anusha Pulipati" userId="35ff854d9db94f8a" providerId="LiveId" clId="{89C40185-FDF1-4B89-A553-6E48D2AFCD31}" dt="2024-03-22T06:50:27.472" v="75" actId="20577"/>
          <ac:spMkLst>
            <pc:docMk/>
            <pc:sldMk cId="3645117990" sldId="454"/>
            <ac:spMk id="6" creationId="{8E212F1E-AEAB-15A6-B5B6-17EA0B8A9D96}"/>
          </ac:spMkLst>
        </pc:spChg>
      </pc:sldChg>
      <pc:sldChg chg="addSp modSp mod">
        <pc:chgData name="Anusha Pulipati" userId="35ff854d9db94f8a" providerId="LiveId" clId="{89C40185-FDF1-4B89-A553-6E48D2AFCD31}" dt="2024-03-22T06:02:24.472" v="2" actId="1076"/>
        <pc:sldMkLst>
          <pc:docMk/>
          <pc:sldMk cId="2072542005" sldId="457"/>
        </pc:sldMkLst>
        <pc:picChg chg="add mod">
          <ac:chgData name="Anusha Pulipati" userId="35ff854d9db94f8a" providerId="LiveId" clId="{89C40185-FDF1-4B89-A553-6E48D2AFCD31}" dt="2024-03-22T06:02:24.472" v="2" actId="1076"/>
          <ac:picMkLst>
            <pc:docMk/>
            <pc:sldMk cId="2072542005" sldId="457"/>
            <ac:picMk id="8" creationId="{1DBEF8FF-CEDB-1A06-B8E7-FA3643C559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389" y="1371600"/>
            <a:ext cx="8991600" cy="1077218"/>
          </a:xfrm>
          <a:prstGeom prst="rect">
            <a:avLst/>
          </a:prstGeom>
          <a:noFill/>
        </p:spPr>
        <p:txBody>
          <a:bodyPr wrap="square" rtlCol="0">
            <a:spAutoFit/>
          </a:bodyPr>
          <a:lstStyle/>
          <a:p>
            <a:pPr algn="ctr"/>
            <a:r>
              <a:rPr lang="en-US" sz="3200" b="1" dirty="0"/>
              <a:t>Creating Realistic Novel Images through Generative Neural Networks(GAN)</a:t>
            </a:r>
            <a:endParaRPr lang="en-US" sz="3200" b="1" dirty="0">
              <a:ln w="1905"/>
              <a:effectLst>
                <a:innerShdw blurRad="69850" dist="43180" dir="5400000">
                  <a:srgbClr val="000000">
                    <a:alpha val="65000"/>
                  </a:srgbClr>
                </a:innerShdw>
              </a:effectLst>
            </a:endParaRPr>
          </a:p>
        </p:txBody>
      </p:sp>
      <p:sp>
        <p:nvSpPr>
          <p:cNvPr id="3" name="TextBox 2"/>
          <p:cNvSpPr txBox="1"/>
          <p:nvPr/>
        </p:nvSpPr>
        <p:spPr>
          <a:xfrm>
            <a:off x="3625516" y="2779329"/>
            <a:ext cx="5486400" cy="1200329"/>
          </a:xfrm>
          <a:prstGeom prst="rect">
            <a:avLst/>
          </a:prstGeom>
          <a:noFill/>
        </p:spPr>
        <p:txBody>
          <a:bodyPr wrap="square" rtlCol="0">
            <a:spAutoFit/>
          </a:bodyPr>
          <a:lstStyle/>
          <a:p>
            <a:r>
              <a:rPr lang="en-US" b="1" dirty="0">
                <a:solidFill>
                  <a:schemeClr val="tx2">
                    <a:lumMod val="75000"/>
                  </a:schemeClr>
                </a:solidFill>
              </a:rPr>
              <a:t>                                 Name of the student :</a:t>
            </a:r>
          </a:p>
          <a:p>
            <a:r>
              <a:rPr lang="en-US" b="1" dirty="0">
                <a:solidFill>
                  <a:schemeClr val="tx2">
                    <a:lumMod val="75000"/>
                  </a:schemeClr>
                </a:solidFill>
              </a:rPr>
              <a:t>                                 M. </a:t>
            </a:r>
            <a:r>
              <a:rPr lang="en-US" b="1" dirty="0" err="1">
                <a:solidFill>
                  <a:schemeClr val="tx2">
                    <a:lumMod val="75000"/>
                  </a:schemeClr>
                </a:solidFill>
              </a:rPr>
              <a:t>Yashwanth</a:t>
            </a:r>
            <a:r>
              <a:rPr lang="en-US" b="1" dirty="0">
                <a:solidFill>
                  <a:schemeClr val="tx2">
                    <a:lumMod val="75000"/>
                  </a:schemeClr>
                </a:solidFill>
              </a:rPr>
              <a:t> - </a:t>
            </a:r>
            <a:r>
              <a:rPr lang="en-US" sz="1800" b="1" dirty="0">
                <a:solidFill>
                  <a:schemeClr val="tx2">
                    <a:lumMod val="75000"/>
                  </a:schemeClr>
                </a:solidFill>
              </a:rPr>
              <a:t>20H51A05C8</a:t>
            </a:r>
            <a:endParaRPr lang="en-US" b="1" dirty="0">
              <a:solidFill>
                <a:schemeClr val="tx2">
                  <a:lumMod val="75000"/>
                </a:schemeClr>
              </a:solidFill>
            </a:endParaRPr>
          </a:p>
          <a:p>
            <a:r>
              <a:rPr lang="en-US" b="1" dirty="0">
                <a:solidFill>
                  <a:schemeClr val="tx2">
                    <a:lumMod val="75000"/>
                  </a:schemeClr>
                </a:solidFill>
              </a:rPr>
              <a:t>		    N. Koushik      - </a:t>
            </a:r>
            <a:r>
              <a:rPr lang="en-US" sz="1800" b="1" dirty="0">
                <a:solidFill>
                  <a:schemeClr val="tx2">
                    <a:lumMod val="75000"/>
                  </a:schemeClr>
                </a:solidFill>
              </a:rPr>
              <a:t>20H51A05G2</a:t>
            </a:r>
          </a:p>
          <a:p>
            <a:r>
              <a:rPr lang="en-US" b="1" dirty="0">
                <a:solidFill>
                  <a:schemeClr val="tx2">
                    <a:lumMod val="75000"/>
                  </a:schemeClr>
                </a:solidFill>
              </a:rPr>
              <a:t>                                 P. Anusha        - </a:t>
            </a:r>
            <a:r>
              <a:rPr lang="en-US" sz="1800" b="1" dirty="0">
                <a:solidFill>
                  <a:schemeClr val="tx2">
                    <a:lumMod val="75000"/>
                  </a:schemeClr>
                </a:solidFill>
              </a:rPr>
              <a:t>20H51A05J3</a:t>
            </a:r>
            <a:endParaRPr lang="en-US" b="1" dirty="0">
              <a:solidFill>
                <a:schemeClr val="tx2">
                  <a:lumMod val="75000"/>
                </a:schemeClr>
              </a:solidFill>
            </a:endParaRPr>
          </a:p>
        </p:txBody>
      </p:sp>
      <p:sp>
        <p:nvSpPr>
          <p:cNvPr id="4" name="TextBox 3"/>
          <p:cNvSpPr txBox="1"/>
          <p:nvPr/>
        </p:nvSpPr>
        <p:spPr>
          <a:xfrm>
            <a:off x="155575" y="4483402"/>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Mr. T. </a:t>
            </a:r>
            <a:r>
              <a:rPr lang="en-US" sz="2000" b="1" dirty="0" err="1"/>
              <a:t>Upender</a:t>
            </a:r>
            <a:endParaRPr lang="en-US" sz="2000" b="1" dirty="0"/>
          </a:p>
          <a:p>
            <a:pPr>
              <a:defRPr sz="1400">
                <a:solidFill>
                  <a:srgbClr val="941100"/>
                </a:solidFill>
              </a:defRPr>
            </a:pPr>
            <a:r>
              <a:rPr lang="en-IN" sz="1400" dirty="0"/>
              <a:t>Assistant Professor</a:t>
            </a:r>
          </a:p>
          <a:p>
            <a:pPr>
              <a:defRPr sz="1400">
                <a:solidFill>
                  <a:srgbClr val="941100"/>
                </a:solidFill>
              </a:defRPr>
            </a:pPr>
            <a:r>
              <a:rPr lang="en-IN" sz="1400" dirty="0"/>
              <a:t>Dept. of CSE</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55</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84465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409820" y="3048840"/>
            <a:ext cx="61713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53025" y="456038"/>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D0638480-3474-9869-4A21-9044950C7216}"/>
              </a:ext>
            </a:extLst>
          </p:cNvPr>
          <p:cNvSpPr txBox="1"/>
          <p:nvPr/>
        </p:nvSpPr>
        <p:spPr>
          <a:xfrm>
            <a:off x="457200" y="1524000"/>
            <a:ext cx="8381160" cy="37414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Optimize GAN Architectures to enhance image fidelity and diversity.</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Investigate Style Transfer and Fusion techniques for capturing diverse training data essence.</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Mitigate Mode Collapse to ensure a wider range of generated content.</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Customize GAN models for specific applications (e.g., healthcare, fashion) for tailored image generation.</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Develop Privacy-Preserving GAN techniques for secure information sharing with sensitive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57972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2819400"/>
            <a:ext cx="8229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            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457200" y="439071"/>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F6878AAA-F265-32C3-6B50-3D3179078130}"/>
              </a:ext>
            </a:extLst>
          </p:cNvPr>
          <p:cNvSpPr txBox="1"/>
          <p:nvPr/>
        </p:nvSpPr>
        <p:spPr>
          <a:xfrm>
            <a:off x="434009" y="1558295"/>
            <a:ext cx="8381160" cy="41107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challenge in creating realistic neural networks through GANs can be defined as follows: Train neural networks to generate images with high fidelity and diverse styles. Unlike conventional tasks such as image caption generation, the focus here is on synthesizing visual content that convincingly resembles authentic images. </a:t>
            </a:r>
          </a:p>
          <a:p>
            <a:pPr marL="285750" indent="-285750" algn="just">
              <a:lnSpc>
                <a:spcPct val="150000"/>
              </a:lnSpc>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Challenges:</a:t>
            </a:r>
          </a:p>
          <a:p>
            <a:pPr marL="285750" indent="-285750" algn="just">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Ethical Implications of Realistic Image Generation</a:t>
            </a:r>
          </a:p>
          <a:p>
            <a:pPr marL="285750" indent="-285750" algn="just">
              <a:lnSpc>
                <a:spcPct val="150000"/>
              </a:lnSpc>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Consistent High-Fidelity Image Generation</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Encapsulation of Style and Essence of Training Data</a:t>
            </a:r>
          </a:p>
          <a:p>
            <a:pPr marL="285750" indent="-285750" algn="just">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Addressing Mode Collapse in GAN Training</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Domain-Specific Customization for Relevance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7338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095440" y="2819400"/>
            <a:ext cx="480012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lang="en-IN" sz="4400"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1CEA0C-66FC-3A9D-9B25-40D8E0D404B8}"/>
              </a:ext>
            </a:extLst>
          </p:cNvPr>
          <p:cNvSpPr txBox="1"/>
          <p:nvPr/>
        </p:nvSpPr>
        <p:spPr>
          <a:xfrm>
            <a:off x="304800" y="304800"/>
            <a:ext cx="6172200" cy="584775"/>
          </a:xfrm>
          <a:prstGeom prst="rect">
            <a:avLst/>
          </a:prstGeom>
          <a:noFill/>
        </p:spPr>
        <p:txBody>
          <a:bodyPr wrap="square">
            <a:spAutoFit/>
          </a:bodyPr>
          <a:lstStyle/>
          <a:p>
            <a:r>
              <a:rPr lang="en-US" sz="3200" b="1" dirty="0">
                <a:solidFill>
                  <a:srgbClr val="C00000"/>
                </a:solidFill>
                <a:latin typeface="+mj-lt"/>
              </a:rPr>
              <a:t>Proposed system architecture </a:t>
            </a:r>
          </a:p>
        </p:txBody>
      </p:sp>
      <p:sp>
        <p:nvSpPr>
          <p:cNvPr id="4" name="CustomShape 1">
            <a:extLst>
              <a:ext uri="{FF2B5EF4-FFF2-40B4-BE49-F238E27FC236}">
                <a16:creationId xmlns:a16="http://schemas.microsoft.com/office/drawing/2014/main" id="{0496AFD4-FCF6-0450-225F-6815B5C241F6}"/>
              </a:ext>
            </a:extLst>
          </p:cNvPr>
          <p:cNvSpPr/>
          <p:nvPr/>
        </p:nvSpPr>
        <p:spPr>
          <a:xfrm>
            <a:off x="304800" y="990600"/>
            <a:ext cx="8381160" cy="75600"/>
          </a:xfrm>
          <a:prstGeom prst="rect">
            <a:avLst/>
          </a:prstGeom>
          <a:solidFill>
            <a:srgbClr val="7030A0"/>
          </a:solidFill>
          <a:ln w="25560">
            <a:solidFill>
              <a:srgbClr val="3A5F8B"/>
            </a:solidFill>
            <a:round/>
          </a:ln>
        </p:spPr>
        <p:txBody>
          <a:bodyPr/>
          <a:lstStyle/>
          <a:p>
            <a:endParaRPr lang="en-IN"/>
          </a:p>
        </p:txBody>
      </p:sp>
      <p:pic>
        <p:nvPicPr>
          <p:cNvPr id="5" name="Picture 2">
            <a:extLst>
              <a:ext uri="{FF2B5EF4-FFF2-40B4-BE49-F238E27FC236}">
                <a16:creationId xmlns:a16="http://schemas.microsoft.com/office/drawing/2014/main" id="{64215D7D-5279-970A-36B1-B791EDE9F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05" y="1354532"/>
            <a:ext cx="8334375" cy="40391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EA2F57-84C6-3C20-F469-9729039AA602}"/>
              </a:ext>
            </a:extLst>
          </p:cNvPr>
          <p:cNvSpPr txBox="1"/>
          <p:nvPr/>
        </p:nvSpPr>
        <p:spPr>
          <a:xfrm>
            <a:off x="533398" y="5536291"/>
            <a:ext cx="8434387" cy="923330"/>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Fig. System Architecture for </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Creating Realistic Novel Images through Generative Adversarial Neural Networks(GAN)</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148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AAFB53-A1C8-46BE-E297-F85966D33FFA}"/>
              </a:ext>
            </a:extLst>
          </p:cNvPr>
          <p:cNvSpPr txBox="1"/>
          <p:nvPr/>
        </p:nvSpPr>
        <p:spPr>
          <a:xfrm>
            <a:off x="359080" y="193131"/>
            <a:ext cx="3886200" cy="584775"/>
          </a:xfrm>
          <a:prstGeom prst="rect">
            <a:avLst/>
          </a:prstGeom>
          <a:noFill/>
        </p:spPr>
        <p:txBody>
          <a:bodyPr wrap="square">
            <a:spAutoFit/>
          </a:bodyPr>
          <a:lstStyle/>
          <a:p>
            <a:r>
              <a:rPr lang="en-US" sz="3200" b="1" dirty="0">
                <a:solidFill>
                  <a:srgbClr val="C00000"/>
                </a:solidFill>
                <a:latin typeface="+mj-lt"/>
              </a:rPr>
              <a:t>Proposed Methods</a:t>
            </a:r>
          </a:p>
        </p:txBody>
      </p:sp>
      <p:sp>
        <p:nvSpPr>
          <p:cNvPr id="4" name="CustomShape 1">
            <a:extLst>
              <a:ext uri="{FF2B5EF4-FFF2-40B4-BE49-F238E27FC236}">
                <a16:creationId xmlns:a16="http://schemas.microsoft.com/office/drawing/2014/main" id="{C9D7B4C2-6C93-CBA7-4E16-2AFA70585EF9}"/>
              </a:ext>
            </a:extLst>
          </p:cNvPr>
          <p:cNvSpPr/>
          <p:nvPr/>
        </p:nvSpPr>
        <p:spPr>
          <a:xfrm>
            <a:off x="359080" y="840515"/>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8E212F1E-AEAB-15A6-B5B6-17EA0B8A9D96}"/>
              </a:ext>
            </a:extLst>
          </p:cNvPr>
          <p:cNvSpPr txBox="1"/>
          <p:nvPr/>
        </p:nvSpPr>
        <p:spPr>
          <a:xfrm>
            <a:off x="383088" y="1041332"/>
            <a:ext cx="8381160" cy="5588068"/>
          </a:xfrm>
          <a:prstGeom prst="rect">
            <a:avLst/>
          </a:prstGeom>
          <a:noFill/>
        </p:spPr>
        <p:txBody>
          <a:bodyPr wrap="square">
            <a:spAutoFit/>
          </a:bodyPr>
          <a:lstStyle/>
          <a:p>
            <a:pPr algn="just">
              <a:lnSpc>
                <a:spcPct val="150000"/>
              </a:lnSpc>
            </a:pPr>
            <a:r>
              <a:rPr lang="en-US" sz="1600" b="1" i="0" dirty="0">
                <a:effectLst/>
                <a:latin typeface="Times New Roman" panose="02020603050405020304" pitchFamily="18" charset="0"/>
                <a:cs typeface="Times New Roman" panose="02020603050405020304" pitchFamily="18" charset="0"/>
              </a:rPr>
              <a:t>Step 1: Dataset Loading and Preprocessing : </a:t>
            </a:r>
          </a:p>
          <a:p>
            <a:pPr algn="just">
              <a:lnSpc>
                <a:spcPct val="150000"/>
              </a:lnSpc>
            </a:pPr>
            <a:r>
              <a:rPr lang="en-US" sz="1600" b="0" i="0" dirty="0">
                <a:effectLst/>
                <a:latin typeface="Times New Roman" panose="02020603050405020304" pitchFamily="18" charset="0"/>
                <a:cs typeface="Times New Roman" panose="02020603050405020304" pitchFamily="18" charset="0"/>
              </a:rPr>
              <a:t>Load the </a:t>
            </a:r>
            <a:r>
              <a:rPr lang="en-US" sz="1600" b="0" i="0" dirty="0" err="1">
                <a:effectLst/>
                <a:latin typeface="Times New Roman" panose="02020603050405020304" pitchFamily="18" charset="0"/>
                <a:cs typeface="Times New Roman" panose="02020603050405020304" pitchFamily="18" charset="0"/>
              </a:rPr>
              <a:t>SmallNORB</a:t>
            </a:r>
            <a:r>
              <a:rPr lang="en-US" sz="1600" b="0" i="0" dirty="0">
                <a:effectLst/>
                <a:latin typeface="Times New Roman" panose="02020603050405020304" pitchFamily="18" charset="0"/>
                <a:cs typeface="Times New Roman" panose="02020603050405020304" pitchFamily="18" charset="0"/>
              </a:rPr>
              <a:t> dataset, consisting of images and labels, using TensorFlow Datasets. Normalize and </a:t>
            </a:r>
            <a:r>
              <a:rPr lang="en-US" sz="1600" b="0" i="0" dirty="0" err="1">
                <a:effectLst/>
                <a:latin typeface="Times New Roman" panose="02020603050405020304" pitchFamily="18" charset="0"/>
                <a:cs typeface="Times New Roman" panose="02020603050405020304" pitchFamily="18" charset="0"/>
              </a:rPr>
              <a:t>downsample</a:t>
            </a:r>
            <a:r>
              <a:rPr lang="en-US" sz="1600" b="0" i="0" dirty="0">
                <a:effectLst/>
                <a:latin typeface="Times New Roman" panose="02020603050405020304" pitchFamily="18" charset="0"/>
                <a:cs typeface="Times New Roman" panose="02020603050405020304" pitchFamily="18" charset="0"/>
              </a:rPr>
              <a:t> the images to a consistent size (96x96 pixels) and convert them to a </a:t>
            </a:r>
            <a:r>
              <a:rPr lang="en-US" sz="1600" b="0" i="0">
                <a:effectLst/>
                <a:latin typeface="Times New Roman" panose="02020603050405020304" pitchFamily="18" charset="0"/>
                <a:cs typeface="Times New Roman" panose="02020603050405020304" pitchFamily="18" charset="0"/>
              </a:rPr>
              <a:t>floating-point format.</a:t>
            </a: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600" b="1" i="0" dirty="0">
                <a:effectLst/>
                <a:latin typeface="Times New Roman" panose="02020603050405020304" pitchFamily="18" charset="0"/>
                <a:cs typeface="Times New Roman" panose="02020603050405020304" pitchFamily="18" charset="0"/>
              </a:rPr>
              <a:t>Step 2: Visualization of Dataset : </a:t>
            </a:r>
          </a:p>
          <a:p>
            <a:pPr algn="just">
              <a:lnSpc>
                <a:spcPct val="150000"/>
              </a:lnSpc>
            </a:pPr>
            <a:r>
              <a:rPr lang="en-US" sz="1600" b="0" i="0" dirty="0">
                <a:effectLst/>
                <a:latin typeface="Times New Roman" panose="02020603050405020304" pitchFamily="18" charset="0"/>
                <a:cs typeface="Times New Roman" panose="02020603050405020304" pitchFamily="18" charset="0"/>
              </a:rPr>
              <a:t>Using matplotlib Visualize a subset of the dataset, displaying images along with their corresponding label categories. This step provides an initial understanding of the dataset's content and distribution.</a:t>
            </a:r>
          </a:p>
          <a:p>
            <a:pPr algn="just">
              <a:lnSpc>
                <a:spcPct val="150000"/>
              </a:lnSpc>
            </a:pPr>
            <a:r>
              <a:rPr lang="en-US" sz="1600" b="1" i="0" dirty="0">
                <a:effectLst/>
                <a:latin typeface="Times New Roman" panose="02020603050405020304" pitchFamily="18" charset="0"/>
                <a:cs typeface="Times New Roman" panose="02020603050405020304" pitchFamily="18" charset="0"/>
              </a:rPr>
              <a:t>Step 3: Model Setup :</a:t>
            </a:r>
          </a:p>
          <a:p>
            <a:pPr algn="just">
              <a:lnSpc>
                <a:spcPct val="150000"/>
              </a:lnSpc>
            </a:pPr>
            <a:r>
              <a:rPr lang="en-US" sz="1600" b="0" i="0" dirty="0">
                <a:effectLst/>
                <a:latin typeface="Times New Roman" panose="02020603050405020304" pitchFamily="18" charset="0"/>
                <a:cs typeface="Times New Roman" panose="02020603050405020304" pitchFamily="18" charset="0"/>
              </a:rPr>
              <a:t>Convolutional Neural Networks (CNNs) are employed to define both the generator and discriminator models. The GAN model is created by combining the generator and discriminator. The discriminator's weights are frozen during training..</a:t>
            </a:r>
          </a:p>
          <a:p>
            <a:pPr algn="just">
              <a:lnSpc>
                <a:spcPct val="150000"/>
              </a:lnSpc>
            </a:pPr>
            <a:r>
              <a:rPr lang="en-US" sz="1600" b="1" i="0" dirty="0">
                <a:effectLst/>
                <a:latin typeface="Times New Roman" panose="02020603050405020304" pitchFamily="18" charset="0"/>
                <a:cs typeface="Times New Roman" panose="02020603050405020304" pitchFamily="18" charset="0"/>
              </a:rPr>
              <a:t>Step 4: Training : </a:t>
            </a:r>
          </a:p>
          <a:p>
            <a:pPr algn="just">
              <a:lnSpc>
                <a:spcPct val="150000"/>
              </a:lnSpc>
            </a:pPr>
            <a:r>
              <a:rPr lang="en-US" sz="1600" b="0" i="0" dirty="0">
                <a:effectLst/>
                <a:latin typeface="Times New Roman" panose="02020603050405020304" pitchFamily="18" charset="0"/>
                <a:cs typeface="Times New Roman" panose="02020603050405020304" pitchFamily="18" charset="0"/>
              </a:rPr>
              <a:t>Train the GAN model by iteratively updating the discriminator and generator using the Adversarial training approach. The generator aims to produce images that can successfully deceive the discriminator, while the discriminator learns to distinguish between real and generated images.</a:t>
            </a:r>
          </a:p>
        </p:txBody>
      </p:sp>
    </p:spTree>
    <p:extLst>
      <p:ext uri="{BB962C8B-B14F-4D97-AF65-F5344CB8AC3E}">
        <p14:creationId xmlns:p14="http://schemas.microsoft.com/office/powerpoint/2010/main" val="364511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4EE46-149B-E89F-41BA-DEA3386E8DDA}"/>
              </a:ext>
            </a:extLst>
          </p:cNvPr>
          <p:cNvSpPr txBox="1"/>
          <p:nvPr/>
        </p:nvSpPr>
        <p:spPr>
          <a:xfrm>
            <a:off x="381000" y="634966"/>
            <a:ext cx="8305800" cy="5588068"/>
          </a:xfrm>
          <a:prstGeom prst="rect">
            <a:avLst/>
          </a:prstGeom>
          <a:noFill/>
        </p:spPr>
        <p:txBody>
          <a:bodyPr wrap="square">
            <a:spAutoFit/>
          </a:bodyPr>
          <a:lstStyle/>
          <a:p>
            <a:pPr algn="just">
              <a:lnSpc>
                <a:spcPct val="150000"/>
              </a:lnSpc>
            </a:pPr>
            <a:r>
              <a:rPr lang="en-US" sz="1600" b="1" i="0" dirty="0">
                <a:effectLst/>
                <a:latin typeface="Times New Roman" panose="02020603050405020304" pitchFamily="18" charset="0"/>
                <a:cs typeface="Times New Roman" panose="02020603050405020304" pitchFamily="18" charset="0"/>
              </a:rPr>
              <a:t>Step 5: Loss Calculation : </a:t>
            </a:r>
            <a:r>
              <a:rPr lang="en-US" sz="1600" b="0" i="0" dirty="0">
                <a:effectLst/>
                <a:latin typeface="Times New Roman" panose="02020603050405020304" pitchFamily="18" charset="0"/>
                <a:cs typeface="Times New Roman" panose="02020603050405020304" pitchFamily="18" charset="0"/>
              </a:rPr>
              <a:t>Compute and monitor the adversarial and generator losses during the training process using Binary Cross-Entropy. Adversarial loss evaluates the discriminator's ability to distinguish between real and fake images, and the generator loss quantifies how well the generator is fooling the discriminator.</a:t>
            </a:r>
            <a:endParaRPr lang="en-US" sz="1600" b="1" i="0" dirty="0">
              <a:effectLst/>
              <a:latin typeface="Times New Roman" panose="02020603050405020304" pitchFamily="18" charset="0"/>
              <a:cs typeface="Times New Roman" panose="02020603050405020304" pitchFamily="18" charset="0"/>
            </a:endParaRPr>
          </a:p>
          <a:p>
            <a:pPr algn="just">
              <a:lnSpc>
                <a:spcPct val="150000"/>
              </a:lnSpc>
            </a:pPr>
            <a:r>
              <a:rPr lang="en-US" sz="1600" b="1" i="0" dirty="0">
                <a:effectLst/>
                <a:latin typeface="Times New Roman" panose="02020603050405020304" pitchFamily="18" charset="0"/>
                <a:cs typeface="Times New Roman" panose="02020603050405020304" pitchFamily="18" charset="0"/>
              </a:rPr>
              <a:t>Step 6: Image Generation and Evaluation : </a:t>
            </a:r>
          </a:p>
          <a:p>
            <a:pPr algn="just">
              <a:lnSpc>
                <a:spcPct val="150000"/>
              </a:lnSpc>
            </a:pPr>
            <a:r>
              <a:rPr lang="en-US" sz="1600" b="0" i="0" dirty="0">
                <a:effectLst/>
                <a:latin typeface="Times New Roman" panose="02020603050405020304" pitchFamily="18" charset="0"/>
                <a:cs typeface="Times New Roman" panose="02020603050405020304" pitchFamily="18" charset="0"/>
              </a:rPr>
              <a:t>Periodically generate images using the trained generator and evaluate its performance by visualizing the generated samples. Save both the generated images and the generator model at certain intervals during training for further analysis.</a:t>
            </a:r>
          </a:p>
          <a:p>
            <a:pPr algn="just">
              <a:lnSpc>
                <a:spcPct val="150000"/>
              </a:lnSpc>
            </a:pPr>
            <a:r>
              <a:rPr lang="en-US" sz="1600" b="1" i="0" dirty="0">
                <a:effectLst/>
                <a:latin typeface="Times New Roman" panose="02020603050405020304" pitchFamily="18" charset="0"/>
                <a:cs typeface="Times New Roman" panose="02020603050405020304" pitchFamily="18" charset="0"/>
              </a:rPr>
              <a:t>Step 7: Visualization of Results : </a:t>
            </a:r>
          </a:p>
          <a:p>
            <a:pPr algn="just">
              <a:lnSpc>
                <a:spcPct val="150000"/>
              </a:lnSpc>
            </a:pPr>
            <a:r>
              <a:rPr lang="en-US" sz="1600" b="0" i="0" dirty="0">
                <a:effectLst/>
                <a:latin typeface="Times New Roman" panose="02020603050405020304" pitchFamily="18" charset="0"/>
                <a:cs typeface="Times New Roman" panose="02020603050405020304" pitchFamily="18" charset="0"/>
              </a:rPr>
              <a:t>Matplotlib is used to plot and analyze the generator and discriminator losses over training epochs. The visual inspection of generated images helps assess the quality of the model.</a:t>
            </a:r>
          </a:p>
          <a:p>
            <a:pPr algn="just">
              <a:lnSpc>
                <a:spcPct val="150000"/>
              </a:lnSpc>
            </a:pPr>
            <a:r>
              <a:rPr lang="en-US" sz="1600" b="1" i="0" dirty="0">
                <a:effectLst/>
                <a:latin typeface="Times New Roman" panose="02020603050405020304" pitchFamily="18" charset="0"/>
                <a:cs typeface="Times New Roman" panose="02020603050405020304" pitchFamily="18" charset="0"/>
              </a:rPr>
              <a:t>Step 8: Save Models and Results : </a:t>
            </a:r>
          </a:p>
          <a:p>
            <a:pPr algn="just">
              <a:lnSpc>
                <a:spcPct val="150000"/>
              </a:lnSpc>
            </a:pPr>
            <a:r>
              <a:rPr lang="en-US" sz="1600" b="0" i="0" dirty="0">
                <a:effectLst/>
                <a:latin typeface="Times New Roman" panose="02020603050405020304" pitchFamily="18" charset="0"/>
                <a:cs typeface="Times New Roman" panose="02020603050405020304" pitchFamily="18" charset="0"/>
              </a:rPr>
              <a:t>Save the final generator model and the results of the GAN training, such as generated images and loss plots. These saved artifacts can be valuable for future reference, analysis, or sharing the outcomes of the GAN training process.</a:t>
            </a:r>
          </a:p>
        </p:txBody>
      </p:sp>
    </p:spTree>
    <p:extLst>
      <p:ext uri="{BB962C8B-B14F-4D97-AF65-F5344CB8AC3E}">
        <p14:creationId xmlns:p14="http://schemas.microsoft.com/office/powerpoint/2010/main" val="1149085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32C0F3-8539-51A6-5F6E-70157B9E6152}"/>
              </a:ext>
            </a:extLst>
          </p:cNvPr>
          <p:cNvSpPr txBox="1"/>
          <p:nvPr/>
        </p:nvSpPr>
        <p:spPr>
          <a:xfrm>
            <a:off x="381420" y="457200"/>
            <a:ext cx="8229600" cy="446276"/>
          </a:xfrm>
          <a:prstGeom prst="rect">
            <a:avLst/>
          </a:prstGeom>
          <a:noFill/>
        </p:spPr>
        <p:txBody>
          <a:bodyPr wrap="square">
            <a:spAutoFit/>
          </a:bodyPr>
          <a:lstStyle/>
          <a:p>
            <a:r>
              <a:rPr lang="en-IN" sz="2300" b="1" dirty="0">
                <a:solidFill>
                  <a:srgbClr val="C00000"/>
                </a:solidFill>
                <a:latin typeface="+mj-lt"/>
              </a:rPr>
              <a:t>Comparison of Proposed system with an existing system</a:t>
            </a:r>
            <a:endParaRPr lang="en-IN" sz="2300" dirty="0">
              <a:latin typeface="+mj-lt"/>
            </a:endParaRPr>
          </a:p>
        </p:txBody>
      </p:sp>
      <p:sp>
        <p:nvSpPr>
          <p:cNvPr id="4" name="CustomShape 1">
            <a:extLst>
              <a:ext uri="{FF2B5EF4-FFF2-40B4-BE49-F238E27FC236}">
                <a16:creationId xmlns:a16="http://schemas.microsoft.com/office/drawing/2014/main" id="{B8454169-9881-CF59-C6F9-28693A610F0D}"/>
              </a:ext>
            </a:extLst>
          </p:cNvPr>
          <p:cNvSpPr/>
          <p:nvPr/>
        </p:nvSpPr>
        <p:spPr>
          <a:xfrm>
            <a:off x="381420" y="987696"/>
            <a:ext cx="8381160" cy="75600"/>
          </a:xfrm>
          <a:prstGeom prst="rect">
            <a:avLst/>
          </a:prstGeom>
          <a:solidFill>
            <a:srgbClr val="7030A0"/>
          </a:solidFill>
          <a:ln w="25560">
            <a:solidFill>
              <a:srgbClr val="3A5F8B"/>
            </a:solidFill>
            <a:round/>
          </a:ln>
        </p:spPr>
        <p:txBody>
          <a:bodyPr/>
          <a:lstStyle/>
          <a:p>
            <a:endParaRPr lang="en-IN"/>
          </a:p>
        </p:txBody>
      </p:sp>
      <p:pic>
        <p:nvPicPr>
          <p:cNvPr id="8" name="Picture 7">
            <a:extLst>
              <a:ext uri="{FF2B5EF4-FFF2-40B4-BE49-F238E27FC236}">
                <a16:creationId xmlns:a16="http://schemas.microsoft.com/office/drawing/2014/main" id="{1DBEF8FF-CEDB-1A06-B8E7-FA3643C55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58" y="1219200"/>
            <a:ext cx="6506483" cy="5534797"/>
          </a:xfrm>
          <a:prstGeom prst="rect">
            <a:avLst/>
          </a:prstGeom>
        </p:spPr>
      </p:pic>
    </p:spTree>
    <p:extLst>
      <p:ext uri="{BB962C8B-B14F-4D97-AF65-F5344CB8AC3E}">
        <p14:creationId xmlns:p14="http://schemas.microsoft.com/office/powerpoint/2010/main" val="207254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D2627-C9A0-21D4-2E97-F22DB68815E5}"/>
              </a:ext>
            </a:extLst>
          </p:cNvPr>
          <p:cNvSpPr txBox="1"/>
          <p:nvPr/>
        </p:nvSpPr>
        <p:spPr>
          <a:xfrm>
            <a:off x="457200" y="381000"/>
            <a:ext cx="4572000" cy="584775"/>
          </a:xfrm>
          <a:prstGeom prst="rect">
            <a:avLst/>
          </a:prstGeom>
          <a:noFill/>
        </p:spPr>
        <p:txBody>
          <a:bodyPr wrap="square">
            <a:spAutoFit/>
          </a:bodyPr>
          <a:lstStyle/>
          <a:p>
            <a:r>
              <a:rPr lang="en-IN" sz="3200" b="1" dirty="0">
                <a:solidFill>
                  <a:srgbClr val="C00000"/>
                </a:solidFill>
                <a:latin typeface="+mj-lt"/>
              </a:rPr>
              <a:t>Performance Measure</a:t>
            </a:r>
            <a:endParaRPr lang="en-IN" sz="3200" dirty="0">
              <a:latin typeface="+mj-lt"/>
            </a:endParaRPr>
          </a:p>
        </p:txBody>
      </p:sp>
      <p:sp>
        <p:nvSpPr>
          <p:cNvPr id="4" name="CustomShape 1">
            <a:extLst>
              <a:ext uri="{FF2B5EF4-FFF2-40B4-BE49-F238E27FC236}">
                <a16:creationId xmlns:a16="http://schemas.microsoft.com/office/drawing/2014/main" id="{4B8781EB-D753-DCAE-7FB6-ACF5127933A3}"/>
              </a:ext>
            </a:extLst>
          </p:cNvPr>
          <p:cNvSpPr/>
          <p:nvPr/>
        </p:nvSpPr>
        <p:spPr>
          <a:xfrm>
            <a:off x="381420" y="987696"/>
            <a:ext cx="8381160" cy="75600"/>
          </a:xfrm>
          <a:prstGeom prst="rect">
            <a:avLst/>
          </a:prstGeom>
          <a:solidFill>
            <a:srgbClr val="7030A0"/>
          </a:solidFill>
          <a:ln w="25560">
            <a:solidFill>
              <a:srgbClr val="3A5F8B"/>
            </a:solidFill>
            <a:round/>
          </a:ln>
        </p:spPr>
        <p:txBody>
          <a:bodyPr/>
          <a:lstStyle/>
          <a:p>
            <a:endParaRPr lang="en-IN"/>
          </a:p>
        </p:txBody>
      </p:sp>
      <p:pic>
        <p:nvPicPr>
          <p:cNvPr id="1026" name="Picture 2">
            <a:extLst>
              <a:ext uri="{FF2B5EF4-FFF2-40B4-BE49-F238E27FC236}">
                <a16:creationId xmlns:a16="http://schemas.microsoft.com/office/drawing/2014/main" id="{ED4ED131-D715-C111-9093-353F37149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3552825"/>
            <a:ext cx="3638550" cy="2924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9EDE6D-0A4B-9ACD-DBEE-E03FF7944E24}"/>
              </a:ext>
            </a:extLst>
          </p:cNvPr>
          <p:cNvSpPr txBox="1"/>
          <p:nvPr/>
        </p:nvSpPr>
        <p:spPr>
          <a:xfrm>
            <a:off x="381420" y="1467385"/>
            <a:ext cx="8381160" cy="2339102"/>
          </a:xfrm>
          <a:prstGeom prst="rect">
            <a:avLst/>
          </a:prstGeom>
          <a:noFill/>
        </p:spPr>
        <p:txBody>
          <a:bodyPr wrap="square">
            <a:spAutoFit/>
          </a:bodyPr>
          <a:lstStyle/>
          <a:p>
            <a:pPr marL="285750" indent="-285750" algn="just">
              <a:buFont typeface="Arial" panose="020B0604020202020204" pitchFamily="34" charset="0"/>
              <a:buChar char="•"/>
            </a:pPr>
            <a:r>
              <a:rPr lang="en-IN" sz="1600" dirty="0"/>
              <a:t>Evaluate the performance of the GAN model based on the discriminator and generator losses observed during training.</a:t>
            </a:r>
          </a:p>
          <a:p>
            <a:pPr marL="285750" indent="-285750" algn="just">
              <a:buFont typeface="Arial" panose="020B0604020202020204" pitchFamily="34" charset="0"/>
              <a:buChar char="•"/>
            </a:pPr>
            <a:r>
              <a:rPr lang="en-IN" sz="1600" dirty="0"/>
              <a:t>Lower discriminator losses indicate improved discrimination between real and fake samples, while lower generator losses suggest a better generation of realistic images.</a:t>
            </a:r>
          </a:p>
          <a:p>
            <a:pPr marL="285750" indent="-285750" algn="just">
              <a:buFont typeface="Arial" panose="020B0604020202020204" pitchFamily="34" charset="0"/>
              <a:buChar char="•"/>
            </a:pPr>
            <a:r>
              <a:rPr lang="en-IN" sz="1600" dirty="0"/>
              <a:t> Assess the model's performance based on discriminator and generator losses and visual inspection of generated images.</a:t>
            </a:r>
          </a:p>
          <a:p>
            <a:pPr marL="285750" indent="-285750" algn="just">
              <a:buFont typeface="Arial" panose="020B0604020202020204" pitchFamily="34" charset="0"/>
              <a:buChar char="•"/>
            </a:pPr>
            <a:r>
              <a:rPr lang="en-IN" sz="1600" dirty="0"/>
              <a:t>Use the generated plots to evaluate the diversity, quality, and fidelity of generated images at different stages of training.</a:t>
            </a:r>
          </a:p>
          <a:p>
            <a:endParaRPr lang="en-IN" dirty="0"/>
          </a:p>
        </p:txBody>
      </p:sp>
    </p:spTree>
    <p:extLst>
      <p:ext uri="{BB962C8B-B14F-4D97-AF65-F5344CB8AC3E}">
        <p14:creationId xmlns:p14="http://schemas.microsoft.com/office/powerpoint/2010/main" val="56057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457200" y="1371600"/>
            <a:ext cx="8381160" cy="50292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381840" y="816122"/>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367430" y="231347"/>
            <a:ext cx="3213970" cy="584775"/>
          </a:xfrm>
          <a:prstGeom prst="rect">
            <a:avLst/>
          </a:prstGeom>
          <a:noFill/>
        </p:spPr>
        <p:txBody>
          <a:bodyPr wrap="square" rtlCol="0">
            <a:spAutoFit/>
          </a:bodyPr>
          <a:lstStyle/>
          <a:p>
            <a:r>
              <a:rPr lang="en-US" sz="3200" b="1" dirty="0">
                <a:solidFill>
                  <a:srgbClr val="C00000"/>
                </a:solidFill>
                <a:latin typeface="+mj-lt"/>
              </a:rPr>
              <a:t>Result Analysis</a:t>
            </a:r>
          </a:p>
        </p:txBody>
      </p:sp>
      <p:sp>
        <p:nvSpPr>
          <p:cNvPr id="3" name="TextBox 2">
            <a:extLst>
              <a:ext uri="{FF2B5EF4-FFF2-40B4-BE49-F238E27FC236}">
                <a16:creationId xmlns:a16="http://schemas.microsoft.com/office/drawing/2014/main" id="{073D44D8-02BA-DF43-6074-10CFE9FC37E4}"/>
              </a:ext>
            </a:extLst>
          </p:cNvPr>
          <p:cNvSpPr txBox="1"/>
          <p:nvPr/>
        </p:nvSpPr>
        <p:spPr>
          <a:xfrm>
            <a:off x="266700" y="990600"/>
            <a:ext cx="8610600" cy="5588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results of the GAN Image Generation project highlight remarkable achievements across various dimensions. Firstly, the GAN model has demonstrated unparalleled success in enhancing image fidelity and diversity. The generated images exhibit heightened fidelity, closely resembling real-world objects and scenes, while showcasing the model's proficiency in capturing diverse styles and characteristics, contributing to a visually compelling range of content.</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Another accomplishment is the effective mitigation of mode collapse through advanced training techniques. The generated images now display enhanced diversity and variation, addressing a common challenge in GAN training. This  significantly improves the model's capacity to produce a more diverse and representative set of images, marking a substantial stride in the project's success.</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Furthermore, the project's success extends to domain-specific customization and ethical considerations. The GAN model has been adeptly tailored for specific domains, such as healthcare and fashion, emphasizing its adaptability. The integration of privacy-preserving techniques ensures secure image generation from sensitive data, addressing concerns related to confidentiality and data protection regulations. Ethical considerations are upheld through content verification, preventing the generation of misleading or inappropriate images and reinforcing responsible AI practices.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png">
            <a:extLst>
              <a:ext uri="{FF2B5EF4-FFF2-40B4-BE49-F238E27FC236}">
                <a16:creationId xmlns:a16="http://schemas.microsoft.com/office/drawing/2014/main" id="{DB77EF99-33E4-6564-558C-1FF970403F03}"/>
              </a:ext>
            </a:extLst>
          </p:cNvPr>
          <p:cNvPicPr>
            <a:picLocks noChangeAspect="1"/>
          </p:cNvPicPr>
          <p:nvPr/>
        </p:nvPicPr>
        <p:blipFill>
          <a:blip r:embed="rId2" cstate="print"/>
          <a:stretch>
            <a:fillRect/>
          </a:stretch>
        </p:blipFill>
        <p:spPr>
          <a:xfrm>
            <a:off x="342900" y="152400"/>
            <a:ext cx="8458199" cy="1718310"/>
          </a:xfrm>
          <a:prstGeom prst="rect">
            <a:avLst/>
          </a:prstGeom>
        </p:spPr>
      </p:pic>
      <p:pic>
        <p:nvPicPr>
          <p:cNvPr id="3" name="image4.png">
            <a:extLst>
              <a:ext uri="{FF2B5EF4-FFF2-40B4-BE49-F238E27FC236}">
                <a16:creationId xmlns:a16="http://schemas.microsoft.com/office/drawing/2014/main" id="{108554FF-12ED-4503-BAA6-BF714B1F8F4D}"/>
              </a:ext>
            </a:extLst>
          </p:cNvPr>
          <p:cNvPicPr>
            <a:picLocks noChangeAspect="1"/>
          </p:cNvPicPr>
          <p:nvPr/>
        </p:nvPicPr>
        <p:blipFill>
          <a:blip r:embed="rId3" cstate="print"/>
          <a:stretch>
            <a:fillRect/>
          </a:stretch>
        </p:blipFill>
        <p:spPr>
          <a:xfrm>
            <a:off x="381000" y="2286000"/>
            <a:ext cx="8458199" cy="1749425"/>
          </a:xfrm>
          <a:prstGeom prst="rect">
            <a:avLst/>
          </a:prstGeom>
        </p:spPr>
      </p:pic>
      <p:pic>
        <p:nvPicPr>
          <p:cNvPr id="4" name="image5.png">
            <a:extLst>
              <a:ext uri="{FF2B5EF4-FFF2-40B4-BE49-F238E27FC236}">
                <a16:creationId xmlns:a16="http://schemas.microsoft.com/office/drawing/2014/main" id="{F493C575-4D67-88B2-ED4E-5F5DC7BBB743}"/>
              </a:ext>
            </a:extLst>
          </p:cNvPr>
          <p:cNvPicPr>
            <a:picLocks noChangeAspect="1"/>
          </p:cNvPicPr>
          <p:nvPr/>
        </p:nvPicPr>
        <p:blipFill>
          <a:blip r:embed="rId4" cstate="print"/>
          <a:stretch>
            <a:fillRect/>
          </a:stretch>
        </p:blipFill>
        <p:spPr>
          <a:xfrm>
            <a:off x="397701" y="4450715"/>
            <a:ext cx="8458199" cy="1702435"/>
          </a:xfrm>
          <a:prstGeom prst="rect">
            <a:avLst/>
          </a:prstGeom>
        </p:spPr>
      </p:pic>
      <p:sp>
        <p:nvSpPr>
          <p:cNvPr id="6" name="TextBox 5">
            <a:extLst>
              <a:ext uri="{FF2B5EF4-FFF2-40B4-BE49-F238E27FC236}">
                <a16:creationId xmlns:a16="http://schemas.microsoft.com/office/drawing/2014/main" id="{EE7E283C-9059-1BC4-A587-BB163A1D1227}"/>
              </a:ext>
            </a:extLst>
          </p:cNvPr>
          <p:cNvSpPr txBox="1"/>
          <p:nvPr/>
        </p:nvSpPr>
        <p:spPr>
          <a:xfrm>
            <a:off x="1921700" y="1893689"/>
            <a:ext cx="5410200" cy="369332"/>
          </a:xfrm>
          <a:prstGeom prst="rect">
            <a:avLst/>
          </a:prstGeom>
          <a:noFill/>
        </p:spPr>
        <p:txBody>
          <a:bodyPr wrap="square">
            <a:spAutoFit/>
          </a:bodyPr>
          <a:lstStyle/>
          <a:p>
            <a:pPr marL="642620" marR="1295400" algn="ctr">
              <a:spcAft>
                <a:spcPts val="0"/>
              </a:spcAft>
            </a:pPr>
            <a:r>
              <a:rPr lang="en-US" sz="1800" dirty="0">
                <a:effectLst/>
                <a:latin typeface="Times New Roman" panose="02020603050405020304" pitchFamily="18" charset="0"/>
                <a:ea typeface="Times New Roman" panose="02020603050405020304" pitchFamily="18" charset="0"/>
              </a:rPr>
              <a:t>Fig.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Figures</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1856CAEB-3885-BE2D-6020-5315E4B08893}"/>
              </a:ext>
            </a:extLst>
          </p:cNvPr>
          <p:cNvSpPr txBox="1"/>
          <p:nvPr/>
        </p:nvSpPr>
        <p:spPr>
          <a:xfrm>
            <a:off x="2036000" y="4035425"/>
            <a:ext cx="5181600" cy="369332"/>
          </a:xfrm>
          <a:prstGeom prst="rect">
            <a:avLst/>
          </a:prstGeom>
          <a:noFill/>
        </p:spPr>
        <p:txBody>
          <a:bodyPr wrap="square">
            <a:spAutoFit/>
          </a:bodyPr>
          <a:lstStyle/>
          <a:p>
            <a:pPr marL="642620" marR="1295400" algn="ctr">
              <a:spcAft>
                <a:spcPts val="0"/>
              </a:spcAft>
            </a:pPr>
            <a:r>
              <a:rPr lang="en-US" sz="1800" dirty="0">
                <a:effectLst/>
                <a:latin typeface="Times New Roman" panose="02020603050405020304" pitchFamily="18" charset="0"/>
                <a:ea typeface="Times New Roman" panose="02020603050405020304" pitchFamily="18" charset="0"/>
              </a:rPr>
              <a:t>Fig.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Airplane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Figures</a:t>
            </a: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8BAFB1E9-D583-9343-B5CB-ABFDAF4E118E}"/>
              </a:ext>
            </a:extLst>
          </p:cNvPr>
          <p:cNvSpPr txBox="1"/>
          <p:nvPr/>
        </p:nvSpPr>
        <p:spPr>
          <a:xfrm>
            <a:off x="1828799" y="6216853"/>
            <a:ext cx="5486400" cy="369332"/>
          </a:xfrm>
          <a:prstGeom prst="rect">
            <a:avLst/>
          </a:prstGeom>
          <a:noFill/>
        </p:spPr>
        <p:txBody>
          <a:bodyPr wrap="square">
            <a:spAutoFit/>
          </a:bodyPr>
          <a:lstStyle/>
          <a:p>
            <a:pPr marL="1016000" marR="1295400" algn="ctr">
              <a:spcAft>
                <a:spcPts val="0"/>
              </a:spcAft>
            </a:pPr>
            <a:r>
              <a:rPr lang="en-US" sz="1800" dirty="0">
                <a:effectLst/>
                <a:latin typeface="Times New Roman" panose="02020603050405020304" pitchFamily="18" charset="0"/>
                <a:ea typeface="Times New Roman" panose="02020603050405020304" pitchFamily="18" charset="0"/>
              </a:rPr>
              <a:t>Fig.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Truck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6327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93946" y="1015801"/>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381420" y="34386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6E8E255C-290F-E062-6093-3D1179369E66}"/>
              </a:ext>
            </a:extLst>
          </p:cNvPr>
          <p:cNvSpPr txBox="1"/>
          <p:nvPr/>
        </p:nvSpPr>
        <p:spPr>
          <a:xfrm>
            <a:off x="381420" y="1458783"/>
            <a:ext cx="8381160" cy="4484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"Generative Neural Networks for Novel Image Generation" project redefines neural network applications, emphasizing creativity and innovation. </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generated images showcase the model's potential in artistic domains, data augmentation, and imaginative exploration. Noteworthy breakthroughs include achieving high-fidelity images with diverse styles, addressing mode collapse, and domain-specific customization.</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project underscores responsible AI development with privacy-preserving techniques and content verification. Beyond current applications, it sets the stage for advancements in entertainment, gaming, and virtual reality, offering exciting prospects for future exploration.</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This endeavor exemplifies the fusion of innovation, creativity, and responsible AI development, shaping the evolving landscape of AI technology</a:t>
            </a:r>
            <a:r>
              <a:rPr lang="en-US" sz="1600" b="0" i="0" dirty="0">
                <a:solidFill>
                  <a:srgbClr val="D1D5DB"/>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As AI evolves, projects like this inspire creativity, responsible development, and continued exploration into the vast possibilities of generative neural networks.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B4555-03FC-8B5D-4B54-F51386713496}"/>
              </a:ext>
            </a:extLst>
          </p:cNvPr>
          <p:cNvSpPr txBox="1"/>
          <p:nvPr/>
        </p:nvSpPr>
        <p:spPr>
          <a:xfrm>
            <a:off x="381420" y="343864"/>
            <a:ext cx="4572000" cy="584775"/>
          </a:xfrm>
          <a:prstGeom prst="rect">
            <a:avLst/>
          </a:prstGeom>
          <a:noFill/>
        </p:spPr>
        <p:txBody>
          <a:bodyPr wrap="square">
            <a:spAutoFit/>
          </a:bodyPr>
          <a:lstStyle/>
          <a:p>
            <a:r>
              <a:rPr lang="en-IN" sz="3200" b="1" dirty="0">
                <a:solidFill>
                  <a:srgbClr val="C00000"/>
                </a:solidFill>
                <a:latin typeface="+mj-lt"/>
              </a:rPr>
              <a:t>Future work</a:t>
            </a:r>
            <a:endParaRPr lang="en-US" sz="3200" dirty="0">
              <a:solidFill>
                <a:srgbClr val="C00000"/>
              </a:solidFill>
              <a:latin typeface="+mj-lt"/>
            </a:endParaRPr>
          </a:p>
        </p:txBody>
      </p:sp>
      <p:sp>
        <p:nvSpPr>
          <p:cNvPr id="4" name="CustomShape 1">
            <a:extLst>
              <a:ext uri="{FF2B5EF4-FFF2-40B4-BE49-F238E27FC236}">
                <a16:creationId xmlns:a16="http://schemas.microsoft.com/office/drawing/2014/main" id="{76435FB3-2A5C-7DC6-A1F2-69061997EE2A}"/>
              </a:ext>
            </a:extLst>
          </p:cNvPr>
          <p:cNvSpPr/>
          <p:nvPr/>
        </p:nvSpPr>
        <p:spPr>
          <a:xfrm>
            <a:off x="381420" y="1051255"/>
            <a:ext cx="8381160" cy="75600"/>
          </a:xfrm>
          <a:prstGeom prst="rect">
            <a:avLst/>
          </a:prstGeom>
          <a:solidFill>
            <a:srgbClr val="7030A0"/>
          </a:solidFill>
          <a:ln w="25560">
            <a:solidFill>
              <a:srgbClr val="3A5F8B"/>
            </a:solidFill>
            <a:round/>
          </a:ln>
        </p:spPr>
        <p:txBody>
          <a:bodyPr/>
          <a:lstStyle/>
          <a:p>
            <a:endParaRPr lang="en-IN"/>
          </a:p>
        </p:txBody>
      </p:sp>
      <p:sp>
        <p:nvSpPr>
          <p:cNvPr id="8" name="TextBox 7">
            <a:extLst>
              <a:ext uri="{FF2B5EF4-FFF2-40B4-BE49-F238E27FC236}">
                <a16:creationId xmlns:a16="http://schemas.microsoft.com/office/drawing/2014/main" id="{73D8B222-FA16-80F2-AD8F-20C394CAD462}"/>
              </a:ext>
            </a:extLst>
          </p:cNvPr>
          <p:cNvSpPr txBox="1"/>
          <p:nvPr/>
        </p:nvSpPr>
        <p:spPr>
          <a:xfrm>
            <a:off x="381420" y="1295400"/>
            <a:ext cx="8381160" cy="521873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Advanced GAN Architectures for Image Enhancement:</a:t>
            </a:r>
            <a:r>
              <a:rPr lang="en-US" sz="1600" b="0" i="0" dirty="0">
                <a:effectLst/>
                <a:latin typeface="Times New Roman" panose="02020603050405020304" pitchFamily="18" charset="0"/>
                <a:cs typeface="Times New Roman" panose="02020603050405020304" pitchFamily="18" charset="0"/>
              </a:rPr>
              <a:t> Develop and refine advanced Generative Adversarial Network (GAN) architectures to improve image fidelity and diversity. This involves exploring innovative approaches to training GANs that enhance the quality and variety of generated images.</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Effective Style Transfer and Fusion Techniques:</a:t>
            </a:r>
            <a:r>
              <a:rPr lang="en-US" sz="1600" b="0" i="0" dirty="0">
                <a:effectLst/>
                <a:latin typeface="Times New Roman" panose="02020603050405020304" pitchFamily="18" charset="0"/>
                <a:cs typeface="Times New Roman" panose="02020603050405020304" pitchFamily="18" charset="0"/>
              </a:rPr>
              <a:t> Explore techniques for effective style transfer and fusion within GANs to encapsulate the essence of diverse training data. This includes investigating methods to seamlessly merge styles from different sources while maintaining visual coherence.</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Privacy-Preserving GANs for Sensitive Data:</a:t>
            </a:r>
            <a:r>
              <a:rPr lang="en-US" sz="1600" b="0" i="0" dirty="0">
                <a:effectLst/>
                <a:latin typeface="Times New Roman" panose="02020603050405020304" pitchFamily="18" charset="0"/>
                <a:cs typeface="Times New Roman" panose="02020603050405020304" pitchFamily="18" charset="0"/>
              </a:rPr>
              <a:t> Investigate techniques to ensure privacy when using GANs for sensitive data. This involves developing methods to generate realistic data for secure information sharing without compromising confidentiality or revealing sensitive details.</a:t>
            </a: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Customized GAN Models for Specific Domains:</a:t>
            </a:r>
            <a:r>
              <a:rPr lang="en-US" sz="1600" b="0" i="0" dirty="0">
                <a:effectLst/>
                <a:latin typeface="Times New Roman" panose="02020603050405020304" pitchFamily="18" charset="0"/>
                <a:cs typeface="Times New Roman" panose="02020603050405020304" pitchFamily="18" charset="0"/>
              </a:rPr>
              <a:t> Customize GAN models for specific domains, such as healthcare or fashion. Tailor the architecture and training process to generate images that align with the unique characteristics and requirements of each field.</a:t>
            </a:r>
          </a:p>
        </p:txBody>
      </p:sp>
    </p:spTree>
    <p:extLst>
      <p:ext uri="{BB962C8B-B14F-4D97-AF65-F5344CB8AC3E}">
        <p14:creationId xmlns:p14="http://schemas.microsoft.com/office/powerpoint/2010/main" val="250710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381420" y="9906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048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3947CA38-8584-6950-0F51-F72140E50C95}"/>
              </a:ext>
            </a:extLst>
          </p:cNvPr>
          <p:cNvSpPr txBox="1"/>
          <p:nvPr/>
        </p:nvSpPr>
        <p:spPr>
          <a:xfrm>
            <a:off x="304800" y="1219200"/>
            <a:ext cx="8763000" cy="5218736"/>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Goodfellow, I., </a:t>
            </a:r>
            <a:r>
              <a:rPr lang="en-IN" sz="1600" b="0" i="0" dirty="0" err="1">
                <a:effectLst/>
                <a:latin typeface="Times New Roman" panose="02020603050405020304" pitchFamily="18" charset="0"/>
                <a:cs typeface="Times New Roman" panose="02020603050405020304" pitchFamily="18" charset="0"/>
              </a:rPr>
              <a:t>Pouget</a:t>
            </a:r>
            <a:r>
              <a:rPr lang="en-IN" sz="1600" b="0" i="0" dirty="0">
                <a:effectLst/>
                <a:latin typeface="Times New Roman" panose="02020603050405020304" pitchFamily="18" charset="0"/>
                <a:cs typeface="Times New Roman" panose="02020603050405020304" pitchFamily="18" charset="0"/>
              </a:rPr>
              <a:t>-Abadie, J., Mirza, M., Xu, B., </a:t>
            </a:r>
            <a:r>
              <a:rPr lang="en-IN" sz="1600" b="0" i="0" dirty="0" err="1">
                <a:effectLst/>
                <a:latin typeface="Times New Roman" panose="02020603050405020304" pitchFamily="18" charset="0"/>
                <a:cs typeface="Times New Roman" panose="02020603050405020304" pitchFamily="18" charset="0"/>
              </a:rPr>
              <a:t>Warde</a:t>
            </a:r>
            <a:r>
              <a:rPr lang="en-IN" sz="1600" b="0" i="0" dirty="0">
                <a:effectLst/>
                <a:latin typeface="Times New Roman" panose="02020603050405020304" pitchFamily="18" charset="0"/>
                <a:cs typeface="Times New Roman" panose="02020603050405020304" pitchFamily="18" charset="0"/>
              </a:rPr>
              <a:t>-Farley, D., </a:t>
            </a:r>
            <a:r>
              <a:rPr lang="en-IN" sz="1600" b="0" i="0" dirty="0" err="1">
                <a:effectLst/>
                <a:latin typeface="Times New Roman" panose="02020603050405020304" pitchFamily="18" charset="0"/>
                <a:cs typeface="Times New Roman" panose="02020603050405020304" pitchFamily="18" charset="0"/>
              </a:rPr>
              <a:t>Ozair</a:t>
            </a:r>
            <a:r>
              <a:rPr lang="en-IN" sz="1600" b="0" i="0" dirty="0">
                <a:effectLst/>
                <a:latin typeface="Times New Roman" panose="02020603050405020304" pitchFamily="18" charset="0"/>
                <a:cs typeface="Times New Roman" panose="02020603050405020304" pitchFamily="18" charset="0"/>
              </a:rPr>
              <a:t>, S., ... &amp; Bengio, Y. (2014). Generative adversarial nets. In Advances in neural information processing systems (pp. 2672-2680).</a:t>
            </a:r>
          </a:p>
          <a:p>
            <a:pPr marL="285750" indent="-285750" algn="l">
              <a:lnSpc>
                <a:spcPct val="150000"/>
              </a:lnSpc>
              <a:buFont typeface="Arial" panose="020B0604020202020204" pitchFamily="34" charset="0"/>
              <a:buChar char="•"/>
            </a:pPr>
            <a:r>
              <a:rPr lang="en-IN" sz="1600" b="0" i="0" dirty="0" err="1">
                <a:effectLst/>
                <a:latin typeface="Times New Roman" panose="02020603050405020304" pitchFamily="18" charset="0"/>
                <a:cs typeface="Times New Roman" panose="02020603050405020304" pitchFamily="18" charset="0"/>
              </a:rPr>
              <a:t>Karras</a:t>
            </a:r>
            <a:r>
              <a:rPr lang="en-IN" sz="1600" b="0" i="0" dirty="0">
                <a:effectLst/>
                <a:latin typeface="Times New Roman" panose="02020603050405020304" pitchFamily="18" charset="0"/>
                <a:cs typeface="Times New Roman" panose="02020603050405020304" pitchFamily="18" charset="0"/>
              </a:rPr>
              <a:t>, T., Laine, S., &amp; Aila, T. (2018). A style-based generator architecture for generative adversarial networks. In Proceedings of the IEEE/CVF conference on computer vision and pattern recognition (pp. 4401-4410).</a:t>
            </a:r>
          </a:p>
          <a:p>
            <a:pPr marL="285750" indent="-285750" algn="l">
              <a:lnSpc>
                <a:spcPct val="150000"/>
              </a:lnSpc>
              <a:buFont typeface="Arial" panose="020B0604020202020204" pitchFamily="34" charset="0"/>
              <a:buChar char="•"/>
            </a:pPr>
            <a:r>
              <a:rPr lang="en-IN" sz="1600" b="0" i="0" dirty="0" err="1">
                <a:effectLst/>
                <a:latin typeface="Times New Roman" panose="02020603050405020304" pitchFamily="18" charset="0"/>
                <a:cs typeface="Times New Roman" panose="02020603050405020304" pitchFamily="18" charset="0"/>
              </a:rPr>
              <a:t>Arjovsky</a:t>
            </a:r>
            <a:r>
              <a:rPr lang="en-IN" sz="1600" b="0" i="0" dirty="0">
                <a:effectLst/>
                <a:latin typeface="Times New Roman" panose="02020603050405020304" pitchFamily="18" charset="0"/>
                <a:cs typeface="Times New Roman" panose="02020603050405020304" pitchFamily="18" charset="0"/>
              </a:rPr>
              <a:t>, M., </a:t>
            </a:r>
            <a:r>
              <a:rPr lang="en-IN" sz="1600" b="0" i="0" dirty="0" err="1">
                <a:effectLst/>
                <a:latin typeface="Times New Roman" panose="02020603050405020304" pitchFamily="18" charset="0"/>
                <a:cs typeface="Times New Roman" panose="02020603050405020304" pitchFamily="18" charset="0"/>
              </a:rPr>
              <a:t>Chintala</a:t>
            </a:r>
            <a:r>
              <a:rPr lang="en-IN" sz="1600" b="0" i="0" dirty="0">
                <a:effectLst/>
                <a:latin typeface="Times New Roman" panose="02020603050405020304" pitchFamily="18" charset="0"/>
                <a:cs typeface="Times New Roman" panose="02020603050405020304" pitchFamily="18" charset="0"/>
              </a:rPr>
              <a:t>, S., &amp; </a:t>
            </a:r>
            <a:r>
              <a:rPr lang="en-IN" sz="1600" b="0" i="0" dirty="0" err="1">
                <a:effectLst/>
                <a:latin typeface="Times New Roman" panose="02020603050405020304" pitchFamily="18" charset="0"/>
                <a:cs typeface="Times New Roman" panose="02020603050405020304" pitchFamily="18" charset="0"/>
              </a:rPr>
              <a:t>Bottou</a:t>
            </a:r>
            <a:r>
              <a:rPr lang="en-IN" sz="1600" b="0" i="0" dirty="0">
                <a:effectLst/>
                <a:latin typeface="Times New Roman" panose="02020603050405020304" pitchFamily="18" charset="0"/>
                <a:cs typeface="Times New Roman" panose="02020603050405020304" pitchFamily="18" charset="0"/>
              </a:rPr>
              <a:t>, L. (2017). Wasserstein generative adversarial networks. In Proceedings of the 34th International Conference on Machine Learning-Volume 70 (pp. 214-223). JMLR. org.</a:t>
            </a:r>
          </a:p>
          <a:p>
            <a:pPr marL="285750" indent="-285750" algn="l">
              <a:lnSpc>
                <a:spcPct val="150000"/>
              </a:lnSpc>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Radford, A., Metz, L., &amp; </a:t>
            </a:r>
            <a:r>
              <a:rPr lang="en-IN" sz="1600" b="0" i="0" dirty="0" err="1">
                <a:effectLst/>
                <a:latin typeface="Times New Roman" panose="02020603050405020304" pitchFamily="18" charset="0"/>
                <a:cs typeface="Times New Roman" panose="02020603050405020304" pitchFamily="18" charset="0"/>
              </a:rPr>
              <a:t>Chintala</a:t>
            </a:r>
            <a:r>
              <a:rPr lang="en-IN" sz="1600" b="0" i="0" dirty="0">
                <a:effectLst/>
                <a:latin typeface="Times New Roman" panose="02020603050405020304" pitchFamily="18" charset="0"/>
                <a:cs typeface="Times New Roman" panose="02020603050405020304" pitchFamily="18" charset="0"/>
              </a:rPr>
              <a:t>, S. (2015). Unsupervised representation learning with deep convolutional generative adversarial networks. </a:t>
            </a:r>
            <a:r>
              <a:rPr lang="en-IN" sz="1600" b="0" i="0" dirty="0" err="1">
                <a:effectLst/>
                <a:latin typeface="Times New Roman" panose="02020603050405020304" pitchFamily="18" charset="0"/>
                <a:cs typeface="Times New Roman" panose="02020603050405020304" pitchFamily="18" charset="0"/>
              </a:rPr>
              <a:t>arXiv</a:t>
            </a:r>
            <a:r>
              <a:rPr lang="en-IN" sz="1600" b="0" i="0" dirty="0">
                <a:effectLst/>
                <a:latin typeface="Times New Roman" panose="02020603050405020304" pitchFamily="18" charset="0"/>
                <a:cs typeface="Times New Roman" panose="02020603050405020304" pitchFamily="18" charset="0"/>
              </a:rPr>
              <a:t> preprint arXiv:1511.06434.</a:t>
            </a:r>
          </a:p>
          <a:p>
            <a:pPr marL="285750" indent="-285750" algn="l">
              <a:lnSpc>
                <a:spcPct val="150000"/>
              </a:lnSpc>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Zhang, H., Xu, T., Li, H., Zhang, S., Wang, X., Huang, X., &amp; Metaxas, D. (2017). </a:t>
            </a:r>
            <a:r>
              <a:rPr lang="en-IN" sz="1600" b="0" i="0" dirty="0" err="1">
                <a:effectLst/>
                <a:latin typeface="Times New Roman" panose="02020603050405020304" pitchFamily="18" charset="0"/>
                <a:cs typeface="Times New Roman" panose="02020603050405020304" pitchFamily="18" charset="0"/>
              </a:rPr>
              <a:t>Stackgan</a:t>
            </a:r>
            <a:r>
              <a:rPr lang="en-IN" sz="1600" b="0" i="0" dirty="0">
                <a:effectLst/>
                <a:latin typeface="Times New Roman" panose="02020603050405020304" pitchFamily="18" charset="0"/>
                <a:cs typeface="Times New Roman" panose="02020603050405020304" pitchFamily="18" charset="0"/>
              </a:rPr>
              <a:t>: Text to photo-realistic image synthesis with stacked generative adversarial networks. In Proceedings of the IEEE international conference on computer vision (pp. 5907-5915).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6201" y="264417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62000" y="373212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124620" y="2971800"/>
            <a:ext cx="28947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50B2FD3E-2BBB-448B-908D-BC46E900A305}"/>
              </a:ext>
            </a:extLst>
          </p:cNvPr>
          <p:cNvSpPr txBox="1"/>
          <p:nvPr/>
        </p:nvSpPr>
        <p:spPr>
          <a:xfrm>
            <a:off x="315829" y="1175928"/>
            <a:ext cx="8663902" cy="5588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"Generative Neural Networks for Novel Image Generation" project seeks to broaden the creative and generative capabilities of neural networks, moving beyond traditional discriminative models.</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contrast to previous applications focused on input-to-output mappings, this project explores generative models. It shifts the focus from decision-making tasks like image classification to creating entirely new and unique creative content.</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At its core, the project empowers neural networks to craft images that encapsulate the style and essence of existing training data, introducing diversity and creativity in the synthesis of new, yet familiar, visuals.</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Beyond artistic endeavors, the project holds practical value in data augmentation. It offers a solution to data scarcity by generating synthetic content that enhances machine learning model performance.</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impact of this project extends across industries. The project addresses data privacy concerns by enabling information sharing without compromising sensitive details. By bridging technology and creativity, it innovates and enriches data science, showcasing the significance of synthetic data in addressing data scarcity and privacy concerns.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886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2476500" y="3041329"/>
            <a:ext cx="41910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 Introduction</a:t>
            </a:r>
            <a:endParaRPr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322C776C-E3B0-4068-8DD0-9725D0F6FE23}"/>
              </a:ext>
            </a:extLst>
          </p:cNvPr>
          <p:cNvSpPr txBox="1"/>
          <p:nvPr/>
        </p:nvSpPr>
        <p:spPr>
          <a:xfrm>
            <a:off x="304800" y="1371600"/>
            <a:ext cx="8533560" cy="521873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"Novel images" in this project context refer to creative outputs generated by a neural network, unseen in the training dataset, closely mimicking the characteristics and patterns of existing images.</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"Generative Neural Networks for Novel Image Generation" project aims to extend neural networks beyond traditional applications, focusing on generative models. The goal is to train these models to create entirely new visual content resembling a predefined set of training images.</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Unlike traditional neural network applications for decision-making tasks, this project represents a shift towards creativity. It involves the synthesis of visual content rather than making determinations based on existing data.</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core objective is to train neural networks to generate images with novelty and diversity</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By expanding the applications of neural networks, this project contributes to artistic expression, creative design, and data augmentation, showcasing the model's ingenuity in capturing  details.</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novel images crafted through this project serve as a testament to the model's creativity, highlighting its capacity to generate unique outputs that capture the essence of the training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48000" y="38091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905000" y="3048840"/>
            <a:ext cx="556260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 Survey </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06133-7E39-45FC-D47B-F0A631323B14}"/>
              </a:ext>
            </a:extLst>
          </p:cNvPr>
          <p:cNvSpPr txBox="1"/>
          <p:nvPr/>
        </p:nvSpPr>
        <p:spPr>
          <a:xfrm>
            <a:off x="457200" y="381000"/>
            <a:ext cx="3581400" cy="584775"/>
          </a:xfrm>
          <a:prstGeom prst="rect">
            <a:avLst/>
          </a:prstGeom>
          <a:noFill/>
        </p:spPr>
        <p:txBody>
          <a:bodyPr wrap="square">
            <a:spAutoFit/>
          </a:bodyPr>
          <a:lstStyle/>
          <a:p>
            <a:r>
              <a:rPr lang="en-US" sz="3200" b="1" dirty="0">
                <a:solidFill>
                  <a:srgbClr val="C00000"/>
                </a:solidFill>
                <a:latin typeface="+mj-lt"/>
              </a:rPr>
              <a:t>Existing Systems </a:t>
            </a:r>
          </a:p>
        </p:txBody>
      </p:sp>
      <p:sp>
        <p:nvSpPr>
          <p:cNvPr id="4" name="CustomShape 1">
            <a:extLst>
              <a:ext uri="{FF2B5EF4-FFF2-40B4-BE49-F238E27FC236}">
                <a16:creationId xmlns:a16="http://schemas.microsoft.com/office/drawing/2014/main" id="{BFB670FA-7F05-CD06-FEFC-19D4F79CC404}"/>
              </a:ext>
            </a:extLst>
          </p:cNvPr>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1AF2B5AA-B0A6-6A55-C64C-FCF69EAAB2B2}"/>
              </a:ext>
            </a:extLst>
          </p:cNvPr>
          <p:cNvSpPr txBox="1"/>
          <p:nvPr/>
        </p:nvSpPr>
        <p:spPr>
          <a:xfrm>
            <a:off x="381420" y="1466868"/>
            <a:ext cx="8381160" cy="5016758"/>
          </a:xfrm>
          <a:prstGeom prst="rect">
            <a:avLst/>
          </a:prstGeom>
          <a:noFill/>
        </p:spPr>
        <p:txBody>
          <a:bodyPr wrap="square">
            <a:spAutoFit/>
          </a:bodyPr>
          <a:lstStyle/>
          <a:p>
            <a:pPr marL="285750" indent="-285750" algn="just">
              <a:buFont typeface="Arial" panose="020B0604020202020204" pitchFamily="34" charset="0"/>
              <a:buChar char="•"/>
            </a:pPr>
            <a:r>
              <a:rPr lang="en-IN" sz="1600" b="1" dirty="0"/>
              <a:t>DALL-E 2 </a:t>
            </a:r>
            <a:r>
              <a:rPr lang="en-IN" sz="1600" dirty="0"/>
              <a:t>- Scaling diffusion models to generate realistic images and videos from text:  1. Application of diffusion models for generating images and videos from texts.</a:t>
            </a:r>
          </a:p>
          <a:p>
            <a:pPr algn="just"/>
            <a:r>
              <a:rPr lang="en-IN" sz="1600" dirty="0"/>
              <a:t>     2. Emphasizes scalability in handling large-scale image and video generation tasks.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Imagen</a:t>
            </a:r>
            <a:r>
              <a:rPr lang="en-IN" sz="1600" dirty="0"/>
              <a:t> - A diffusion model for text-to-image synthesis:</a:t>
            </a:r>
          </a:p>
          <a:p>
            <a:pPr algn="just"/>
            <a:r>
              <a:rPr lang="en-IN" sz="1600" dirty="0"/>
              <a:t>      1. Focuses on text-to-image synthesis using diffusion models.</a:t>
            </a:r>
          </a:p>
          <a:p>
            <a:pPr algn="just"/>
            <a:r>
              <a:rPr lang="en-IN" sz="1600" dirty="0"/>
              <a:t>      2. It aims to bridge the gap between textual descriptions and visual representations.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VQ-GAN</a:t>
            </a:r>
            <a:r>
              <a:rPr lang="en-IN" sz="1600" dirty="0"/>
              <a:t> - Training a diffusion model on images with masked autoencoders:</a:t>
            </a:r>
          </a:p>
          <a:p>
            <a:pPr algn="just"/>
            <a:r>
              <a:rPr lang="en-IN" sz="1600" dirty="0"/>
              <a:t>      1. Utilizes autoencoders within a diffusion model framework for image generation.</a:t>
            </a:r>
          </a:p>
          <a:p>
            <a:pPr algn="just"/>
            <a:r>
              <a:rPr lang="en-IN" sz="1600" dirty="0"/>
              <a:t>      2. Addresses training challenges and improves the quality of generated images.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Parti</a:t>
            </a:r>
            <a:r>
              <a:rPr lang="en-IN" sz="1600" dirty="0"/>
              <a:t> - A modal-parallel diffusion model for high-resolution image generation :</a:t>
            </a:r>
          </a:p>
          <a:p>
            <a:pPr algn="just"/>
            <a:r>
              <a:rPr lang="en-IN" sz="1600" dirty="0"/>
              <a:t>     1. Introduces a modal-parallel diffusion model for high-resolution image generation.</a:t>
            </a:r>
          </a:p>
          <a:p>
            <a:pPr algn="just"/>
            <a:r>
              <a:rPr lang="en-IN" sz="1600" dirty="0"/>
              <a:t>     2. Enhances image quality and resolution through parallel processing techniques.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Cycle-Consistent Adversarial Networks</a:t>
            </a:r>
            <a:r>
              <a:rPr lang="en-IN" sz="1600" dirty="0"/>
              <a:t>:</a:t>
            </a:r>
          </a:p>
          <a:p>
            <a:pPr algn="just"/>
            <a:r>
              <a:rPr lang="en-IN" sz="1600" dirty="0"/>
              <a:t>     1. Focuses on unpaired image-to-image translation using adversarial networks.</a:t>
            </a:r>
          </a:p>
          <a:p>
            <a:pPr algn="just"/>
            <a:r>
              <a:rPr lang="en-IN" sz="1600" dirty="0"/>
              <a:t>     2. Enables the transformation of images without paired examples.</a:t>
            </a:r>
          </a:p>
          <a:p>
            <a:pPr algn="just"/>
            <a:endParaRPr lang="en-IN" sz="1600" dirty="0"/>
          </a:p>
        </p:txBody>
      </p:sp>
    </p:spTree>
    <p:extLst>
      <p:ext uri="{BB962C8B-B14F-4D97-AF65-F5344CB8AC3E}">
        <p14:creationId xmlns:p14="http://schemas.microsoft.com/office/powerpoint/2010/main" val="272083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D4032-8111-CE32-6E0C-8470116AF977}"/>
              </a:ext>
            </a:extLst>
          </p:cNvPr>
          <p:cNvSpPr txBox="1"/>
          <p:nvPr/>
        </p:nvSpPr>
        <p:spPr>
          <a:xfrm>
            <a:off x="457200" y="381000"/>
            <a:ext cx="5867400" cy="584775"/>
          </a:xfrm>
          <a:prstGeom prst="rect">
            <a:avLst/>
          </a:prstGeom>
          <a:noFill/>
        </p:spPr>
        <p:txBody>
          <a:bodyPr wrap="square">
            <a:spAutoFit/>
          </a:bodyPr>
          <a:lstStyle/>
          <a:p>
            <a:r>
              <a:rPr lang="en-US" sz="3200" b="1" dirty="0">
                <a:solidFill>
                  <a:srgbClr val="C00000"/>
                </a:solidFill>
                <a:latin typeface="+mj-lt"/>
              </a:rPr>
              <a:t>Problems in Existing System</a:t>
            </a:r>
          </a:p>
        </p:txBody>
      </p:sp>
      <p:sp>
        <p:nvSpPr>
          <p:cNvPr id="4" name="CustomShape 1">
            <a:extLst>
              <a:ext uri="{FF2B5EF4-FFF2-40B4-BE49-F238E27FC236}">
                <a16:creationId xmlns:a16="http://schemas.microsoft.com/office/drawing/2014/main" id="{41B85DC8-7649-881B-E9B5-2F458826C09B}"/>
              </a:ext>
            </a:extLst>
          </p:cNvPr>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63EF1D4E-F562-BD08-CD4C-EA89C67C353A}"/>
              </a:ext>
            </a:extLst>
          </p:cNvPr>
          <p:cNvSpPr txBox="1"/>
          <p:nvPr/>
        </p:nvSpPr>
        <p:spPr>
          <a:xfrm>
            <a:off x="381420" y="1371600"/>
            <a:ext cx="8381160" cy="5262979"/>
          </a:xfrm>
          <a:prstGeom prst="rect">
            <a:avLst/>
          </a:prstGeom>
          <a:noFill/>
        </p:spPr>
        <p:txBody>
          <a:bodyPr wrap="square">
            <a:spAutoFit/>
          </a:bodyPr>
          <a:lstStyle/>
          <a:p>
            <a:pPr marL="285750" indent="-285750" algn="just">
              <a:buFont typeface="Arial" panose="020B0604020202020204" pitchFamily="34" charset="0"/>
              <a:buChar char="•"/>
            </a:pPr>
            <a:r>
              <a:rPr lang="en-IN" sz="1600" b="1" dirty="0"/>
              <a:t>Lack of Consistency</a:t>
            </a:r>
            <a:r>
              <a:rPr lang="en-IN" sz="1600" dirty="0"/>
              <a:t>: Some existing systems may suffer from inconsistencies in generating realistic images or videos from textual inputs.</a:t>
            </a:r>
          </a:p>
          <a:p>
            <a:pPr algn="just"/>
            <a:endParaRPr lang="en-IN" sz="1600" dirty="0"/>
          </a:p>
          <a:p>
            <a:pPr marL="285750" indent="-285750" algn="just">
              <a:buFont typeface="Arial" panose="020B0604020202020204" pitchFamily="34" charset="0"/>
              <a:buChar char="•"/>
            </a:pPr>
            <a:r>
              <a:rPr lang="en-IN" sz="1600" b="1" dirty="0"/>
              <a:t>Training Complexity</a:t>
            </a:r>
            <a:r>
              <a:rPr lang="en-IN" sz="1600" dirty="0"/>
              <a:t>: Diffusion models and GANs often require complex training procedures, making them computationally intensive and time-consuming.</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Limited Resolution</a:t>
            </a:r>
            <a:r>
              <a:rPr lang="en-IN" sz="1600" dirty="0"/>
              <a:t>: Certain models may struggle to generate high-resolution images without compromising on quality or stability.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Semantic Gap</a:t>
            </a:r>
            <a:r>
              <a:rPr lang="en-IN" sz="1600" dirty="0"/>
              <a:t>: Bridging the semantic gap between textual descriptions and visual representations remains a challenge, affecting the accuracy of generated outputs.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Training Data Requirements</a:t>
            </a:r>
            <a:r>
              <a:rPr lang="en-IN" sz="1600" dirty="0"/>
              <a:t>: Models like GANs often require large volumes of training data, which may not always be readily available or easy to obtain.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Mode Collapse</a:t>
            </a:r>
            <a:r>
              <a:rPr lang="en-IN" sz="1600" dirty="0"/>
              <a:t>: GANs, in particular, are susceptible to mode collapse, where the generator produces limited varieties of outputs, reducing diversity in generated images.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Domain Shift</a:t>
            </a:r>
            <a:r>
              <a:rPr lang="en-IN" sz="1600" dirty="0"/>
              <a:t>: Unpaired image-to-image translation methods may encounter issues with domain shift, where the characteristics of source and target domains differ significantly, leading to suboptimal results.</a:t>
            </a:r>
          </a:p>
        </p:txBody>
      </p:sp>
    </p:spTree>
    <p:extLst>
      <p:ext uri="{BB962C8B-B14F-4D97-AF65-F5344CB8AC3E}">
        <p14:creationId xmlns:p14="http://schemas.microsoft.com/office/powerpoint/2010/main" val="349842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10580</TotalTime>
  <Words>2282</Words>
  <Application>Microsoft Office PowerPoint</Application>
  <PresentationFormat>On-screen Show (4:3)</PresentationFormat>
  <Paragraphs>160</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Anusha Pulipati</cp:lastModifiedBy>
  <cp:revision>726</cp:revision>
  <dcterms:modified xsi:type="dcterms:W3CDTF">2024-03-22T06:50:29Z</dcterms:modified>
</cp:coreProperties>
</file>