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61" r:id="rId6"/>
    <p:sldId id="265" r:id="rId7"/>
    <p:sldId id="260" r:id="rId8"/>
    <p:sldId id="264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4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72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82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0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8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21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21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5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9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3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0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3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0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6A8B27-73DE-45C1-8F44-49D86F505AF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2FE2-6084-4C56-B7AF-40C23EC0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74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runkolla/SER502-Spring2018-Team1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8C177-73DF-40C1-9C45-FA7783B76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993025"/>
            <a:ext cx="10260990" cy="1465802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SER 502 – Team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BA2E7-5486-4249-9FBF-97FFE06E4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Tarun Kolla – 1213401629</a:t>
            </a: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Naga Ravi </a:t>
            </a:r>
            <a:r>
              <a:rPr lang="en-US" sz="1400" b="1" dirty="0" err="1">
                <a:solidFill>
                  <a:schemeClr val="bg2"/>
                </a:solidFill>
              </a:rPr>
              <a:t>Teja</a:t>
            </a:r>
            <a:r>
              <a:rPr lang="en-US" sz="1400" b="1" dirty="0">
                <a:solidFill>
                  <a:schemeClr val="bg2"/>
                </a:solidFill>
              </a:rPr>
              <a:t> </a:t>
            </a:r>
            <a:r>
              <a:rPr lang="en-US" sz="1400" b="1" dirty="0" err="1">
                <a:solidFill>
                  <a:schemeClr val="bg2"/>
                </a:solidFill>
              </a:rPr>
              <a:t>Thoram</a:t>
            </a:r>
            <a:r>
              <a:rPr lang="en-US" sz="1400" b="1" dirty="0">
                <a:solidFill>
                  <a:schemeClr val="bg2"/>
                </a:solidFill>
              </a:rPr>
              <a:t> – 1212933421</a:t>
            </a: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Koushik Kotamraju – 1213181383</a:t>
            </a: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Pranav Mandadi - *</a:t>
            </a:r>
          </a:p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bg2"/>
                </a:solidFill>
              </a:rPr>
              <a:t>GitHub repo - </a:t>
            </a:r>
            <a:r>
              <a:rPr lang="en-US" sz="1400" b="1" dirty="0">
                <a:solidFill>
                  <a:schemeClr val="bg2"/>
                </a:solidFill>
                <a:hlinkClick r:id="rId3"/>
              </a:rPr>
              <a:t>https://github.com/tarunkolla/SER502-Spring2018-Team16</a:t>
            </a:r>
            <a:endParaRPr lang="en-US" sz="1400" b="1" dirty="0">
              <a:solidFill>
                <a:schemeClr val="bg2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b="1" dirty="0" err="1">
                <a:solidFill>
                  <a:schemeClr val="bg2"/>
                </a:solidFill>
              </a:rPr>
              <a:t>Youtube</a:t>
            </a:r>
            <a:r>
              <a:rPr lang="en-US" sz="1400" b="1" dirty="0">
                <a:solidFill>
                  <a:schemeClr val="bg2"/>
                </a:solidFill>
              </a:rPr>
              <a:t> link: </a:t>
            </a:r>
          </a:p>
        </p:txBody>
      </p:sp>
    </p:spTree>
    <p:extLst>
      <p:ext uri="{BB962C8B-B14F-4D97-AF65-F5344CB8AC3E}">
        <p14:creationId xmlns:p14="http://schemas.microsoft.com/office/powerpoint/2010/main" val="242169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CB4FC37-E213-46E4-9ADC-442D1A1B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61010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58BE-FD6F-462E-B477-66BC5D97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128"/>
          </a:xfrm>
        </p:spPr>
        <p:txBody>
          <a:bodyPr/>
          <a:lstStyle/>
          <a:p>
            <a:r>
              <a:rPr lang="en-US" dirty="0"/>
              <a:t>FISH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D244-F8BD-4366-8B24-7ADB03E2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318846"/>
            <a:ext cx="9791337" cy="4929553"/>
          </a:xfrm>
        </p:spPr>
        <p:txBody>
          <a:bodyPr/>
          <a:lstStyle/>
          <a:p>
            <a:r>
              <a:rPr lang="en-US" dirty="0"/>
              <a:t>FISH is a simple programming language designed using JAVA, inspired by Python and Standard ML</a:t>
            </a:r>
          </a:p>
          <a:p>
            <a:r>
              <a:rPr lang="en-US" dirty="0"/>
              <a:t>Parse tree and Intermediate byte code is generated using ANTLR</a:t>
            </a:r>
          </a:p>
          <a:p>
            <a:r>
              <a:rPr lang="en-US" dirty="0"/>
              <a:t>Runtime written in JAVA</a:t>
            </a:r>
          </a:p>
          <a:p>
            <a:r>
              <a:rPr lang="en-US" dirty="0"/>
              <a:t>Language Design:</a:t>
            </a:r>
          </a:p>
          <a:p>
            <a:pPr lvl="1"/>
            <a:r>
              <a:rPr lang="en-US" dirty="0"/>
              <a:t>Every program must lie between “</a:t>
            </a:r>
            <a:r>
              <a:rPr lang="en-US" dirty="0" err="1"/>
              <a:t>startFISH</a:t>
            </a:r>
            <a:r>
              <a:rPr lang="en-US" dirty="0"/>
              <a:t>” and “</a:t>
            </a:r>
            <a:r>
              <a:rPr lang="en-US" dirty="0" err="1"/>
              <a:t>endFISH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Input program should have .fish file extension</a:t>
            </a:r>
          </a:p>
          <a:p>
            <a:pPr lvl="1"/>
            <a:r>
              <a:rPr lang="en-US" dirty="0"/>
              <a:t>Intermediate code generated as &lt;</a:t>
            </a:r>
            <a:r>
              <a:rPr lang="en-US" dirty="0" err="1"/>
              <a:t>program_name.fish.ic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This intermediate code is processed by runtime to generate program output</a:t>
            </a:r>
          </a:p>
        </p:txBody>
      </p:sp>
    </p:spTree>
    <p:extLst>
      <p:ext uri="{BB962C8B-B14F-4D97-AF65-F5344CB8AC3E}">
        <p14:creationId xmlns:p14="http://schemas.microsoft.com/office/powerpoint/2010/main" val="232855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8B1291-0BEA-4BEB-B7C5-89A67119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Design: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FF75BD-71B8-4A08-AD8C-25DA9284E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831" y="1327638"/>
            <a:ext cx="3734338" cy="50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7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A9E6-5846-4DC6-A6AD-604795E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639A-2C4D-4BE3-85D5-32CEC8B4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Compiler:</a:t>
            </a:r>
          </a:p>
          <a:p>
            <a:pPr lvl="1"/>
            <a:r>
              <a:rPr lang="en-US" dirty="0"/>
              <a:t>Based on JAVA Environment</a:t>
            </a:r>
          </a:p>
          <a:p>
            <a:pPr lvl="1"/>
            <a:r>
              <a:rPr lang="en-US" dirty="0"/>
              <a:t>ANTLR4 used to generate </a:t>
            </a:r>
            <a:r>
              <a:rPr lang="en-US" dirty="0" err="1"/>
              <a:t>Lexer</a:t>
            </a:r>
            <a:r>
              <a:rPr lang="en-US" dirty="0"/>
              <a:t> and Parser</a:t>
            </a:r>
          </a:p>
          <a:p>
            <a:r>
              <a:rPr lang="en-US" dirty="0"/>
              <a:t>Run Time:</a:t>
            </a:r>
          </a:p>
          <a:p>
            <a:pPr lvl="1"/>
            <a:r>
              <a:rPr lang="en-US" dirty="0"/>
              <a:t>JAVA : Used to build the entire project JDK 1.8</a:t>
            </a:r>
          </a:p>
          <a:p>
            <a:pPr lvl="1"/>
            <a:r>
              <a:rPr lang="en-US" dirty="0"/>
              <a:t>Eclipse : Used as IDE </a:t>
            </a:r>
          </a:p>
        </p:txBody>
      </p:sp>
    </p:spTree>
    <p:extLst>
      <p:ext uri="{BB962C8B-B14F-4D97-AF65-F5344CB8AC3E}">
        <p14:creationId xmlns:p14="http://schemas.microsoft.com/office/powerpoint/2010/main" val="55674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3968-2D5C-4154-A23F-72EBD74D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FISH: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C6E0-D571-45B2-9E8E-4E3014D76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Datatypes: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8A31B9-B44F-4CBF-AA9C-2FEA2104445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1043354"/>
          </a:xfrm>
        </p:spPr>
        <p:txBody>
          <a:bodyPr>
            <a:no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Integer Numbers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Real Numbers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BOOLEAN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C1A7B-B719-432C-84E2-AB49DC7B1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4136" y="1981200"/>
            <a:ext cx="2936241" cy="576262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Arithmetic Operations: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9A8F16-E245-4055-9CCF-69A72E38BF6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Add +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Subtract -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Multiply *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Divide /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/>
              <a:t>Mod %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E54CE-DCFF-4AFA-B46A-DC87C45879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Relational Operations: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9D47F2-E2A2-4EC0-996F-05B4766CC70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4270131" cy="3589338"/>
          </a:xfrm>
        </p:spPr>
        <p:txBody>
          <a:bodyPr>
            <a:norm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Equals ==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NotEqualTo</a:t>
            </a:r>
            <a:r>
              <a:rPr lang="en-US" sz="1400" dirty="0"/>
              <a:t> !=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LessThan</a:t>
            </a:r>
            <a:r>
              <a:rPr lang="en-US" sz="1400" dirty="0"/>
              <a:t> &lt;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LessThanEqualTo</a:t>
            </a:r>
            <a:r>
              <a:rPr lang="en-US" sz="1400" dirty="0"/>
              <a:t> &lt;=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GreaterThan</a:t>
            </a:r>
            <a:r>
              <a:rPr lang="en-US" sz="1400" dirty="0"/>
              <a:t> &gt;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GreaterThanEqualTo</a:t>
            </a:r>
            <a:r>
              <a:rPr lang="en-US" sz="1400" dirty="0"/>
              <a:t> &gt;=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D9DA6-3C2A-4B9C-826C-39BAAE37EB0C}"/>
              </a:ext>
            </a:extLst>
          </p:cNvPr>
          <p:cNvSpPr txBox="1"/>
          <p:nvPr/>
        </p:nvSpPr>
        <p:spPr>
          <a:xfrm>
            <a:off x="646111" y="4536831"/>
            <a:ext cx="292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 &amp;&amp;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||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15B794-F20B-43A7-88B7-2DEF9AF2B211}"/>
              </a:ext>
            </a:extLst>
          </p:cNvPr>
          <p:cNvSpPr txBox="1">
            <a:spLocks/>
          </p:cNvSpPr>
          <p:nvPr/>
        </p:nvSpPr>
        <p:spPr>
          <a:xfrm>
            <a:off x="621440" y="3887238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/>
              <a:t>Logical Operations:</a:t>
            </a:r>
          </a:p>
        </p:txBody>
      </p:sp>
    </p:spTree>
    <p:extLst>
      <p:ext uri="{BB962C8B-B14F-4D97-AF65-F5344CB8AC3E}">
        <p14:creationId xmlns:p14="http://schemas.microsoft.com/office/powerpoint/2010/main" val="61193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213E-BA04-4A43-A9C3-5BA56925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5E982-4D18-4006-A1AC-8C99D58ED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General Statements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66636-FB5C-40BF-A11B-74888F4E68C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Assignment Statement “=”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Declaration Statement “$”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“read f”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“write “result = ””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7FBC4-0742-4474-8E76-1773EAAE6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b="1" dirty="0"/>
              <a:t>Conditional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4A3213-D9B5-4BE8-87A7-7A337F3954C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(condition):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&lt;statements&gt;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&lt;optional else&gt;: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&lt;statements&gt;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endif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304157-30E0-4902-B25B-87C252E01C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/>
              <a:t>Iterative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742AAE-50A5-44B1-9506-0B129AF6D0B0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loop (condition):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&lt;statements&gt;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endloop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1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C558-E8F8-4021-84E3-55CFA533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0E120F-FF3E-4378-9637-EFA635AC665B}"/>
              </a:ext>
            </a:extLst>
          </p:cNvPr>
          <p:cNvGrpSpPr/>
          <p:nvPr/>
        </p:nvGrpSpPr>
        <p:grpSpPr>
          <a:xfrm>
            <a:off x="729761" y="2220540"/>
            <a:ext cx="9829800" cy="2784213"/>
            <a:chOff x="1107681" y="3142351"/>
            <a:chExt cx="7208397" cy="201633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FA8992-50D8-4305-B6AF-5BCBA3EA602B}"/>
                </a:ext>
              </a:extLst>
            </p:cNvPr>
            <p:cNvSpPr/>
            <p:nvPr/>
          </p:nvSpPr>
          <p:spPr>
            <a:xfrm>
              <a:off x="1684353" y="3142351"/>
              <a:ext cx="2306687" cy="2016334"/>
            </a:xfrm>
            <a:custGeom>
              <a:avLst/>
              <a:gdLst>
                <a:gd name="connsiteX0" fmla="*/ 0 w 2306687"/>
                <a:gd name="connsiteY0" fmla="*/ 302450 h 2016334"/>
                <a:gd name="connsiteX1" fmla="*/ 1298520 w 2306687"/>
                <a:gd name="connsiteY1" fmla="*/ 302450 h 2016334"/>
                <a:gd name="connsiteX2" fmla="*/ 1298520 w 2306687"/>
                <a:gd name="connsiteY2" fmla="*/ 0 h 2016334"/>
                <a:gd name="connsiteX3" fmla="*/ 2306687 w 2306687"/>
                <a:gd name="connsiteY3" fmla="*/ 1008167 h 2016334"/>
                <a:gd name="connsiteX4" fmla="*/ 1298520 w 2306687"/>
                <a:gd name="connsiteY4" fmla="*/ 2016334 h 2016334"/>
                <a:gd name="connsiteX5" fmla="*/ 1298520 w 2306687"/>
                <a:gd name="connsiteY5" fmla="*/ 1713884 h 2016334"/>
                <a:gd name="connsiteX6" fmla="*/ 0 w 2306687"/>
                <a:gd name="connsiteY6" fmla="*/ 1713884 h 2016334"/>
                <a:gd name="connsiteX7" fmla="*/ 0 w 2306687"/>
                <a:gd name="connsiteY7" fmla="*/ 302450 h 201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6687" h="2016334">
                  <a:moveTo>
                    <a:pt x="0" y="302450"/>
                  </a:moveTo>
                  <a:lnTo>
                    <a:pt x="1298520" y="302450"/>
                  </a:lnTo>
                  <a:lnTo>
                    <a:pt x="1298520" y="0"/>
                  </a:lnTo>
                  <a:lnTo>
                    <a:pt x="2306687" y="1008167"/>
                  </a:lnTo>
                  <a:lnTo>
                    <a:pt x="1298520" y="2016334"/>
                  </a:lnTo>
                  <a:lnTo>
                    <a:pt x="1298520" y="1713884"/>
                  </a:lnTo>
                  <a:lnTo>
                    <a:pt x="0" y="1713884"/>
                  </a:lnTo>
                  <a:lnTo>
                    <a:pt x="0" y="30245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7472" tIns="315150" rIns="630905" bIns="31515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Compiler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57FAA17-931B-47AB-A6B3-785FD3AAA0F6}"/>
                </a:ext>
              </a:extLst>
            </p:cNvPr>
            <p:cNvSpPr/>
            <p:nvPr/>
          </p:nvSpPr>
          <p:spPr>
            <a:xfrm>
              <a:off x="1107681" y="3573847"/>
              <a:ext cx="1153343" cy="1153343"/>
            </a:xfrm>
            <a:custGeom>
              <a:avLst/>
              <a:gdLst>
                <a:gd name="connsiteX0" fmla="*/ 0 w 1153343"/>
                <a:gd name="connsiteY0" fmla="*/ 576672 h 1153343"/>
                <a:gd name="connsiteX1" fmla="*/ 576672 w 1153343"/>
                <a:gd name="connsiteY1" fmla="*/ 0 h 1153343"/>
                <a:gd name="connsiteX2" fmla="*/ 1153344 w 1153343"/>
                <a:gd name="connsiteY2" fmla="*/ 576672 h 1153343"/>
                <a:gd name="connsiteX3" fmla="*/ 576672 w 1153343"/>
                <a:gd name="connsiteY3" fmla="*/ 1153344 h 1153343"/>
                <a:gd name="connsiteX4" fmla="*/ 0 w 1153343"/>
                <a:gd name="connsiteY4" fmla="*/ 576672 h 11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343" h="1153343">
                  <a:moveTo>
                    <a:pt x="0" y="576672"/>
                  </a:moveTo>
                  <a:cubicBezTo>
                    <a:pt x="0" y="258185"/>
                    <a:pt x="258185" y="0"/>
                    <a:pt x="576672" y="0"/>
                  </a:cubicBezTo>
                  <a:cubicBezTo>
                    <a:pt x="895159" y="0"/>
                    <a:pt x="1153344" y="258185"/>
                    <a:pt x="1153344" y="576672"/>
                  </a:cubicBezTo>
                  <a:cubicBezTo>
                    <a:pt x="1153344" y="895159"/>
                    <a:pt x="895159" y="1153344"/>
                    <a:pt x="576672" y="1153344"/>
                  </a:cubicBezTo>
                  <a:cubicBezTo>
                    <a:pt x="258185" y="1153344"/>
                    <a:pt x="0" y="895159"/>
                    <a:pt x="0" y="57667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253" tIns="175253" rIns="175253" bIns="175253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Source code </a:t>
              </a:r>
              <a:r>
                <a:rPr lang="en-US" sz="1000" kern="1200" dirty="0" err="1"/>
                <a:t>program.fish</a:t>
              </a:r>
              <a:endParaRPr lang="en-US" sz="10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1183190-C888-4824-9F24-0EAEBFFF6B4C}"/>
                </a:ext>
              </a:extLst>
            </p:cNvPr>
            <p:cNvSpPr/>
            <p:nvPr/>
          </p:nvSpPr>
          <p:spPr>
            <a:xfrm>
              <a:off x="4711880" y="3142351"/>
              <a:ext cx="2306687" cy="2016334"/>
            </a:xfrm>
            <a:custGeom>
              <a:avLst/>
              <a:gdLst>
                <a:gd name="connsiteX0" fmla="*/ 0 w 2306687"/>
                <a:gd name="connsiteY0" fmla="*/ 302450 h 2016334"/>
                <a:gd name="connsiteX1" fmla="*/ 1298520 w 2306687"/>
                <a:gd name="connsiteY1" fmla="*/ 302450 h 2016334"/>
                <a:gd name="connsiteX2" fmla="*/ 1298520 w 2306687"/>
                <a:gd name="connsiteY2" fmla="*/ 0 h 2016334"/>
                <a:gd name="connsiteX3" fmla="*/ 2306687 w 2306687"/>
                <a:gd name="connsiteY3" fmla="*/ 1008167 h 2016334"/>
                <a:gd name="connsiteX4" fmla="*/ 1298520 w 2306687"/>
                <a:gd name="connsiteY4" fmla="*/ 2016334 h 2016334"/>
                <a:gd name="connsiteX5" fmla="*/ 1298520 w 2306687"/>
                <a:gd name="connsiteY5" fmla="*/ 1713884 h 2016334"/>
                <a:gd name="connsiteX6" fmla="*/ 0 w 2306687"/>
                <a:gd name="connsiteY6" fmla="*/ 1713884 h 2016334"/>
                <a:gd name="connsiteX7" fmla="*/ 0 w 2306687"/>
                <a:gd name="connsiteY7" fmla="*/ 302450 h 201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6687" h="2016334">
                  <a:moveTo>
                    <a:pt x="0" y="302450"/>
                  </a:moveTo>
                  <a:lnTo>
                    <a:pt x="1298520" y="302450"/>
                  </a:lnTo>
                  <a:lnTo>
                    <a:pt x="1298520" y="0"/>
                  </a:lnTo>
                  <a:lnTo>
                    <a:pt x="2306687" y="1008167"/>
                  </a:lnTo>
                  <a:lnTo>
                    <a:pt x="1298520" y="2016334"/>
                  </a:lnTo>
                  <a:lnTo>
                    <a:pt x="1298520" y="1713884"/>
                  </a:lnTo>
                  <a:lnTo>
                    <a:pt x="0" y="1713884"/>
                  </a:lnTo>
                  <a:lnTo>
                    <a:pt x="0" y="30245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7472" tIns="315150" rIns="630905" bIns="31515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Runtime Interpreter</a:t>
              </a:r>
              <a:endParaRPr lang="en-US" sz="20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6D43C3-14F2-4B0D-AADD-6EA9C13B6822}"/>
                </a:ext>
              </a:extLst>
            </p:cNvPr>
            <p:cNvSpPr/>
            <p:nvPr/>
          </p:nvSpPr>
          <p:spPr>
            <a:xfrm>
              <a:off x="4135208" y="3573847"/>
              <a:ext cx="1153343" cy="1153343"/>
            </a:xfrm>
            <a:custGeom>
              <a:avLst/>
              <a:gdLst>
                <a:gd name="connsiteX0" fmla="*/ 0 w 1153343"/>
                <a:gd name="connsiteY0" fmla="*/ 576672 h 1153343"/>
                <a:gd name="connsiteX1" fmla="*/ 576672 w 1153343"/>
                <a:gd name="connsiteY1" fmla="*/ 0 h 1153343"/>
                <a:gd name="connsiteX2" fmla="*/ 1153344 w 1153343"/>
                <a:gd name="connsiteY2" fmla="*/ 576672 h 1153343"/>
                <a:gd name="connsiteX3" fmla="*/ 576672 w 1153343"/>
                <a:gd name="connsiteY3" fmla="*/ 1153344 h 1153343"/>
                <a:gd name="connsiteX4" fmla="*/ 0 w 1153343"/>
                <a:gd name="connsiteY4" fmla="*/ 576672 h 11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343" h="1153343">
                  <a:moveTo>
                    <a:pt x="0" y="576672"/>
                  </a:moveTo>
                  <a:cubicBezTo>
                    <a:pt x="0" y="258185"/>
                    <a:pt x="258185" y="0"/>
                    <a:pt x="576672" y="0"/>
                  </a:cubicBezTo>
                  <a:cubicBezTo>
                    <a:pt x="895159" y="0"/>
                    <a:pt x="1153344" y="258185"/>
                    <a:pt x="1153344" y="576672"/>
                  </a:cubicBezTo>
                  <a:cubicBezTo>
                    <a:pt x="1153344" y="895159"/>
                    <a:pt x="895159" y="1153344"/>
                    <a:pt x="576672" y="1153344"/>
                  </a:cubicBezTo>
                  <a:cubicBezTo>
                    <a:pt x="258185" y="1153344"/>
                    <a:pt x="0" y="895159"/>
                    <a:pt x="0" y="57667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253" tIns="175253" rIns="175253" bIns="175253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Intermediate Code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40C1122-A057-48CA-90ED-18ECBB07B19D}"/>
                </a:ext>
              </a:extLst>
            </p:cNvPr>
            <p:cNvSpPr/>
            <p:nvPr/>
          </p:nvSpPr>
          <p:spPr>
            <a:xfrm>
              <a:off x="7162735" y="3573847"/>
              <a:ext cx="1153343" cy="1153343"/>
            </a:xfrm>
            <a:custGeom>
              <a:avLst/>
              <a:gdLst>
                <a:gd name="connsiteX0" fmla="*/ 0 w 1153343"/>
                <a:gd name="connsiteY0" fmla="*/ 576672 h 1153343"/>
                <a:gd name="connsiteX1" fmla="*/ 576672 w 1153343"/>
                <a:gd name="connsiteY1" fmla="*/ 0 h 1153343"/>
                <a:gd name="connsiteX2" fmla="*/ 1153344 w 1153343"/>
                <a:gd name="connsiteY2" fmla="*/ 576672 h 1153343"/>
                <a:gd name="connsiteX3" fmla="*/ 576672 w 1153343"/>
                <a:gd name="connsiteY3" fmla="*/ 1153344 h 1153343"/>
                <a:gd name="connsiteX4" fmla="*/ 0 w 1153343"/>
                <a:gd name="connsiteY4" fmla="*/ 576672 h 115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343" h="1153343">
                  <a:moveTo>
                    <a:pt x="0" y="576672"/>
                  </a:moveTo>
                  <a:cubicBezTo>
                    <a:pt x="0" y="258185"/>
                    <a:pt x="258185" y="0"/>
                    <a:pt x="576672" y="0"/>
                  </a:cubicBezTo>
                  <a:cubicBezTo>
                    <a:pt x="895159" y="0"/>
                    <a:pt x="1153344" y="258185"/>
                    <a:pt x="1153344" y="576672"/>
                  </a:cubicBezTo>
                  <a:cubicBezTo>
                    <a:pt x="1153344" y="895159"/>
                    <a:pt x="895159" y="1153344"/>
                    <a:pt x="576672" y="1153344"/>
                  </a:cubicBezTo>
                  <a:cubicBezTo>
                    <a:pt x="258185" y="1153344"/>
                    <a:pt x="0" y="895159"/>
                    <a:pt x="0" y="57667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253" tIns="175253" rIns="175253" bIns="175253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7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1292-CCA8-47C7-9BB9-2815FE1E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Code Instructions: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B42A-5E3C-4A3F-98E4-0CB158664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  <a:p>
            <a:r>
              <a:rPr lang="en-US" dirty="0"/>
              <a:t>ASSIGN</a:t>
            </a:r>
          </a:p>
          <a:p>
            <a:r>
              <a:rPr lang="en-US" dirty="0"/>
              <a:t>PARAMASSIGN</a:t>
            </a:r>
          </a:p>
          <a:p>
            <a:r>
              <a:rPr lang="en-US" dirty="0"/>
              <a:t>DECLARE</a:t>
            </a:r>
          </a:p>
          <a:p>
            <a:r>
              <a:rPr lang="en-US" dirty="0"/>
              <a:t>DISPLAY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WRITE</a:t>
            </a:r>
          </a:p>
          <a:p>
            <a:r>
              <a:rPr lang="en-US" dirty="0"/>
              <a:t>ADD/SUBTRACT/MULTIPLY/DIVIDE/MOD</a:t>
            </a:r>
          </a:p>
          <a:p>
            <a:r>
              <a:rPr lang="en-US" dirty="0"/>
              <a:t>AND/OR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BASIC INSTRUCTIONS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96E4ED-6E3F-4B1E-9D63-0CCDCB40378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PARAMASSIGN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F62F18-8FDA-4A31-B65E-E6F329335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07879F-A970-4E2F-939C-E65524703CB3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17543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D1F895-7D5E-4205-BAE1-B2589590C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LOGICAL OPERATIONS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78AC3-CC23-41AF-9F07-DC713940F62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76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C9612-F40E-46A0-A4BC-A0503DF52B23}"/>
              </a:ext>
            </a:extLst>
          </p:cNvPr>
          <p:cNvSpPr txBox="1"/>
          <p:nvPr/>
        </p:nvSpPr>
        <p:spPr>
          <a:xfrm>
            <a:off x="7124700" y="4114800"/>
            <a:ext cx="2926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GREATERTHAN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LESSTHAN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GREATERTHANEQUAL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LESSTHANEQUAL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NOTEQUAL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EQUALS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9509624-BE8F-4223-8243-19D9BEFC63C7}"/>
              </a:ext>
            </a:extLst>
          </p:cNvPr>
          <p:cNvSpPr txBox="1">
            <a:spLocks/>
          </p:cNvSpPr>
          <p:nvPr/>
        </p:nvSpPr>
        <p:spPr>
          <a:xfrm>
            <a:off x="7113193" y="3538538"/>
            <a:ext cx="293211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RELATIONAL OPERATIONS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755F523-0D19-4C61-B044-DAA83319DAC1}"/>
              </a:ext>
            </a:extLst>
          </p:cNvPr>
          <p:cNvSpPr txBox="1">
            <a:spLocks/>
          </p:cNvSpPr>
          <p:nvPr/>
        </p:nvSpPr>
        <p:spPr>
          <a:xfrm>
            <a:off x="3873106" y="4530864"/>
            <a:ext cx="293624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CONTROL OPERATIONS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26BDB8E-0DEB-4779-B608-FBE99B0170AA}"/>
              </a:ext>
            </a:extLst>
          </p:cNvPr>
          <p:cNvSpPr txBox="1">
            <a:spLocks/>
          </p:cNvSpPr>
          <p:nvPr/>
        </p:nvSpPr>
        <p:spPr>
          <a:xfrm>
            <a:off x="3895166" y="5107126"/>
            <a:ext cx="2946794" cy="1754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FAILGOTO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ENDIFGOTO</a:t>
            </a:r>
          </a:p>
        </p:txBody>
      </p:sp>
    </p:spTree>
    <p:extLst>
      <p:ext uri="{BB962C8B-B14F-4D97-AF65-F5344CB8AC3E}">
        <p14:creationId xmlns:p14="http://schemas.microsoft.com/office/powerpoint/2010/main" val="21365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FE6E-E2FD-474E-80F1-6197448D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167AE-77AF-47D2-B40E-481A61A47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947" y="1276986"/>
            <a:ext cx="2946866" cy="576262"/>
          </a:xfrm>
        </p:spPr>
        <p:txBody>
          <a:bodyPr/>
          <a:lstStyle/>
          <a:p>
            <a:r>
              <a:rPr lang="en-US" dirty="0"/>
              <a:t>Input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B6FBB-A4AC-4C0F-A264-F859C326CBC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564540" y="1991676"/>
            <a:ext cx="2927350" cy="3589338"/>
          </a:xfrm>
        </p:spPr>
        <p:txBody>
          <a:bodyPr>
            <a:noAutofit/>
          </a:bodyPr>
          <a:lstStyle/>
          <a:p>
            <a:r>
              <a:rPr lang="en-US" b="1" dirty="0" err="1"/>
              <a:t>startFISH</a:t>
            </a:r>
            <a:endParaRPr lang="en-US" b="1" dirty="0"/>
          </a:p>
          <a:p>
            <a:r>
              <a:rPr lang="en-US" b="1" dirty="0"/>
              <a:t>$a</a:t>
            </a:r>
          </a:p>
          <a:p>
            <a:r>
              <a:rPr lang="en-US" b="1" dirty="0"/>
              <a:t>$b</a:t>
            </a:r>
          </a:p>
          <a:p>
            <a:r>
              <a:rPr lang="en-US" b="1" dirty="0"/>
              <a:t>$c</a:t>
            </a:r>
          </a:p>
          <a:p>
            <a:r>
              <a:rPr lang="en-US" b="1" dirty="0"/>
              <a:t>a=3</a:t>
            </a:r>
          </a:p>
          <a:p>
            <a:r>
              <a:rPr lang="en-US" b="1" dirty="0"/>
              <a:t>b=5</a:t>
            </a:r>
          </a:p>
          <a:p>
            <a:r>
              <a:rPr lang="en-US" b="1" dirty="0"/>
              <a:t>if (a % 2 == 0):</a:t>
            </a:r>
          </a:p>
          <a:p>
            <a:r>
              <a:rPr lang="en-US" b="1" dirty="0"/>
              <a:t>		c=10</a:t>
            </a:r>
          </a:p>
          <a:p>
            <a:r>
              <a:rPr lang="en-US" b="1" dirty="0"/>
              <a:t>	else:</a:t>
            </a:r>
          </a:p>
          <a:p>
            <a:r>
              <a:rPr lang="en-US" b="1" dirty="0"/>
              <a:t>		c=</a:t>
            </a:r>
            <a:r>
              <a:rPr lang="en-US" b="1" dirty="0" err="1"/>
              <a:t>a+b</a:t>
            </a:r>
            <a:endParaRPr lang="en-US" b="1" dirty="0"/>
          </a:p>
          <a:p>
            <a:r>
              <a:rPr lang="en-US" b="1" dirty="0"/>
              <a:t>	endif</a:t>
            </a:r>
          </a:p>
          <a:p>
            <a:r>
              <a:rPr lang="en-US" b="1" dirty="0"/>
              <a:t>write c</a:t>
            </a:r>
          </a:p>
          <a:p>
            <a:r>
              <a:rPr lang="en-US" b="1" dirty="0" err="1"/>
              <a:t>endFISH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CF8F2-692A-4096-80A8-9E1966EDA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73106" y="1276986"/>
            <a:ext cx="6095610" cy="576262"/>
          </a:xfrm>
        </p:spPr>
        <p:txBody>
          <a:bodyPr/>
          <a:lstStyle/>
          <a:p>
            <a:r>
              <a:rPr lang="en-US" dirty="0"/>
              <a:t>Intermediate Byte Code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E9C59F-0C37-4601-8178-1F4CA26B6847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1991676"/>
            <a:ext cx="2946794" cy="4264662"/>
          </a:xfrm>
        </p:spPr>
        <p:txBody>
          <a:bodyPr>
            <a:noAutofit/>
          </a:bodyPr>
          <a:lstStyle/>
          <a:p>
            <a:r>
              <a:rPr lang="en-US" sz="1000" dirty="0"/>
              <a:t>1 START FISHING</a:t>
            </a:r>
          </a:p>
          <a:p>
            <a:r>
              <a:rPr lang="en-US" sz="1000" dirty="0"/>
              <a:t>2 DECLARE a</a:t>
            </a:r>
          </a:p>
          <a:p>
            <a:r>
              <a:rPr lang="en-US" sz="1000" dirty="0"/>
              <a:t>3 DECLARE b</a:t>
            </a:r>
          </a:p>
          <a:p>
            <a:r>
              <a:rPr lang="en-US" sz="1000" dirty="0"/>
              <a:t>4 DECLARE c</a:t>
            </a:r>
          </a:p>
          <a:p>
            <a:r>
              <a:rPr lang="en-US" sz="1000" dirty="0"/>
              <a:t>5 PUSH a</a:t>
            </a:r>
          </a:p>
          <a:p>
            <a:r>
              <a:rPr lang="en-US" sz="1000" dirty="0"/>
              <a:t>6 PUSH 3</a:t>
            </a:r>
          </a:p>
          <a:p>
            <a:r>
              <a:rPr lang="en-US" sz="1000" dirty="0"/>
              <a:t>7 ASSIGN </a:t>
            </a:r>
          </a:p>
          <a:p>
            <a:r>
              <a:rPr lang="en-US" sz="1000" dirty="0"/>
              <a:t>8 PUSH b</a:t>
            </a:r>
          </a:p>
          <a:p>
            <a:r>
              <a:rPr lang="en-US" sz="1000" dirty="0"/>
              <a:t>9 PUSH 5</a:t>
            </a:r>
          </a:p>
          <a:p>
            <a:r>
              <a:rPr lang="en-US" sz="1000" dirty="0"/>
              <a:t>10 ASSIGN </a:t>
            </a:r>
          </a:p>
          <a:p>
            <a:r>
              <a:rPr lang="en-US" sz="1000" dirty="0"/>
              <a:t>11 STARTIF</a:t>
            </a:r>
          </a:p>
          <a:p>
            <a:r>
              <a:rPr lang="en-US" sz="1000" dirty="0"/>
              <a:t>12 PUSH a</a:t>
            </a:r>
          </a:p>
          <a:p>
            <a:r>
              <a:rPr lang="en-US" sz="1000" dirty="0"/>
              <a:t>13 PUSH 2</a:t>
            </a:r>
          </a:p>
          <a:p>
            <a:r>
              <a:rPr lang="en-US" sz="1000" dirty="0"/>
              <a:t>14 MOD </a:t>
            </a:r>
          </a:p>
          <a:p>
            <a:r>
              <a:rPr lang="en-US" sz="1000" dirty="0"/>
              <a:t>15 PUSH 0</a:t>
            </a:r>
          </a:p>
          <a:p>
            <a:endParaRPr lang="en-US" sz="1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09D6A2-F916-408A-98C8-7F366CF3178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13193" y="1991676"/>
            <a:ext cx="2932113" cy="3589338"/>
          </a:xfrm>
        </p:spPr>
        <p:txBody>
          <a:bodyPr>
            <a:noAutofit/>
          </a:bodyPr>
          <a:lstStyle/>
          <a:p>
            <a:r>
              <a:rPr lang="en-US" sz="1000" dirty="0"/>
              <a:t>16 EQUALS</a:t>
            </a:r>
          </a:p>
          <a:p>
            <a:r>
              <a:rPr lang="en-US" sz="1000" dirty="0"/>
              <a:t>17 FAILGOTO 22</a:t>
            </a:r>
          </a:p>
          <a:p>
            <a:r>
              <a:rPr lang="en-US" sz="1000" dirty="0"/>
              <a:t>18 PUSH c</a:t>
            </a:r>
          </a:p>
          <a:p>
            <a:r>
              <a:rPr lang="en-US" sz="1000" dirty="0"/>
              <a:t>19 PUSH 10</a:t>
            </a:r>
          </a:p>
          <a:p>
            <a:r>
              <a:rPr lang="en-US" sz="1000" dirty="0"/>
              <a:t>20 ASSIGN </a:t>
            </a:r>
          </a:p>
          <a:p>
            <a:r>
              <a:rPr lang="en-US" sz="1000" dirty="0"/>
              <a:t>21 ENDIFGOTO 29</a:t>
            </a:r>
          </a:p>
          <a:p>
            <a:r>
              <a:rPr lang="en-US" sz="1000" dirty="0"/>
              <a:t>22 STARTELSE</a:t>
            </a:r>
          </a:p>
          <a:p>
            <a:r>
              <a:rPr lang="en-US" sz="1000" dirty="0"/>
              <a:t>23 PUSH c</a:t>
            </a:r>
          </a:p>
          <a:p>
            <a:r>
              <a:rPr lang="en-US" sz="1000" dirty="0"/>
              <a:t>24 PUSH a</a:t>
            </a:r>
          </a:p>
          <a:p>
            <a:r>
              <a:rPr lang="en-US" sz="1000" dirty="0"/>
              <a:t>25 PUSH b</a:t>
            </a:r>
          </a:p>
          <a:p>
            <a:r>
              <a:rPr lang="en-US" sz="1000" dirty="0"/>
              <a:t>26 ADD </a:t>
            </a:r>
          </a:p>
          <a:p>
            <a:r>
              <a:rPr lang="en-US" sz="1000" dirty="0"/>
              <a:t>27 ASSIGN </a:t>
            </a:r>
          </a:p>
          <a:p>
            <a:r>
              <a:rPr lang="en-US" sz="1000" dirty="0"/>
              <a:t>28 ENDELSE</a:t>
            </a:r>
          </a:p>
          <a:p>
            <a:r>
              <a:rPr lang="en-US" sz="1000" dirty="0"/>
              <a:t>29 PUSH c</a:t>
            </a:r>
          </a:p>
          <a:p>
            <a:r>
              <a:rPr lang="en-US" sz="1000" dirty="0"/>
              <a:t>30 DISPLAY </a:t>
            </a:r>
          </a:p>
          <a:p>
            <a:r>
              <a:rPr lang="en-US" sz="1000" dirty="0"/>
              <a:t>31 END FISHING</a:t>
            </a:r>
          </a:p>
        </p:txBody>
      </p:sp>
    </p:spTree>
    <p:extLst>
      <p:ext uri="{BB962C8B-B14F-4D97-AF65-F5344CB8AC3E}">
        <p14:creationId xmlns:p14="http://schemas.microsoft.com/office/powerpoint/2010/main" val="1462899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429</Words>
  <Application>Microsoft Office PowerPoint</Application>
  <PresentationFormat>Widescreen</PresentationFormat>
  <Paragraphs>158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SER 502 – Team 16</vt:lpstr>
      <vt:lpstr>FISH</vt:lpstr>
      <vt:lpstr>Language Design:</vt:lpstr>
      <vt:lpstr>Tools:</vt:lpstr>
      <vt:lpstr>Features of FISH:</vt:lpstr>
      <vt:lpstr>Statements</vt:lpstr>
      <vt:lpstr>Execution Flow:</vt:lpstr>
      <vt:lpstr>Byte Code Instructions:</vt:lpstr>
      <vt:lpstr>Sample Program:</vt:lpstr>
      <vt:lpstr>RUNTIME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 502 – Team 16</dc:title>
  <dc:creator>Koushik Kotamraju (Student)</dc:creator>
  <cp:lastModifiedBy>Koushik Kotamraju (Student)</cp:lastModifiedBy>
  <cp:revision>10</cp:revision>
  <dcterms:created xsi:type="dcterms:W3CDTF">2018-04-23T03:45:32Z</dcterms:created>
  <dcterms:modified xsi:type="dcterms:W3CDTF">2018-04-29T01:04:13Z</dcterms:modified>
</cp:coreProperties>
</file>